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5" r:id="rId1"/>
    <p:sldMasterId id="2147484059" r:id="rId2"/>
    <p:sldMasterId id="2147484119" r:id="rId3"/>
    <p:sldMasterId id="2147484131" r:id="rId4"/>
  </p:sldMasterIdLst>
  <p:notesMasterIdLst>
    <p:notesMasterId r:id="rId71"/>
  </p:notesMasterIdLst>
  <p:handoutMasterIdLst>
    <p:handoutMasterId r:id="rId72"/>
  </p:handoutMasterIdLst>
  <p:sldIdLst>
    <p:sldId id="907" r:id="rId5"/>
    <p:sldId id="809" r:id="rId6"/>
    <p:sldId id="931" r:id="rId7"/>
    <p:sldId id="932" r:id="rId8"/>
    <p:sldId id="936" r:id="rId9"/>
    <p:sldId id="917" r:id="rId10"/>
    <p:sldId id="933" r:id="rId11"/>
    <p:sldId id="934" r:id="rId12"/>
    <p:sldId id="935" r:id="rId13"/>
    <p:sldId id="918" r:id="rId14"/>
    <p:sldId id="937" r:id="rId15"/>
    <p:sldId id="938" r:id="rId16"/>
    <p:sldId id="939" r:id="rId17"/>
    <p:sldId id="940" r:id="rId18"/>
    <p:sldId id="941" r:id="rId19"/>
    <p:sldId id="942" r:id="rId20"/>
    <p:sldId id="943" r:id="rId21"/>
    <p:sldId id="944" r:id="rId22"/>
    <p:sldId id="945" r:id="rId23"/>
    <p:sldId id="946" r:id="rId24"/>
    <p:sldId id="947" r:id="rId25"/>
    <p:sldId id="948" r:id="rId26"/>
    <p:sldId id="949" r:id="rId27"/>
    <p:sldId id="951" r:id="rId28"/>
    <p:sldId id="950" r:id="rId29"/>
    <p:sldId id="952" r:id="rId30"/>
    <p:sldId id="953" r:id="rId31"/>
    <p:sldId id="954" r:id="rId32"/>
    <p:sldId id="955" r:id="rId33"/>
    <p:sldId id="956" r:id="rId34"/>
    <p:sldId id="603" r:id="rId35"/>
    <p:sldId id="604" r:id="rId36"/>
    <p:sldId id="957" r:id="rId37"/>
    <p:sldId id="606" r:id="rId38"/>
    <p:sldId id="607" r:id="rId39"/>
    <p:sldId id="958" r:id="rId40"/>
    <p:sldId id="959" r:id="rId41"/>
    <p:sldId id="609" r:id="rId42"/>
    <p:sldId id="759" r:id="rId43"/>
    <p:sldId id="761" r:id="rId44"/>
    <p:sldId id="762" r:id="rId45"/>
    <p:sldId id="741" r:id="rId46"/>
    <p:sldId id="743" r:id="rId47"/>
    <p:sldId id="744" r:id="rId48"/>
    <p:sldId id="745" r:id="rId49"/>
    <p:sldId id="746" r:id="rId50"/>
    <p:sldId id="974" r:id="rId51"/>
    <p:sldId id="967" r:id="rId52"/>
    <p:sldId id="968" r:id="rId53"/>
    <p:sldId id="969" r:id="rId54"/>
    <p:sldId id="972" r:id="rId55"/>
    <p:sldId id="970" r:id="rId56"/>
    <p:sldId id="971" r:id="rId57"/>
    <p:sldId id="530" r:id="rId58"/>
    <p:sldId id="962" r:id="rId59"/>
    <p:sldId id="924" r:id="rId60"/>
    <p:sldId id="926" r:id="rId61"/>
    <p:sldId id="928" r:id="rId62"/>
    <p:sldId id="930" r:id="rId63"/>
    <p:sldId id="929" r:id="rId64"/>
    <p:sldId id="964" r:id="rId65"/>
    <p:sldId id="965" r:id="rId66"/>
    <p:sldId id="975" r:id="rId67"/>
    <p:sldId id="973" r:id="rId68"/>
    <p:sldId id="963" r:id="rId69"/>
    <p:sldId id="912" r:id="rId70"/>
  </p:sldIdLst>
  <p:sldSz cx="9144000" cy="6858000" type="screen4x3"/>
  <p:notesSz cx="6797675" cy="9926638"/>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158" autoAdjust="0"/>
    <p:restoredTop sz="94669" autoAdjust="0"/>
  </p:normalViewPr>
  <p:slideViewPr>
    <p:cSldViewPr>
      <p:cViewPr>
        <p:scale>
          <a:sx n="96" d="100"/>
          <a:sy n="96" d="100"/>
        </p:scale>
        <p:origin x="-1512" y="-30"/>
      </p:cViewPr>
      <p:guideLst>
        <p:guide orient="horz" pos="2160"/>
        <p:guide pos="2880"/>
      </p:guideLst>
    </p:cSldViewPr>
  </p:slideViewPr>
  <p:outlineViewPr>
    <p:cViewPr>
      <p:scale>
        <a:sx n="33" d="100"/>
        <a:sy n="33" d="100"/>
      </p:scale>
      <p:origin x="0" y="38232"/>
    </p:cViewPr>
  </p:outlineViewPr>
  <p:notesTextViewPr>
    <p:cViewPr>
      <p:scale>
        <a:sx n="100" d="100"/>
        <a:sy n="100" d="100"/>
      </p:scale>
      <p:origin x="0" y="0"/>
    </p:cViewPr>
  </p:notesTextViewPr>
  <p:sorterViewPr>
    <p:cViewPr>
      <p:scale>
        <a:sx n="66" d="100"/>
        <a:sy n="66" d="100"/>
      </p:scale>
      <p:origin x="0" y="256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sz="quarter" idx="1"/>
          </p:nvPr>
        </p:nvSpPr>
        <p:spPr>
          <a:xfrm>
            <a:off x="1588" y="0"/>
            <a:ext cx="2946400" cy="496888"/>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F05282BA-C933-4E14-8E16-B7F4C346854F}" type="datetimeFigureOut">
              <a:rPr lang="he-IL"/>
              <a:pPr>
                <a:defRPr/>
              </a:pPr>
              <a:t>ט"ו/אלול/תשע"ט</a:t>
            </a:fld>
            <a:endParaRPr lang="he-IL"/>
          </a:p>
        </p:txBody>
      </p:sp>
      <p:sp>
        <p:nvSpPr>
          <p:cNvPr id="4" name="מציין מיקום של כותרת תחתונה 3"/>
          <p:cNvSpPr>
            <a:spLocks noGrp="1"/>
          </p:cNvSpPr>
          <p:nvPr>
            <p:ph type="ftr" sz="quarter" idx="2"/>
          </p:nvPr>
        </p:nvSpPr>
        <p:spPr>
          <a:xfrm>
            <a:off x="3851275" y="9428163"/>
            <a:ext cx="2946400" cy="496887"/>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5" name="מציין מיקום של מספר שקופית 4"/>
          <p:cNvSpPr>
            <a:spLocks noGrp="1"/>
          </p:cNvSpPr>
          <p:nvPr>
            <p:ph type="sldNum" sz="quarter" idx="3"/>
          </p:nvPr>
        </p:nvSpPr>
        <p:spPr>
          <a:xfrm>
            <a:off x="1588" y="9428163"/>
            <a:ext cx="2946400" cy="496887"/>
          </a:xfrm>
          <a:prstGeom prst="rect">
            <a:avLst/>
          </a:prstGeom>
        </p:spPr>
        <p:txBody>
          <a:bodyPr vert="horz" lIns="91440" tIns="45720" rIns="91440" bIns="45720" rtlCol="1" anchor="b"/>
          <a:lstStyle>
            <a:lvl1pPr algn="l" fontAlgn="auto">
              <a:spcBef>
                <a:spcPts val="0"/>
              </a:spcBef>
              <a:spcAft>
                <a:spcPts val="0"/>
              </a:spcAft>
              <a:defRPr sz="1200" smtClean="0">
                <a:latin typeface="+mn-lt"/>
                <a:cs typeface="+mn-cs"/>
              </a:defRPr>
            </a:lvl1pPr>
          </a:lstStyle>
          <a:p>
            <a:pPr>
              <a:defRPr/>
            </a:pPr>
            <a:fld id="{5A742376-70CA-468C-B871-B73AC34E20ED}" type="slidenum">
              <a:rPr lang="he-IL"/>
              <a:pPr>
                <a:defRPr/>
              </a:pPr>
              <a:t>‹#›</a:t>
            </a:fld>
            <a:endParaRPr lang="he-IL"/>
          </a:p>
        </p:txBody>
      </p:sp>
    </p:spTree>
    <p:extLst>
      <p:ext uri="{BB962C8B-B14F-4D97-AF65-F5344CB8AC3E}">
        <p14:creationId xmlns:p14="http://schemas.microsoft.com/office/powerpoint/2010/main" val="751258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9CA6513F-9494-462B-AD76-C906B13F9971}" type="datetimeFigureOut">
              <a:rPr lang="he-IL" smtClean="0"/>
              <a:t>ט"ו/אלול/תשע"ט</a:t>
            </a:fld>
            <a:endParaRPr lang="he-IL"/>
          </a:p>
        </p:txBody>
      </p:sp>
      <p:sp>
        <p:nvSpPr>
          <p:cNvPr id="4" name="מציין מיקום של תמונת שקופית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9450" y="4714875"/>
            <a:ext cx="5438775" cy="4467225"/>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a:defRPr sz="1200"/>
            </a:lvl1pPr>
          </a:lstStyle>
          <a:p>
            <a:fld id="{F16C70F5-7E43-4FCF-88F4-CFA873AE5F39}" type="slidenum">
              <a:rPr lang="he-IL" smtClean="0"/>
              <a:t>‹#›</a:t>
            </a:fld>
            <a:endParaRPr lang="he-IL"/>
          </a:p>
        </p:txBody>
      </p:sp>
    </p:spTree>
    <p:extLst>
      <p:ext uri="{BB962C8B-B14F-4D97-AF65-F5344CB8AC3E}">
        <p14:creationId xmlns:p14="http://schemas.microsoft.com/office/powerpoint/2010/main" val="26597339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pPr>
              <a:defRPr/>
            </a:pPr>
            <a:fld id="{566D601B-6737-4BAB-8EEE-C9FB82936AC2}" type="datetimeFigureOut">
              <a:rPr lang="he-IL" smtClean="0"/>
              <a:pPr>
                <a:defRPr/>
              </a:pPr>
              <a:t>ט"ו/אלול/תשע"ט</a:t>
            </a:fld>
            <a:endParaRPr lang="he-IL"/>
          </a:p>
        </p:txBody>
      </p:sp>
      <p:sp>
        <p:nvSpPr>
          <p:cNvPr id="19" name="Footer Placeholder 18"/>
          <p:cNvSpPr>
            <a:spLocks noGrp="1"/>
          </p:cNvSpPr>
          <p:nvPr>
            <p:ph type="ftr" sz="quarter" idx="11"/>
          </p:nvPr>
        </p:nvSpPr>
        <p:spPr/>
        <p:txBody>
          <a:bodyPr/>
          <a:lstStyle/>
          <a:p>
            <a:pPr>
              <a:defRPr/>
            </a:pPr>
            <a:endParaRPr lang="he-IL"/>
          </a:p>
        </p:txBody>
      </p:sp>
      <p:sp>
        <p:nvSpPr>
          <p:cNvPr id="27" name="Slide Number Placeholder 26"/>
          <p:cNvSpPr>
            <a:spLocks noGrp="1"/>
          </p:cNvSpPr>
          <p:nvPr>
            <p:ph type="sldNum" sz="quarter" idx="12"/>
          </p:nvPr>
        </p:nvSpPr>
        <p:spPr/>
        <p:txBody>
          <a:bodyPr/>
          <a:lstStyle/>
          <a:p>
            <a:pPr>
              <a:defRPr/>
            </a:pPr>
            <a:fld id="{F8B2DD64-A156-4D1F-BBB6-A77423B1B91C}" type="slidenum">
              <a:rPr lang="he-IL" smtClean="0"/>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B5E4C907-42EF-4FD8-A019-798FB93DE06C}" type="datetimeFigureOut">
              <a:rPr lang="he-IL" smtClean="0"/>
              <a:pPr>
                <a:defRPr/>
              </a:pPr>
              <a:t>ט"ו/אלול/תשע"ט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5A9476AD-9D25-4919-A8CF-3140877EE92B}" type="slidenum">
              <a:rPr lang="he-IL" smtClean="0"/>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28CA5103-5880-4CAD-855F-D2DE7C934D50}" type="datetimeFigureOut">
              <a:rPr lang="he-IL" smtClean="0"/>
              <a:pPr>
                <a:defRPr/>
              </a:pPr>
              <a:t>ט"ו/אלול/תשע"ט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2D0EA315-7887-43B5-8742-D466771C04E9}" type="slidenum">
              <a:rPr lang="he-IL" smtClean="0"/>
              <a:pPr>
                <a:defRPr/>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pPr>
              <a:defRPr/>
            </a:pPr>
            <a:fld id="{566D601B-6737-4BAB-8EEE-C9FB82936AC2}" type="datetimeFigureOut">
              <a:rPr lang="he-IL" smtClean="0">
                <a:solidFill>
                  <a:srgbClr val="DBF5F9">
                    <a:shade val="90000"/>
                  </a:srgbClr>
                </a:solidFill>
              </a:rPr>
              <a:pPr>
                <a:defRPr/>
              </a:pPr>
              <a:t>ט"ו/אלול/תשע"ט</a:t>
            </a:fld>
            <a:endParaRPr lang="he-IL">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he-IL">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F8B2DD64-A156-4D1F-BBB6-A77423B1B91C}" type="slidenum">
              <a:rPr lang="he-IL" smtClean="0">
                <a:solidFill>
                  <a:srgbClr val="DBF5F9">
                    <a:shade val="90000"/>
                  </a:srgbClr>
                </a:solidFill>
              </a:rPr>
              <a:pPr>
                <a:defRPr/>
              </a:pPr>
              <a:t>‹#›</a:t>
            </a:fld>
            <a:endParaRPr lang="he-IL">
              <a:solidFill>
                <a:srgbClr val="DBF5F9">
                  <a:shade val="90000"/>
                </a:srgbClr>
              </a:solidFill>
            </a:endParaRPr>
          </a:p>
        </p:txBody>
      </p:sp>
    </p:spTree>
    <p:extLst>
      <p:ext uri="{BB962C8B-B14F-4D97-AF65-F5344CB8AC3E}">
        <p14:creationId xmlns:p14="http://schemas.microsoft.com/office/powerpoint/2010/main" val="178868207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7390C8E3-D330-48A1-91D5-406D55CAAE48}"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DFB89C11-3DF4-4109-983F-73267D33CAE2}"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1598196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Date Placeholder 3"/>
          <p:cNvSpPr>
            <a:spLocks noGrp="1"/>
          </p:cNvSpPr>
          <p:nvPr>
            <p:ph type="dt" sz="half" idx="10"/>
          </p:nvPr>
        </p:nvSpPr>
        <p:spPr/>
        <p:txBody>
          <a:bodyPr/>
          <a:lstStyle/>
          <a:p>
            <a:pPr>
              <a:defRPr/>
            </a:pPr>
            <a:fld id="{0739A745-1B05-491B-918C-A21EFBE5D632}" type="datetimeFigureOut">
              <a:rPr lang="he-IL" smtClean="0">
                <a:solidFill>
                  <a:srgbClr val="DBF5F9">
                    <a:shade val="90000"/>
                  </a:srgbClr>
                </a:solidFill>
              </a:rPr>
              <a:pPr>
                <a:defRPr/>
              </a:pPr>
              <a:t>ט"ו/אלול/תשע"ט</a:t>
            </a:fld>
            <a:endParaRPr lang="he-IL">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FF40BA6C-9668-4ACE-A01B-E0A3D9A51023}" type="slidenum">
              <a:rPr lang="he-IL" smtClean="0">
                <a:solidFill>
                  <a:srgbClr val="DBF5F9">
                    <a:shade val="90000"/>
                  </a:srgbClr>
                </a:solidFill>
              </a:rPr>
              <a:pPr>
                <a:defRPr/>
              </a:pPr>
              <a:t>‹#›</a:t>
            </a:fld>
            <a:endParaRPr lang="he-IL">
              <a:solidFill>
                <a:srgbClr val="DBF5F9">
                  <a:shade val="90000"/>
                </a:srgbClr>
              </a:solidFill>
            </a:endParaRPr>
          </a:p>
        </p:txBody>
      </p:sp>
    </p:spTree>
    <p:extLst>
      <p:ext uri="{BB962C8B-B14F-4D97-AF65-F5344CB8AC3E}">
        <p14:creationId xmlns:p14="http://schemas.microsoft.com/office/powerpoint/2010/main" val="177608594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8D57358E-6E10-4E5F-812E-8D1881B53EC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D03D2B94-77DF-4269-AE93-1CE3B7C90CD5}"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755225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Date Placeholder 6"/>
          <p:cNvSpPr>
            <a:spLocks noGrp="1"/>
          </p:cNvSpPr>
          <p:nvPr>
            <p:ph type="dt" sz="half" idx="10"/>
          </p:nvPr>
        </p:nvSpPr>
        <p:spPr/>
        <p:txBody>
          <a:bodyPr/>
          <a:lstStyle/>
          <a:p>
            <a:pPr>
              <a:defRPr/>
            </a:pPr>
            <a:fld id="{0D396F2E-17D4-4F11-958C-EAF2D149D192}"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8" name="Footer Placeholder 7"/>
          <p:cNvSpPr>
            <a:spLocks noGrp="1"/>
          </p:cNvSpPr>
          <p:nvPr>
            <p:ph type="ftr" sz="quarter" idx="11"/>
          </p:nvPr>
        </p:nvSpPr>
        <p:spPr/>
        <p:txBody>
          <a:bodyPr/>
          <a:lstStyle/>
          <a:p>
            <a:pPr>
              <a:defRPr/>
            </a:pPr>
            <a:endParaRPr lang="he-IL">
              <a:solidFill>
                <a:srgbClr val="04617B">
                  <a:shade val="90000"/>
                </a:srgbClr>
              </a:solidFill>
            </a:endParaRPr>
          </a:p>
        </p:txBody>
      </p:sp>
      <p:sp>
        <p:nvSpPr>
          <p:cNvPr id="9" name="Slide Number Placeholder 8"/>
          <p:cNvSpPr>
            <a:spLocks noGrp="1"/>
          </p:cNvSpPr>
          <p:nvPr>
            <p:ph type="sldNum" sz="quarter" idx="12"/>
          </p:nvPr>
        </p:nvSpPr>
        <p:spPr/>
        <p:txBody>
          <a:bodyPr/>
          <a:lstStyle/>
          <a:p>
            <a:pPr>
              <a:defRPr/>
            </a:pPr>
            <a:fld id="{07501C5D-6E5B-427B-9572-FE61C3171DD7}"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4019052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pPr>
              <a:defRPr/>
            </a:pPr>
            <a:fld id="{DA5D7FEF-F5DB-494A-B7DA-CF0E926D431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he-IL">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7AEA1F7D-DDB2-417C-97DE-B22701A30CFD}"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5163743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FA2BF-F289-4015-B2F1-C0DD16968953}"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3" name="Footer Placeholder 2"/>
          <p:cNvSpPr>
            <a:spLocks noGrp="1"/>
          </p:cNvSpPr>
          <p:nvPr>
            <p:ph type="ftr" sz="quarter" idx="11"/>
          </p:nvPr>
        </p:nvSpPr>
        <p:spPr/>
        <p:txBody>
          <a:bodyPr/>
          <a:lstStyle/>
          <a:p>
            <a:pPr>
              <a:defRPr/>
            </a:pPr>
            <a:endParaRPr lang="he-IL">
              <a:solidFill>
                <a:srgbClr val="04617B">
                  <a:shade val="90000"/>
                </a:srgbClr>
              </a:solidFill>
            </a:endParaRPr>
          </a:p>
        </p:txBody>
      </p:sp>
      <p:sp>
        <p:nvSpPr>
          <p:cNvPr id="4" name="Slide Number Placeholder 3"/>
          <p:cNvSpPr>
            <a:spLocks noGrp="1"/>
          </p:cNvSpPr>
          <p:nvPr>
            <p:ph type="sldNum" sz="quarter" idx="12"/>
          </p:nvPr>
        </p:nvSpPr>
        <p:spPr/>
        <p:txBody>
          <a:bodyPr/>
          <a:lstStyle/>
          <a:p>
            <a:pPr>
              <a:defRPr/>
            </a:pPr>
            <a:fld id="{4E72CFB6-9D5B-428E-8EAA-576816D8D31E}"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16212057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E913AFD4-EDA8-4E07-AED3-86A4283595E9}"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8ECBE44B-1F33-473C-9864-7898AF544B7F}"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74480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7390C8E3-D330-48A1-91D5-406D55CAAE48}" type="datetimeFigureOut">
              <a:rPr lang="he-IL" smtClean="0"/>
              <a:pPr>
                <a:defRPr/>
              </a:pPr>
              <a:t>ט"ו/אלול/תשע"ט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DFB89C11-3DF4-4109-983F-73267D33CAE2}" type="slidenum">
              <a:rPr lang="he-IL" smtClean="0"/>
              <a:pPr>
                <a:defRPr/>
              </a:pPr>
              <a:t>‹#›</a:t>
            </a:fld>
            <a:endParaRPr lang="he-I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5" name="Date Placeholder 4"/>
          <p:cNvSpPr>
            <a:spLocks noGrp="1"/>
          </p:cNvSpPr>
          <p:nvPr>
            <p:ph type="dt" sz="half" idx="10"/>
          </p:nvPr>
        </p:nvSpPr>
        <p:spPr/>
        <p:txBody>
          <a:bodyPr/>
          <a:lstStyle/>
          <a:p>
            <a:pPr>
              <a:defRPr/>
            </a:pPr>
            <a:fld id="{011D1434-9C57-4C9C-94EC-DB93B0CF77F3}"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102279C-EFD0-4061-B0E3-41EB3E630B82}" type="slidenum">
              <a:rPr lang="he-IL" smtClean="0">
                <a:solidFill>
                  <a:srgbClr val="04617B">
                    <a:shade val="90000"/>
                  </a:srgbClr>
                </a:solidFill>
              </a:rPr>
              <a:pPr>
                <a:defRPr/>
              </a:pPr>
              <a:t>‹#›</a:t>
            </a:fld>
            <a:endParaRPr lang="he-IL">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Tree>
    <p:extLst>
      <p:ext uri="{BB962C8B-B14F-4D97-AF65-F5344CB8AC3E}">
        <p14:creationId xmlns:p14="http://schemas.microsoft.com/office/powerpoint/2010/main" val="37721119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B5E4C907-42EF-4FD8-A019-798FB93DE06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5A9476AD-9D25-4919-A8CF-3140877EE92B}"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008434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28CA5103-5880-4CAD-855F-D2DE7C934D50}"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2D0EA315-7887-43B5-8742-D466771C04E9}"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13127467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pPr>
              <a:defRPr/>
            </a:pPr>
            <a:fld id="{566D601B-6737-4BAB-8EEE-C9FB82936AC2}" type="datetimeFigureOut">
              <a:rPr lang="he-IL" smtClean="0">
                <a:solidFill>
                  <a:srgbClr val="DBF5F9">
                    <a:shade val="90000"/>
                  </a:srgbClr>
                </a:solidFill>
              </a:rPr>
              <a:pPr>
                <a:defRPr/>
              </a:pPr>
              <a:t>ט"ו/אלול/תשע"ט</a:t>
            </a:fld>
            <a:endParaRPr lang="he-IL">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he-IL">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F8B2DD64-A156-4D1F-BBB6-A77423B1B91C}" type="slidenum">
              <a:rPr lang="he-IL" smtClean="0">
                <a:solidFill>
                  <a:srgbClr val="DBF5F9">
                    <a:shade val="90000"/>
                  </a:srgbClr>
                </a:solidFill>
              </a:rPr>
              <a:pPr>
                <a:defRPr/>
              </a:pPr>
              <a:t>‹#›</a:t>
            </a:fld>
            <a:endParaRPr lang="he-IL">
              <a:solidFill>
                <a:srgbClr val="DBF5F9">
                  <a:shade val="90000"/>
                </a:srgbClr>
              </a:solidFill>
            </a:endParaRPr>
          </a:p>
        </p:txBody>
      </p:sp>
    </p:spTree>
    <p:extLst>
      <p:ext uri="{BB962C8B-B14F-4D97-AF65-F5344CB8AC3E}">
        <p14:creationId xmlns:p14="http://schemas.microsoft.com/office/powerpoint/2010/main" val="1461688419"/>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7390C8E3-D330-48A1-91D5-406D55CAAE48}"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DFB89C11-3DF4-4109-983F-73267D33CAE2}"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188086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Date Placeholder 3"/>
          <p:cNvSpPr>
            <a:spLocks noGrp="1"/>
          </p:cNvSpPr>
          <p:nvPr>
            <p:ph type="dt" sz="half" idx="10"/>
          </p:nvPr>
        </p:nvSpPr>
        <p:spPr/>
        <p:txBody>
          <a:bodyPr/>
          <a:lstStyle/>
          <a:p>
            <a:pPr>
              <a:defRPr/>
            </a:pPr>
            <a:fld id="{0739A745-1B05-491B-918C-A21EFBE5D632}" type="datetimeFigureOut">
              <a:rPr lang="he-IL" smtClean="0">
                <a:solidFill>
                  <a:srgbClr val="DBF5F9">
                    <a:shade val="90000"/>
                  </a:srgbClr>
                </a:solidFill>
              </a:rPr>
              <a:pPr>
                <a:defRPr/>
              </a:pPr>
              <a:t>ט"ו/אלול/תשע"ט</a:t>
            </a:fld>
            <a:endParaRPr lang="he-IL">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FF40BA6C-9668-4ACE-A01B-E0A3D9A51023}" type="slidenum">
              <a:rPr lang="he-IL" smtClean="0">
                <a:solidFill>
                  <a:srgbClr val="DBF5F9">
                    <a:shade val="90000"/>
                  </a:srgbClr>
                </a:solidFill>
              </a:rPr>
              <a:pPr>
                <a:defRPr/>
              </a:pPr>
              <a:t>‹#›</a:t>
            </a:fld>
            <a:endParaRPr lang="he-IL">
              <a:solidFill>
                <a:srgbClr val="DBF5F9">
                  <a:shade val="90000"/>
                </a:srgbClr>
              </a:solidFill>
            </a:endParaRPr>
          </a:p>
        </p:txBody>
      </p:sp>
    </p:spTree>
    <p:extLst>
      <p:ext uri="{BB962C8B-B14F-4D97-AF65-F5344CB8AC3E}">
        <p14:creationId xmlns:p14="http://schemas.microsoft.com/office/powerpoint/2010/main" val="4284269124"/>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8D57358E-6E10-4E5F-812E-8D1881B53EC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D03D2B94-77DF-4269-AE93-1CE3B7C90CD5}"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7811761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Date Placeholder 6"/>
          <p:cNvSpPr>
            <a:spLocks noGrp="1"/>
          </p:cNvSpPr>
          <p:nvPr>
            <p:ph type="dt" sz="half" idx="10"/>
          </p:nvPr>
        </p:nvSpPr>
        <p:spPr/>
        <p:txBody>
          <a:bodyPr/>
          <a:lstStyle/>
          <a:p>
            <a:pPr>
              <a:defRPr/>
            </a:pPr>
            <a:fld id="{0D396F2E-17D4-4F11-958C-EAF2D149D192}"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8" name="Footer Placeholder 7"/>
          <p:cNvSpPr>
            <a:spLocks noGrp="1"/>
          </p:cNvSpPr>
          <p:nvPr>
            <p:ph type="ftr" sz="quarter" idx="11"/>
          </p:nvPr>
        </p:nvSpPr>
        <p:spPr/>
        <p:txBody>
          <a:bodyPr/>
          <a:lstStyle/>
          <a:p>
            <a:pPr>
              <a:defRPr/>
            </a:pPr>
            <a:endParaRPr lang="he-IL">
              <a:solidFill>
                <a:srgbClr val="04617B">
                  <a:shade val="90000"/>
                </a:srgbClr>
              </a:solidFill>
            </a:endParaRPr>
          </a:p>
        </p:txBody>
      </p:sp>
      <p:sp>
        <p:nvSpPr>
          <p:cNvPr id="9" name="Slide Number Placeholder 8"/>
          <p:cNvSpPr>
            <a:spLocks noGrp="1"/>
          </p:cNvSpPr>
          <p:nvPr>
            <p:ph type="sldNum" sz="quarter" idx="12"/>
          </p:nvPr>
        </p:nvSpPr>
        <p:spPr/>
        <p:txBody>
          <a:bodyPr/>
          <a:lstStyle/>
          <a:p>
            <a:pPr>
              <a:defRPr/>
            </a:pPr>
            <a:fld id="{07501C5D-6E5B-427B-9572-FE61C3171DD7}"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5353362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pPr>
              <a:defRPr/>
            </a:pPr>
            <a:fld id="{DA5D7FEF-F5DB-494A-B7DA-CF0E926D431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he-IL">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7AEA1F7D-DDB2-417C-97DE-B22701A30CFD}"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41712972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FA2BF-F289-4015-B2F1-C0DD16968953}"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3" name="Footer Placeholder 2"/>
          <p:cNvSpPr>
            <a:spLocks noGrp="1"/>
          </p:cNvSpPr>
          <p:nvPr>
            <p:ph type="ftr" sz="quarter" idx="11"/>
          </p:nvPr>
        </p:nvSpPr>
        <p:spPr/>
        <p:txBody>
          <a:bodyPr/>
          <a:lstStyle/>
          <a:p>
            <a:pPr>
              <a:defRPr/>
            </a:pPr>
            <a:endParaRPr lang="he-IL">
              <a:solidFill>
                <a:srgbClr val="04617B">
                  <a:shade val="90000"/>
                </a:srgbClr>
              </a:solidFill>
            </a:endParaRPr>
          </a:p>
        </p:txBody>
      </p:sp>
      <p:sp>
        <p:nvSpPr>
          <p:cNvPr id="4" name="Slide Number Placeholder 3"/>
          <p:cNvSpPr>
            <a:spLocks noGrp="1"/>
          </p:cNvSpPr>
          <p:nvPr>
            <p:ph type="sldNum" sz="quarter" idx="12"/>
          </p:nvPr>
        </p:nvSpPr>
        <p:spPr/>
        <p:txBody>
          <a:bodyPr/>
          <a:lstStyle/>
          <a:p>
            <a:pPr>
              <a:defRPr/>
            </a:pPr>
            <a:fld id="{4E72CFB6-9D5B-428E-8EAA-576816D8D31E}"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431468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Date Placeholder 3"/>
          <p:cNvSpPr>
            <a:spLocks noGrp="1"/>
          </p:cNvSpPr>
          <p:nvPr>
            <p:ph type="dt" sz="half" idx="10"/>
          </p:nvPr>
        </p:nvSpPr>
        <p:spPr/>
        <p:txBody>
          <a:bodyPr/>
          <a:lstStyle/>
          <a:p>
            <a:pPr>
              <a:defRPr/>
            </a:pPr>
            <a:fld id="{0739A745-1B05-491B-918C-A21EFBE5D632}" type="datetimeFigureOut">
              <a:rPr lang="he-IL" smtClean="0"/>
              <a:pPr>
                <a:defRPr/>
              </a:pPr>
              <a:t>ט"ו/אלול/תשע"ט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FF40BA6C-9668-4ACE-A01B-E0A3D9A51023}" type="slidenum">
              <a:rPr lang="he-IL" smtClean="0"/>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E913AFD4-EDA8-4E07-AED3-86A4283595E9}"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8ECBE44B-1F33-473C-9864-7898AF544B7F}"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1784750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5" name="Date Placeholder 4"/>
          <p:cNvSpPr>
            <a:spLocks noGrp="1"/>
          </p:cNvSpPr>
          <p:nvPr>
            <p:ph type="dt" sz="half" idx="10"/>
          </p:nvPr>
        </p:nvSpPr>
        <p:spPr/>
        <p:txBody>
          <a:bodyPr/>
          <a:lstStyle/>
          <a:p>
            <a:pPr>
              <a:defRPr/>
            </a:pPr>
            <a:fld id="{011D1434-9C57-4C9C-94EC-DB93B0CF77F3}"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102279C-EFD0-4061-B0E3-41EB3E630B82}" type="slidenum">
              <a:rPr lang="he-IL" smtClean="0">
                <a:solidFill>
                  <a:srgbClr val="04617B">
                    <a:shade val="90000"/>
                  </a:srgbClr>
                </a:solidFill>
              </a:rPr>
              <a:pPr>
                <a:defRPr/>
              </a:pPr>
              <a:t>‹#›</a:t>
            </a:fld>
            <a:endParaRPr lang="he-IL">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Tree>
    <p:extLst>
      <p:ext uri="{BB962C8B-B14F-4D97-AF65-F5344CB8AC3E}">
        <p14:creationId xmlns:p14="http://schemas.microsoft.com/office/powerpoint/2010/main" val="819646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B5E4C907-42EF-4FD8-A019-798FB93DE06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5A9476AD-9D25-4919-A8CF-3140877EE92B}"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3909158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28CA5103-5880-4CAD-855F-D2DE7C934D50}"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2D0EA315-7887-43B5-8742-D466771C04E9}"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502011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pPr>
              <a:defRPr/>
            </a:pPr>
            <a:fld id="{566D601B-6737-4BAB-8EEE-C9FB82936AC2}" type="datetimeFigureOut">
              <a:rPr lang="he-IL" smtClean="0">
                <a:solidFill>
                  <a:srgbClr val="DBF5F9">
                    <a:shade val="90000"/>
                  </a:srgbClr>
                </a:solidFill>
              </a:rPr>
              <a:pPr>
                <a:defRPr/>
              </a:pPr>
              <a:t>ט"ו/אלול/תשע"ט</a:t>
            </a:fld>
            <a:endParaRPr lang="he-IL">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he-IL">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F8B2DD64-A156-4D1F-BBB6-A77423B1B91C}" type="slidenum">
              <a:rPr lang="he-IL" smtClean="0">
                <a:solidFill>
                  <a:srgbClr val="DBF5F9">
                    <a:shade val="90000"/>
                  </a:srgbClr>
                </a:solidFill>
              </a:rPr>
              <a:pPr>
                <a:defRPr/>
              </a:pPr>
              <a:t>‹#›</a:t>
            </a:fld>
            <a:endParaRPr lang="he-IL">
              <a:solidFill>
                <a:srgbClr val="DBF5F9">
                  <a:shade val="90000"/>
                </a:srgbClr>
              </a:solidFill>
            </a:endParaRPr>
          </a:p>
        </p:txBody>
      </p:sp>
    </p:spTree>
    <p:extLst>
      <p:ext uri="{BB962C8B-B14F-4D97-AF65-F5344CB8AC3E}">
        <p14:creationId xmlns:p14="http://schemas.microsoft.com/office/powerpoint/2010/main" val="3614247093"/>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7390C8E3-D330-48A1-91D5-406D55CAAE48}"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DFB89C11-3DF4-4109-983F-73267D33CAE2}"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16256119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Date Placeholder 3"/>
          <p:cNvSpPr>
            <a:spLocks noGrp="1"/>
          </p:cNvSpPr>
          <p:nvPr>
            <p:ph type="dt" sz="half" idx="10"/>
          </p:nvPr>
        </p:nvSpPr>
        <p:spPr/>
        <p:txBody>
          <a:bodyPr/>
          <a:lstStyle/>
          <a:p>
            <a:pPr>
              <a:defRPr/>
            </a:pPr>
            <a:fld id="{0739A745-1B05-491B-918C-A21EFBE5D632}" type="datetimeFigureOut">
              <a:rPr lang="he-IL" smtClean="0">
                <a:solidFill>
                  <a:srgbClr val="DBF5F9">
                    <a:shade val="90000"/>
                  </a:srgbClr>
                </a:solidFill>
              </a:rPr>
              <a:pPr>
                <a:defRPr/>
              </a:pPr>
              <a:t>ט"ו/אלול/תשע"ט</a:t>
            </a:fld>
            <a:endParaRPr lang="he-IL">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FF40BA6C-9668-4ACE-A01B-E0A3D9A51023}" type="slidenum">
              <a:rPr lang="he-IL" smtClean="0">
                <a:solidFill>
                  <a:srgbClr val="DBF5F9">
                    <a:shade val="90000"/>
                  </a:srgbClr>
                </a:solidFill>
              </a:rPr>
              <a:pPr>
                <a:defRPr/>
              </a:pPr>
              <a:t>‹#›</a:t>
            </a:fld>
            <a:endParaRPr lang="he-IL">
              <a:solidFill>
                <a:srgbClr val="DBF5F9">
                  <a:shade val="90000"/>
                </a:srgbClr>
              </a:solidFill>
            </a:endParaRPr>
          </a:p>
        </p:txBody>
      </p:sp>
    </p:spTree>
    <p:extLst>
      <p:ext uri="{BB962C8B-B14F-4D97-AF65-F5344CB8AC3E}">
        <p14:creationId xmlns:p14="http://schemas.microsoft.com/office/powerpoint/2010/main" val="3980044511"/>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8D57358E-6E10-4E5F-812E-8D1881B53EC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D03D2B94-77DF-4269-AE93-1CE3B7C90CD5}"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782493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Date Placeholder 6"/>
          <p:cNvSpPr>
            <a:spLocks noGrp="1"/>
          </p:cNvSpPr>
          <p:nvPr>
            <p:ph type="dt" sz="half" idx="10"/>
          </p:nvPr>
        </p:nvSpPr>
        <p:spPr/>
        <p:txBody>
          <a:bodyPr/>
          <a:lstStyle/>
          <a:p>
            <a:pPr>
              <a:defRPr/>
            </a:pPr>
            <a:fld id="{0D396F2E-17D4-4F11-958C-EAF2D149D192}"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8" name="Footer Placeholder 7"/>
          <p:cNvSpPr>
            <a:spLocks noGrp="1"/>
          </p:cNvSpPr>
          <p:nvPr>
            <p:ph type="ftr" sz="quarter" idx="11"/>
          </p:nvPr>
        </p:nvSpPr>
        <p:spPr/>
        <p:txBody>
          <a:bodyPr/>
          <a:lstStyle/>
          <a:p>
            <a:pPr>
              <a:defRPr/>
            </a:pPr>
            <a:endParaRPr lang="he-IL">
              <a:solidFill>
                <a:srgbClr val="04617B">
                  <a:shade val="90000"/>
                </a:srgbClr>
              </a:solidFill>
            </a:endParaRPr>
          </a:p>
        </p:txBody>
      </p:sp>
      <p:sp>
        <p:nvSpPr>
          <p:cNvPr id="9" name="Slide Number Placeholder 8"/>
          <p:cNvSpPr>
            <a:spLocks noGrp="1"/>
          </p:cNvSpPr>
          <p:nvPr>
            <p:ph type="sldNum" sz="quarter" idx="12"/>
          </p:nvPr>
        </p:nvSpPr>
        <p:spPr/>
        <p:txBody>
          <a:bodyPr/>
          <a:lstStyle/>
          <a:p>
            <a:pPr>
              <a:defRPr/>
            </a:pPr>
            <a:fld id="{07501C5D-6E5B-427B-9572-FE61C3171DD7}"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7131245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pPr>
              <a:defRPr/>
            </a:pPr>
            <a:fld id="{DA5D7FEF-F5DB-494A-B7DA-CF0E926D431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he-IL">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7AEA1F7D-DDB2-417C-97DE-B22701A30CFD}"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4249725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8D57358E-6E10-4E5F-812E-8D1881B53ECC}" type="datetimeFigureOut">
              <a:rPr lang="he-IL" smtClean="0"/>
              <a:pPr>
                <a:defRPr/>
              </a:pPr>
              <a:t>ט"ו/אלול/תשע"ט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p:txBody>
          <a:bodyPr/>
          <a:lstStyle/>
          <a:p>
            <a:pPr>
              <a:defRPr/>
            </a:pPr>
            <a:fld id="{D03D2B94-77DF-4269-AE93-1CE3B7C90CD5}" type="slidenum">
              <a:rPr lang="he-IL" smtClean="0"/>
              <a:pPr>
                <a:defRPr/>
              </a:pPr>
              <a:t>‹#›</a:t>
            </a:fld>
            <a:endParaRPr lang="he-IL"/>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FA2BF-F289-4015-B2F1-C0DD16968953}"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3" name="Footer Placeholder 2"/>
          <p:cNvSpPr>
            <a:spLocks noGrp="1"/>
          </p:cNvSpPr>
          <p:nvPr>
            <p:ph type="ftr" sz="quarter" idx="11"/>
          </p:nvPr>
        </p:nvSpPr>
        <p:spPr/>
        <p:txBody>
          <a:bodyPr/>
          <a:lstStyle/>
          <a:p>
            <a:pPr>
              <a:defRPr/>
            </a:pPr>
            <a:endParaRPr lang="he-IL">
              <a:solidFill>
                <a:srgbClr val="04617B">
                  <a:shade val="90000"/>
                </a:srgbClr>
              </a:solidFill>
            </a:endParaRPr>
          </a:p>
        </p:txBody>
      </p:sp>
      <p:sp>
        <p:nvSpPr>
          <p:cNvPr id="4" name="Slide Number Placeholder 3"/>
          <p:cNvSpPr>
            <a:spLocks noGrp="1"/>
          </p:cNvSpPr>
          <p:nvPr>
            <p:ph type="sldNum" sz="quarter" idx="12"/>
          </p:nvPr>
        </p:nvSpPr>
        <p:spPr/>
        <p:txBody>
          <a:bodyPr/>
          <a:lstStyle/>
          <a:p>
            <a:pPr>
              <a:defRPr/>
            </a:pPr>
            <a:fld id="{4E72CFB6-9D5B-428E-8EAA-576816D8D31E}"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22202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E913AFD4-EDA8-4E07-AED3-86A4283595E9}"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8ECBE44B-1F33-473C-9864-7898AF544B7F}"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34009577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5" name="Date Placeholder 4"/>
          <p:cNvSpPr>
            <a:spLocks noGrp="1"/>
          </p:cNvSpPr>
          <p:nvPr>
            <p:ph type="dt" sz="half" idx="10"/>
          </p:nvPr>
        </p:nvSpPr>
        <p:spPr/>
        <p:txBody>
          <a:bodyPr/>
          <a:lstStyle/>
          <a:p>
            <a:pPr>
              <a:defRPr/>
            </a:pPr>
            <a:fld id="{011D1434-9C57-4C9C-94EC-DB93B0CF77F3}"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he-IL">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102279C-EFD0-4061-B0E3-41EB3E630B82}" type="slidenum">
              <a:rPr lang="he-IL" smtClean="0">
                <a:solidFill>
                  <a:srgbClr val="04617B">
                    <a:shade val="90000"/>
                  </a:srgbClr>
                </a:solidFill>
              </a:rPr>
              <a:pPr>
                <a:defRPr/>
              </a:pPr>
              <a:t>‹#›</a:t>
            </a:fld>
            <a:endParaRPr lang="he-IL">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Tree>
    <p:extLst>
      <p:ext uri="{BB962C8B-B14F-4D97-AF65-F5344CB8AC3E}">
        <p14:creationId xmlns:p14="http://schemas.microsoft.com/office/powerpoint/2010/main" val="38365167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B5E4C907-42EF-4FD8-A019-798FB93DE06C}"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5A9476AD-9D25-4919-A8CF-3140877EE92B}"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5063658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28CA5103-5880-4CAD-855F-D2DE7C934D50}"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he-IL">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2D0EA315-7887-43B5-8742-D466771C04E9}" type="slidenum">
              <a:rPr lang="he-IL" smtClean="0">
                <a:solidFill>
                  <a:srgbClr val="04617B">
                    <a:shade val="90000"/>
                  </a:srgbClr>
                </a:solidFill>
              </a:rPr>
              <a:pPr>
                <a:defRPr/>
              </a:pPr>
              <a:t>‹#›</a:t>
            </a:fld>
            <a:endParaRPr lang="he-IL">
              <a:solidFill>
                <a:srgbClr val="04617B">
                  <a:shade val="90000"/>
                </a:srgbClr>
              </a:solidFill>
            </a:endParaRPr>
          </a:p>
        </p:txBody>
      </p:sp>
    </p:spTree>
    <p:extLst>
      <p:ext uri="{BB962C8B-B14F-4D97-AF65-F5344CB8AC3E}">
        <p14:creationId xmlns:p14="http://schemas.microsoft.com/office/powerpoint/2010/main" val="212385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Date Placeholder 6"/>
          <p:cNvSpPr>
            <a:spLocks noGrp="1"/>
          </p:cNvSpPr>
          <p:nvPr>
            <p:ph type="dt" sz="half" idx="10"/>
          </p:nvPr>
        </p:nvSpPr>
        <p:spPr/>
        <p:txBody>
          <a:bodyPr/>
          <a:lstStyle/>
          <a:p>
            <a:pPr>
              <a:defRPr/>
            </a:pPr>
            <a:fld id="{0D396F2E-17D4-4F11-958C-EAF2D149D192}" type="datetimeFigureOut">
              <a:rPr lang="he-IL" smtClean="0"/>
              <a:pPr>
                <a:defRPr/>
              </a:pPr>
              <a:t>ט"ו/אלול/תשע"ט</a:t>
            </a:fld>
            <a:endParaRPr lang="he-IL"/>
          </a:p>
        </p:txBody>
      </p:sp>
      <p:sp>
        <p:nvSpPr>
          <p:cNvPr id="8" name="Footer Placeholder 7"/>
          <p:cNvSpPr>
            <a:spLocks noGrp="1"/>
          </p:cNvSpPr>
          <p:nvPr>
            <p:ph type="ftr" sz="quarter" idx="11"/>
          </p:nvPr>
        </p:nvSpPr>
        <p:spPr/>
        <p:txBody>
          <a:bodyPr/>
          <a:lstStyle/>
          <a:p>
            <a:pPr>
              <a:defRPr/>
            </a:pPr>
            <a:endParaRPr lang="he-IL"/>
          </a:p>
        </p:txBody>
      </p:sp>
      <p:sp>
        <p:nvSpPr>
          <p:cNvPr id="9" name="Slide Number Placeholder 8"/>
          <p:cNvSpPr>
            <a:spLocks noGrp="1"/>
          </p:cNvSpPr>
          <p:nvPr>
            <p:ph type="sldNum" sz="quarter" idx="12"/>
          </p:nvPr>
        </p:nvSpPr>
        <p:spPr/>
        <p:txBody>
          <a:bodyPr/>
          <a:lstStyle/>
          <a:p>
            <a:pPr>
              <a:defRPr/>
            </a:pPr>
            <a:fld id="{07501C5D-6E5B-427B-9572-FE61C3171DD7}" type="slidenum">
              <a:rPr lang="he-IL" smtClean="0"/>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pPr>
              <a:defRPr/>
            </a:pPr>
            <a:fld id="{DA5D7FEF-F5DB-494A-B7DA-CF0E926D431C}" type="datetimeFigureOut">
              <a:rPr lang="he-IL" smtClean="0"/>
              <a:pPr>
                <a:defRPr/>
              </a:pPr>
              <a:t>ט"ו/אלול/תשע"ט</a:t>
            </a:fld>
            <a:endParaRPr lang="he-IL"/>
          </a:p>
        </p:txBody>
      </p:sp>
      <p:sp>
        <p:nvSpPr>
          <p:cNvPr id="4" name="Footer Placeholder 3"/>
          <p:cNvSpPr>
            <a:spLocks noGrp="1"/>
          </p:cNvSpPr>
          <p:nvPr>
            <p:ph type="ftr" sz="quarter" idx="11"/>
          </p:nvPr>
        </p:nvSpPr>
        <p:spPr/>
        <p:txBody>
          <a:bodyPr/>
          <a:lstStyle/>
          <a:p>
            <a:pPr>
              <a:defRPr/>
            </a:pPr>
            <a:endParaRPr lang="he-IL"/>
          </a:p>
        </p:txBody>
      </p:sp>
      <p:sp>
        <p:nvSpPr>
          <p:cNvPr id="5" name="Slide Number Placeholder 4"/>
          <p:cNvSpPr>
            <a:spLocks noGrp="1"/>
          </p:cNvSpPr>
          <p:nvPr>
            <p:ph type="sldNum" sz="quarter" idx="12"/>
          </p:nvPr>
        </p:nvSpPr>
        <p:spPr/>
        <p:txBody>
          <a:bodyPr/>
          <a:lstStyle/>
          <a:p>
            <a:pPr>
              <a:defRPr/>
            </a:pPr>
            <a:fld id="{7AEA1F7D-DDB2-417C-97DE-B22701A30CFD}" type="slidenum">
              <a:rPr lang="he-IL" smtClean="0"/>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FA2BF-F289-4015-B2F1-C0DD16968953}" type="datetimeFigureOut">
              <a:rPr lang="he-IL" smtClean="0"/>
              <a:pPr>
                <a:defRPr/>
              </a:pPr>
              <a:t>ט"ו/אלול/תשע"ט</a:t>
            </a:fld>
            <a:endParaRPr lang="he-IL"/>
          </a:p>
        </p:txBody>
      </p:sp>
      <p:sp>
        <p:nvSpPr>
          <p:cNvPr id="3" name="Footer Placeholder 2"/>
          <p:cNvSpPr>
            <a:spLocks noGrp="1"/>
          </p:cNvSpPr>
          <p:nvPr>
            <p:ph type="ftr" sz="quarter" idx="11"/>
          </p:nvPr>
        </p:nvSpPr>
        <p:spPr/>
        <p:txBody>
          <a:bodyPr/>
          <a:lstStyle/>
          <a:p>
            <a:pPr>
              <a:defRPr/>
            </a:pPr>
            <a:endParaRPr lang="he-IL"/>
          </a:p>
        </p:txBody>
      </p:sp>
      <p:sp>
        <p:nvSpPr>
          <p:cNvPr id="4" name="Slide Number Placeholder 3"/>
          <p:cNvSpPr>
            <a:spLocks noGrp="1"/>
          </p:cNvSpPr>
          <p:nvPr>
            <p:ph type="sldNum" sz="quarter" idx="12"/>
          </p:nvPr>
        </p:nvSpPr>
        <p:spPr/>
        <p:txBody>
          <a:bodyPr/>
          <a:lstStyle/>
          <a:p>
            <a:pPr>
              <a:defRPr/>
            </a:pPr>
            <a:fld id="{4E72CFB6-9D5B-428E-8EAA-576816D8D31E}" type="slidenum">
              <a:rPr lang="he-IL" smtClean="0"/>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E913AFD4-EDA8-4E07-AED3-86A4283595E9}" type="datetimeFigureOut">
              <a:rPr lang="he-IL" smtClean="0"/>
              <a:pPr>
                <a:defRPr/>
              </a:pPr>
              <a:t>ט"ו/אלול/תשע"ט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p:txBody>
          <a:bodyPr/>
          <a:lstStyle/>
          <a:p>
            <a:pPr>
              <a:defRPr/>
            </a:pPr>
            <a:fld id="{8ECBE44B-1F33-473C-9864-7898AF544B7F}" type="slidenum">
              <a:rPr lang="he-IL" smtClean="0"/>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5" name="Date Placeholder 4"/>
          <p:cNvSpPr>
            <a:spLocks noGrp="1"/>
          </p:cNvSpPr>
          <p:nvPr>
            <p:ph type="dt" sz="half" idx="10"/>
          </p:nvPr>
        </p:nvSpPr>
        <p:spPr/>
        <p:txBody>
          <a:bodyPr/>
          <a:lstStyle/>
          <a:p>
            <a:pPr>
              <a:defRPr/>
            </a:pPr>
            <a:fld id="{011D1434-9C57-4C9C-94EC-DB93B0CF77F3}" type="datetimeFigureOut">
              <a:rPr lang="he-IL" smtClean="0"/>
              <a:pPr>
                <a:defRPr/>
              </a:pPr>
              <a:t>ט"ו/אלול/תשע"ט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102279C-EFD0-4061-B0E3-41EB3E630B82}" type="slidenum">
              <a:rPr lang="he-IL" smtClean="0"/>
              <a:pPr>
                <a:defRPr/>
              </a:pPr>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FE5178A7-B175-45F2-8B9E-2ABE35EDD840}" type="datetimeFigureOut">
              <a:rPr lang="he-IL" smtClean="0"/>
              <a:pPr>
                <a:defRPr/>
              </a:pPr>
              <a:t>ט"ו/אלול/תשע"ט</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FDC38BF-DD8B-4F5D-99B2-73B7D0E3AE01}" type="slidenum">
              <a:rPr lang="he-IL" smtClean="0"/>
              <a:pPr>
                <a:defRPr/>
              </a:pPr>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FE5178A7-B175-45F2-8B9E-2ABE35EDD840}"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e-IL">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FDC38BF-DD8B-4F5D-99B2-73B7D0E3AE01}" type="slidenum">
              <a:rPr lang="he-IL" smtClean="0">
                <a:solidFill>
                  <a:srgbClr val="04617B">
                    <a:shade val="90000"/>
                  </a:srgbClr>
                </a:solidFill>
              </a:rPr>
              <a:pPr>
                <a:defRPr/>
              </a:pPr>
              <a:t>‹#›</a:t>
            </a:fld>
            <a:endParaRPr lang="he-IL">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691299615"/>
      </p:ext>
    </p:extLst>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FE5178A7-B175-45F2-8B9E-2ABE35EDD840}"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e-IL">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FDC38BF-DD8B-4F5D-99B2-73B7D0E3AE01}" type="slidenum">
              <a:rPr lang="he-IL" smtClean="0">
                <a:solidFill>
                  <a:srgbClr val="04617B">
                    <a:shade val="90000"/>
                  </a:srgbClr>
                </a:solidFill>
              </a:rPr>
              <a:pPr>
                <a:defRPr/>
              </a:pPr>
              <a:t>‹#›</a:t>
            </a:fld>
            <a:endParaRPr lang="he-IL">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483623439"/>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a:solidFill>
                <a:prstClr val="black"/>
              </a:solidFill>
              <a:latin typeface="Constantia"/>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FE5178A7-B175-45F2-8B9E-2ABE35EDD840}" type="datetimeFigureOut">
              <a:rPr lang="he-IL" smtClean="0">
                <a:solidFill>
                  <a:srgbClr val="04617B">
                    <a:shade val="90000"/>
                  </a:srgbClr>
                </a:solidFill>
              </a:rPr>
              <a:pPr>
                <a:defRPr/>
              </a:pPr>
              <a:t>ט"ו/אלול/תשע"ט</a:t>
            </a:fld>
            <a:endParaRPr lang="he-IL">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e-IL">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FDC38BF-DD8B-4F5D-99B2-73B7D0E3AE01}" type="slidenum">
              <a:rPr lang="he-IL" smtClean="0">
                <a:solidFill>
                  <a:srgbClr val="04617B">
                    <a:shade val="90000"/>
                  </a:srgbClr>
                </a:solidFill>
              </a:rPr>
              <a:pPr>
                <a:defRPr/>
              </a:pPr>
              <a:t>‹#›</a:t>
            </a:fld>
            <a:endParaRPr lang="he-IL">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417402462"/>
      </p:ext>
    </p:extLst>
  </p:cSld>
  <p:clrMap bg1="lt1" tx1="dk1" bg2="lt2" tx2="dk2" accent1="accent1" accent2="accent2" accent3="accent3" accent4="accent4" accent5="accent5" accent6="accent6" hlink="hlink" folHlink="folHlink"/>
  <p:sldLayoutIdLst>
    <p:sldLayoutId id="2147484132" r:id="rId1"/>
    <p:sldLayoutId id="2147484133" r:id="rId2"/>
    <p:sldLayoutId id="2147484134" r:id="rId3"/>
    <p:sldLayoutId id="2147484135" r:id="rId4"/>
    <p:sldLayoutId id="2147484136" r:id="rId5"/>
    <p:sldLayoutId id="2147484137" r:id="rId6"/>
    <p:sldLayoutId id="2147484138" r:id="rId7"/>
    <p:sldLayoutId id="2147484139" r:id="rId8"/>
    <p:sldLayoutId id="2147484140" r:id="rId9"/>
    <p:sldLayoutId id="2147484141" r:id="rId10"/>
    <p:sldLayoutId id="2147484142"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34000">
              <a:schemeClr val="tx1"/>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7" name="מלבן 6"/>
          <p:cNvSpPr/>
          <p:nvPr/>
        </p:nvSpPr>
        <p:spPr>
          <a:xfrm>
            <a:off x="251520" y="2420888"/>
            <a:ext cx="8712968" cy="1938992"/>
          </a:xfrm>
          <a:prstGeom prst="rect">
            <a:avLst/>
          </a:prstGeom>
          <a:noFill/>
        </p:spPr>
        <p:txBody>
          <a:bodyPr>
            <a:spAutoFit/>
          </a:bodyPr>
          <a:lstStyle/>
          <a:p>
            <a:pPr algn="ctr"/>
            <a:r>
              <a:rPr lang="he-IL" sz="6000" b="1" dirty="0">
                <a:ln w="12700">
                  <a:solidFill>
                    <a:srgbClr val="DBF5F9">
                      <a:lumMod val="25000"/>
                    </a:srgbClr>
                  </a:solidFill>
                  <a:prstDash val="solid"/>
                </a:ln>
                <a:solidFill>
                  <a:srgbClr val="DBF5F9">
                    <a:lumMod val="25000"/>
                  </a:srgbClr>
                </a:solidFill>
                <a:effectLst>
                  <a:outerShdw blurRad="41275" dist="20320" dir="1800000" algn="tl" rotWithShape="0">
                    <a:srgbClr val="000000">
                      <a:alpha val="40000"/>
                    </a:srgbClr>
                  </a:outerShdw>
                </a:effectLst>
                <a:cs typeface="David"/>
              </a:rPr>
              <a:t>מהות התאגידים העירוניים והרגולציה החלה עליהם</a:t>
            </a:r>
            <a:endParaRPr lang="en-US" sz="6000" b="1" dirty="0">
              <a:ln w="12700">
                <a:solidFill>
                  <a:srgbClr val="DBF5F9">
                    <a:lumMod val="25000"/>
                  </a:srgbClr>
                </a:solidFill>
                <a:prstDash val="solid"/>
              </a:ln>
              <a:solidFill>
                <a:srgbClr val="DBF5F9">
                  <a:lumMod val="25000"/>
                </a:srgbClr>
              </a:solidFill>
              <a:effectLst>
                <a:outerShdw blurRad="41275" dist="20320" dir="1800000" algn="tl" rotWithShape="0">
                  <a:srgbClr val="000000">
                    <a:alpha val="40000"/>
                  </a:srgbClr>
                </a:outerShdw>
              </a:effectLst>
            </a:endParaRPr>
          </a:p>
        </p:txBody>
      </p:sp>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011" y="692696"/>
            <a:ext cx="5804317" cy="1437470"/>
          </a:xfrm>
          <a:prstGeom prst="rect">
            <a:avLst/>
          </a:prstGeom>
        </p:spPr>
      </p:pic>
      <p:sp>
        <p:nvSpPr>
          <p:cNvPr id="9" name="Subtitle 2"/>
          <p:cNvSpPr txBox="1">
            <a:spLocks/>
          </p:cNvSpPr>
          <p:nvPr/>
        </p:nvSpPr>
        <p:spPr>
          <a:xfrm>
            <a:off x="1619250" y="4798467"/>
            <a:ext cx="6172200" cy="1366837"/>
          </a:xfrm>
          <a:prstGeom prst="rect">
            <a:avLst/>
          </a:prstGeom>
        </p:spPr>
        <p:txBody>
          <a:bodyPr>
            <a:normAutofit/>
          </a:bodyPr>
          <a:lstStyle/>
          <a:p>
            <a:pPr marL="365760" indent="-256032" algn="ctr" fontAlgn="auto">
              <a:lnSpc>
                <a:spcPct val="90000"/>
              </a:lnSpc>
              <a:spcBef>
                <a:spcPts val="400"/>
              </a:spcBef>
              <a:spcAft>
                <a:spcPts val="0"/>
              </a:spcAft>
              <a:buClr>
                <a:srgbClr val="0F6FC6"/>
              </a:buClr>
              <a:buSzPct val="68000"/>
              <a:buFont typeface="Wingdings" pitchFamily="2" charset="2"/>
              <a:buNone/>
              <a:defRPr/>
            </a:pPr>
            <a:r>
              <a:rPr lang="he-IL" sz="2700" b="1" dirty="0">
                <a:solidFill>
                  <a:prstClr val="white"/>
                </a:solidFill>
                <a:latin typeface="Constantia"/>
                <a:cs typeface="David" pitchFamily="2" charset="-79"/>
              </a:rPr>
              <a:t>עו"ד מיכל רוזנבוים</a:t>
            </a:r>
          </a:p>
          <a:p>
            <a:pPr marL="365760" indent="-256032" algn="ctr" fontAlgn="auto">
              <a:lnSpc>
                <a:spcPct val="90000"/>
              </a:lnSpc>
              <a:spcBef>
                <a:spcPts val="400"/>
              </a:spcBef>
              <a:spcAft>
                <a:spcPts val="0"/>
              </a:spcAft>
              <a:buClr>
                <a:srgbClr val="0F6FC6"/>
              </a:buClr>
              <a:buSzPct val="68000"/>
              <a:buFont typeface="Wingdings" pitchFamily="2" charset="2"/>
              <a:buNone/>
              <a:defRPr/>
            </a:pPr>
            <a:r>
              <a:rPr lang="en-US" sz="2700" b="1" dirty="0">
                <a:solidFill>
                  <a:srgbClr val="DBF5F9">
                    <a:lumMod val="25000"/>
                  </a:srgbClr>
                </a:solidFill>
                <a:latin typeface="Constantia"/>
                <a:cs typeface="David" pitchFamily="2" charset="-79"/>
              </a:rPr>
              <a:t>michal@rozlaw.co.il</a:t>
            </a:r>
          </a:p>
          <a:p>
            <a:pPr marL="365760" indent="-256032" algn="ctr" fontAlgn="auto">
              <a:lnSpc>
                <a:spcPct val="90000"/>
              </a:lnSpc>
              <a:spcBef>
                <a:spcPts val="400"/>
              </a:spcBef>
              <a:spcAft>
                <a:spcPts val="0"/>
              </a:spcAft>
              <a:buClr>
                <a:srgbClr val="0F6FC6"/>
              </a:buClr>
              <a:buSzPct val="68000"/>
              <a:buFont typeface="Wingdings" pitchFamily="2" charset="2"/>
              <a:buNone/>
              <a:defRPr/>
            </a:pPr>
            <a:r>
              <a:rPr lang="he-IL" sz="2700" dirty="0">
                <a:solidFill>
                  <a:prstClr val="white"/>
                </a:solidFill>
                <a:latin typeface="Constantia"/>
                <a:cs typeface="David" pitchFamily="2" charset="-79"/>
              </a:rPr>
              <a:t>טל: 03-6006566</a:t>
            </a:r>
            <a:r>
              <a:rPr lang="en-US" sz="2700" dirty="0">
                <a:solidFill>
                  <a:prstClr val="white"/>
                </a:solidFill>
                <a:latin typeface="Constantia"/>
                <a:cs typeface="David" pitchFamily="2" charset="-79"/>
              </a:rPr>
              <a:t>;</a:t>
            </a:r>
            <a:r>
              <a:rPr lang="he-IL" sz="2700" dirty="0">
                <a:solidFill>
                  <a:prstClr val="white"/>
                </a:solidFill>
                <a:latin typeface="Constantia"/>
                <a:cs typeface="David" pitchFamily="2" charset="-79"/>
              </a:rPr>
              <a:t> נייד: 050-9009264</a:t>
            </a:r>
          </a:p>
        </p:txBody>
      </p:sp>
    </p:spTree>
    <p:extLst>
      <p:ext uri="{BB962C8B-B14F-4D97-AF65-F5344CB8AC3E}">
        <p14:creationId xmlns:p14="http://schemas.microsoft.com/office/powerpoint/2010/main" val="1808284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609484"/>
          </a:xfrm>
        </p:spPr>
        <p:txBody>
          <a:bodyPr>
            <a:normAutofit/>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התמקצעות בתחום ספציפי- </a:t>
            </a:r>
            <a:r>
              <a:rPr lang="he-IL" sz="2800" dirty="0"/>
              <a:t>התאגיד העירוני עוסק בד"כ בתחום פעילות עיקרי או מספר תחומי פעילות עיקריים בשונה מהרשות המקומית אשר עוסקת במגוון רחב של תחומים ומשימות.</a:t>
            </a:r>
          </a:p>
          <a:p>
            <a:pPr marL="0" indent="0" algn="just">
              <a:lnSpc>
                <a:spcPct val="120000"/>
              </a:lnSpc>
              <a:buClr>
                <a:schemeClr val="tx2"/>
              </a:buClr>
              <a:buNone/>
            </a:pPr>
            <a:endParaRPr lang="he-IL" sz="2400" dirty="0"/>
          </a:p>
          <a:p>
            <a:pPr marL="0" indent="0" algn="just">
              <a:lnSpc>
                <a:spcPct val="120000"/>
              </a:lnSpc>
              <a:buClr>
                <a:schemeClr val="tx2"/>
              </a:buClr>
              <a:buNone/>
            </a:pPr>
            <a:r>
              <a:rPr lang="he-IL" sz="2800" dirty="0"/>
              <a:t>    על כן, היתרון בתאגיד עירוני הוא היכולת להתמקצעות ספציפית    </a:t>
            </a:r>
          </a:p>
          <a:p>
            <a:pPr marL="0" indent="0" algn="just">
              <a:lnSpc>
                <a:spcPct val="120000"/>
              </a:lnSpc>
              <a:buClr>
                <a:schemeClr val="tx2"/>
              </a:buClr>
              <a:buNone/>
            </a:pPr>
            <a:r>
              <a:rPr lang="he-IL" sz="2800" dirty="0"/>
              <a:t>    וייחודית בתחום מסוים או פרויקט ספציפי כאשר החברה יכולה </a:t>
            </a:r>
          </a:p>
          <a:p>
            <a:pPr marL="0" indent="0" algn="just">
              <a:lnSpc>
                <a:spcPct val="120000"/>
              </a:lnSpc>
              <a:buClr>
                <a:schemeClr val="tx2"/>
              </a:buClr>
              <a:buNone/>
            </a:pPr>
            <a:r>
              <a:rPr lang="he-IL" sz="2800" dirty="0"/>
              <a:t>    להקדיש לו את מירב משאביה ומאמציה לעומת הרשות המקומית </a:t>
            </a:r>
          </a:p>
          <a:p>
            <a:pPr marL="0" indent="0" algn="just">
              <a:lnSpc>
                <a:spcPct val="120000"/>
              </a:lnSpc>
              <a:buClr>
                <a:schemeClr val="tx2"/>
              </a:buClr>
              <a:buNone/>
            </a:pPr>
            <a:r>
              <a:rPr lang="he-IL" sz="2800" dirty="0"/>
              <a:t>    או אגף מתוכה.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615062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32394" y="692696"/>
            <a:ext cx="8943564" cy="6609484"/>
          </a:xfrm>
        </p:spPr>
        <p:txBody>
          <a:bodyPr>
            <a:normAutofit/>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ניהול כמשק כספי סגור- </a:t>
            </a:r>
            <a:r>
              <a:rPr lang="he-IL" sz="2800" dirty="0"/>
              <a:t>רבות מהרשויות המקומיות בישראל נודעו בגירעונות הכספיים שלהן והואשמו בניהול בלתי זהיר של המערכת הארגונית והפיננסית שלהן. </a:t>
            </a:r>
          </a:p>
          <a:p>
            <a:pPr marL="354013" indent="0" algn="just">
              <a:lnSpc>
                <a:spcPct val="120000"/>
              </a:lnSpc>
              <a:buClr>
                <a:schemeClr val="tx2"/>
              </a:buClr>
              <a:buNone/>
            </a:pPr>
            <a:endParaRPr lang="he-IL" sz="1200" b="1" dirty="0"/>
          </a:p>
          <a:p>
            <a:pPr marL="354013" indent="0" algn="just">
              <a:lnSpc>
                <a:spcPct val="120000"/>
              </a:lnSpc>
              <a:buClr>
                <a:schemeClr val="tx2"/>
              </a:buClr>
              <a:buNone/>
            </a:pPr>
            <a:r>
              <a:rPr lang="he-IL" sz="2800" dirty="0"/>
              <a:t>מצב זה עלול היה לגרום לחוסר יכולת של הרשות לספק שירותים   </a:t>
            </a:r>
          </a:p>
          <a:p>
            <a:pPr marL="354013" indent="0" algn="just">
              <a:lnSpc>
                <a:spcPct val="120000"/>
              </a:lnSpc>
              <a:buClr>
                <a:schemeClr val="tx2"/>
              </a:buClr>
              <a:buNone/>
            </a:pPr>
            <a:r>
              <a:rPr lang="he-IL" sz="2800"/>
              <a:t>מוניציפאליים </a:t>
            </a:r>
            <a:r>
              <a:rPr lang="he-IL" sz="2800" dirty="0"/>
              <a:t>מספקים לתושבים ואי ביצוע פעולות לפיתוח העיר.</a:t>
            </a:r>
          </a:p>
          <a:p>
            <a:pPr marL="354013" indent="0" algn="just">
              <a:lnSpc>
                <a:spcPct val="120000"/>
              </a:lnSpc>
              <a:buClr>
                <a:schemeClr val="tx2"/>
              </a:buClr>
              <a:buNone/>
            </a:pPr>
            <a:endParaRPr lang="he-IL" sz="1200" dirty="0"/>
          </a:p>
          <a:p>
            <a:pPr marL="354013" indent="0" algn="just">
              <a:lnSpc>
                <a:spcPct val="120000"/>
              </a:lnSpc>
              <a:buClr>
                <a:schemeClr val="tx2"/>
              </a:buClr>
              <a:buNone/>
            </a:pPr>
            <a:r>
              <a:rPr lang="he-IL" sz="2800" dirty="0"/>
              <a:t>התאגידים העירוניים מהווים זרוע ביצועית של הרשות המשתמשת בתקציב נפרד ומממנת את פעולותיה בצורה עסקית, כך שגם במידה וישנם גירעונות בתקציב הרשות, יוכל התאגיד העירוני להמשיך ולדאוג לפיתוחה וניהולה התקין.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58036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609484"/>
          </a:xfrm>
        </p:spPr>
        <p:txBody>
          <a:bodyPr>
            <a:normAutofit/>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יעילות וחיסכון- </a:t>
            </a:r>
            <a:r>
              <a:rPr lang="he-IL" sz="2800" dirty="0"/>
              <a:t>לתאגיד עירוני ישנה יכולת לניהול פעילותו באורח אפקטיבי, יעיל וחסכוני- באמצעות כלים כלכליים הנגזרים מרציונל כלכלי ובמסגרת המשאבים העומדים לרשותו. </a:t>
            </a:r>
          </a:p>
          <a:p>
            <a:pPr marL="263525" indent="0" algn="just">
              <a:lnSpc>
                <a:spcPct val="120000"/>
              </a:lnSpc>
              <a:buClr>
                <a:schemeClr val="tx2"/>
              </a:buClr>
              <a:buNone/>
            </a:pPr>
            <a:r>
              <a:rPr lang="he-IL" sz="2800" dirty="0"/>
              <a:t>מנקודת הראות של הרשות המקומית, ביצוע פרויקטים דרך תאגיד עירוני זול יותר מאשר ביצועם על ידי גורם אחר: הודות לניסיונו ומקצועיותו יכול התאגיד העירוני לנהל את הפרויקט בדרך יעליה יותר, תוך בחירת ספק מתאים, לערוך בקרה נכונה ולמסור את הפרויקט במפרט הנדרש.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401694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609484"/>
          </a:xfrm>
        </p:spPr>
        <p:txBody>
          <a:bodyPr>
            <a:normAutofit/>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נקיטת יוזמות ויכולת פיקוח ומדידה- </a:t>
            </a:r>
            <a:r>
              <a:rPr lang="he-IL" sz="2800" dirty="0"/>
              <a:t>תאגידים עירוניים נוטים לנקוט יוזמה בתחומי פעילותן ולחשוב במונחים אסטרטגיים, לקדם רעיונות לפעילות התאגיד ולתכנן וליישם את הפרויקטים תוך חשיבה לשנים קדימה, לאפשר גמישות בימי ושעות מתן השירות וכן, לתאגיד העירוני יכולת ואכיפת פיקוח ומדידת תפוקות גבוהה יותר מאשר הרשות המקומית. </a:t>
            </a:r>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765781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609484"/>
          </a:xfrm>
        </p:spPr>
        <p:txBody>
          <a:bodyPr>
            <a:normAutofit/>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תאגיד עירוני הינו תאגיד מקצועי הפועל במרוחק מהשפעות פוליטיות- </a:t>
            </a:r>
            <a:r>
              <a:rPr lang="he-IL" sz="2800" dirty="0"/>
              <a:t>על אף שדירקטוריון התאגיד מורכב בחלקו מנציגים מקרב חברי המועצה ועל אף שמועצת העירייה מתווה את פעילות העירייה ותאגידיה העירוניים, הניהול השוטף של התאגיד וביצוע הפרויקטים והפעילות- מבוצעים רחוק יחסית מתחומי ההשפעה של חברי המועצה, ומשכך מזוהה התאגיד כגוף הכפוף פחות להשפעות פוליטיות. </a:t>
            </a:r>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063253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גמישות ויעילות תפעולית המתבטאת בנושאים הבאים:</a:t>
            </a:r>
          </a:p>
          <a:p>
            <a:pPr marL="0" indent="0" algn="just">
              <a:lnSpc>
                <a:spcPct val="120000"/>
              </a:lnSpc>
              <a:buClr>
                <a:schemeClr val="tx2"/>
              </a:buClr>
              <a:buNone/>
            </a:pPr>
            <a:r>
              <a:rPr lang="he-IL" sz="2800" b="1" dirty="0"/>
              <a:t>כוח אדם- </a:t>
            </a:r>
            <a:r>
              <a:rPr lang="he-IL" sz="2800" dirty="0"/>
              <a:t>היכולת לשנות את הרכב והיקפי כ"א בהתאם לסוג והיקף הפעילות. כמו כן, מתאפשרת עבודה על בסיס הסכמים אישיים ולכן יש גמישות מסוימת בשכר, שלא כמו ברשויות מקומיות.</a:t>
            </a:r>
          </a:p>
          <a:p>
            <a:pPr marL="0" indent="0" algn="just">
              <a:lnSpc>
                <a:spcPct val="120000"/>
              </a:lnSpc>
              <a:buClr>
                <a:schemeClr val="tx2"/>
              </a:buClr>
              <a:buNone/>
            </a:pPr>
            <a:r>
              <a:rPr lang="he-IL" sz="2800" b="1" dirty="0"/>
              <a:t>הפעלה באמצעות מנגנון מצומצם- </a:t>
            </a:r>
            <a:r>
              <a:rPr lang="he-IL" sz="2800" dirty="0"/>
              <a:t>מרבית התאגידים העירוניים מספקים שירותים באמצעות קבלני משנה. מבנה זה מאשר תקורות ועלויות תפעול נמוכות ביחס להיקף המחזור. </a:t>
            </a:r>
          </a:p>
          <a:p>
            <a:pPr marL="0" indent="0" algn="just">
              <a:lnSpc>
                <a:spcPct val="120000"/>
              </a:lnSpc>
              <a:buClr>
                <a:schemeClr val="tx2"/>
              </a:buClr>
              <a:buNone/>
            </a:pPr>
            <a:r>
              <a:rPr lang="he-IL" sz="2800" b="1" dirty="0"/>
              <a:t>ישנם פחות מנגנונים בירוקרטיים ורגולציה שאינה מחמירה עם התאגידים העירוניים בהשוואה לרשויות מקומיות </a:t>
            </a:r>
            <a:r>
              <a:rPr lang="he-IL" sz="2800" dirty="0"/>
              <a:t>(העברה בין סעיפי תקציב, אישורים לתקציבים בלתי רגילים וכד'). </a:t>
            </a:r>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36023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fontScale="92500" lnSpcReduction="10000"/>
          </a:bodyPr>
          <a:lstStyle/>
          <a:p>
            <a:pPr marL="0" indent="0" algn="ctr">
              <a:buNone/>
            </a:pPr>
            <a:r>
              <a:rPr lang="he-IL" sz="3900" b="1" dirty="0">
                <a:solidFill>
                  <a:schemeClr val="tx2">
                    <a:lumMod val="75000"/>
                  </a:schemeClr>
                </a:solidFill>
              </a:rPr>
              <a:t>היתרונות בהקמת התאגיד העירוני</a:t>
            </a:r>
            <a:endParaRPr lang="he-IL" sz="4400" dirty="0"/>
          </a:p>
          <a:p>
            <a:pPr marL="0" indent="0" algn="just">
              <a:buNone/>
            </a:pPr>
            <a:endParaRPr lang="he-IL" sz="600" dirty="0"/>
          </a:p>
          <a:p>
            <a:pPr algn="just">
              <a:lnSpc>
                <a:spcPct val="120000"/>
              </a:lnSpc>
              <a:buClr>
                <a:schemeClr val="tx2"/>
              </a:buClr>
              <a:buFont typeface="Arial" panose="020B0604020202020204" pitchFamily="34" charset="0"/>
              <a:buChar char="•"/>
            </a:pPr>
            <a:r>
              <a:rPr lang="he-IL" sz="2800" b="1" dirty="0"/>
              <a:t>היכולת לשיתופי פעולה עם גורמים פרטיים וציבוריים- </a:t>
            </a:r>
            <a:r>
              <a:rPr lang="he-IL" sz="2800" dirty="0"/>
              <a:t>בניגוד לרשות המקומית, תאגיד עירוני יכול שיוקם בשיתוף פעולה עם גורמים נוספים לשם הוצאה לפועל של פרויקט מסוים.</a:t>
            </a:r>
          </a:p>
          <a:p>
            <a:pPr marL="0" indent="0" algn="just">
              <a:lnSpc>
                <a:spcPct val="120000"/>
              </a:lnSpc>
              <a:buClr>
                <a:schemeClr val="tx2"/>
              </a:buClr>
              <a:buNone/>
            </a:pPr>
            <a:r>
              <a:rPr lang="he-IL" sz="2800" dirty="0"/>
              <a:t>				</a:t>
            </a:r>
            <a:r>
              <a:rPr lang="he-IL" sz="2800" b="1" u="sng" dirty="0"/>
              <a:t>דוגמאות:</a:t>
            </a:r>
          </a:p>
          <a:p>
            <a:pPr algn="just">
              <a:lnSpc>
                <a:spcPct val="120000"/>
              </a:lnSpc>
              <a:buClr>
                <a:schemeClr val="tx2"/>
              </a:buClr>
              <a:buFont typeface="Arial" panose="020B0604020202020204" pitchFamily="34" charset="0"/>
              <a:buChar char="•"/>
            </a:pPr>
            <a:r>
              <a:rPr lang="he-IL" sz="2400" b="1" dirty="0"/>
              <a:t>הקמת חברה בשיתוף פעולה עם המדינה- </a:t>
            </a:r>
            <a:r>
              <a:rPr lang="he-IL" sz="2400" dirty="0"/>
              <a:t>כגון הקמת חברה לאומית עירונית לסלילת כבישים ותחבורה המשרתת את תושבי הרשות. אולם, פעילותה משרתת את כל תושבי המדינה לכן הקמתה משותפת למדינה ולרשות המקומית.</a:t>
            </a:r>
          </a:p>
          <a:p>
            <a:pPr algn="just">
              <a:lnSpc>
                <a:spcPct val="120000"/>
              </a:lnSpc>
              <a:buClr>
                <a:schemeClr val="tx2"/>
              </a:buClr>
              <a:buFont typeface="Arial" panose="020B0604020202020204" pitchFamily="34" charset="0"/>
              <a:buChar char="•"/>
            </a:pPr>
            <a:r>
              <a:rPr lang="he-IL" sz="2400" b="1" dirty="0"/>
              <a:t>הקמת חברה משותפת עם מוסד ציבור- </a:t>
            </a:r>
            <a:r>
              <a:rPr lang="he-IL" sz="2400" dirty="0"/>
              <a:t>כגון הקמת חברה הפועלת בתחום החינוך בשיתוף עם אוניברסיטה לשם הקמת מסגרות חינוכיות ופעילות חלוקת מלגות לתושבי הרשות.</a:t>
            </a:r>
          </a:p>
          <a:p>
            <a:pPr algn="just">
              <a:lnSpc>
                <a:spcPct val="120000"/>
              </a:lnSpc>
              <a:buClr>
                <a:schemeClr val="tx2"/>
              </a:buClr>
              <a:buFont typeface="Arial" panose="020B0604020202020204" pitchFamily="34" charset="0"/>
              <a:buChar char="•"/>
            </a:pPr>
            <a:r>
              <a:rPr lang="he-IL" sz="2400" b="1" dirty="0"/>
              <a:t>הקמת חברה משותפת עם חברה פרטית- </a:t>
            </a:r>
            <a:r>
              <a:rPr lang="he-IL" sz="2400" dirty="0"/>
              <a:t>כגון הקמת חברה להקמת מלון בשיתוף עם חברה קבלנית פרטית באופן שחלק מן ההשקעות יגיעו מהשוק הפרטי אולם המטרה בהקמתו הינה בעלת חשיבות לעירייה, לרבות לצורך עידוד התיירות. </a:t>
            </a:r>
          </a:p>
          <a:p>
            <a:pPr marL="0" indent="0" algn="just">
              <a:lnSpc>
                <a:spcPct val="120000"/>
              </a:lnSpc>
              <a:buClr>
                <a:schemeClr val="tx2"/>
              </a:buClr>
              <a:buNone/>
            </a:pPr>
            <a:endParaRPr lang="he-IL" sz="2800" dirty="0"/>
          </a:p>
          <a:p>
            <a:pPr marL="0" indent="0" algn="just">
              <a:lnSpc>
                <a:spcPct val="120000"/>
              </a:lnSpc>
              <a:buClr>
                <a:schemeClr val="tx2"/>
              </a:buClr>
              <a:buNone/>
            </a:pPr>
            <a:endParaRPr lang="he-IL" sz="2800" dirty="0"/>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395616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a:bodyPr>
          <a:lstStyle/>
          <a:p>
            <a:pPr marL="0" indent="0" algn="ctr">
              <a:buNone/>
            </a:pPr>
            <a:r>
              <a:rPr lang="he-IL" sz="3900" b="1" dirty="0">
                <a:solidFill>
                  <a:schemeClr val="tx2">
                    <a:lumMod val="75000"/>
                  </a:schemeClr>
                </a:solidFill>
              </a:rPr>
              <a:t>המסגרת הנורמטיבית להקמת תאגיד עירוני</a:t>
            </a:r>
            <a:endParaRPr lang="he-IL" sz="4400" dirty="0"/>
          </a:p>
          <a:p>
            <a:pPr marL="0" indent="0" algn="just">
              <a:buNone/>
            </a:pPr>
            <a:endParaRPr lang="he-IL" sz="600" dirty="0"/>
          </a:p>
          <a:p>
            <a:pPr marL="0" indent="0" algn="just">
              <a:lnSpc>
                <a:spcPct val="120000"/>
              </a:lnSpc>
              <a:buClr>
                <a:schemeClr val="tx2"/>
              </a:buClr>
              <a:buNone/>
            </a:pPr>
            <a:r>
              <a:rPr lang="he-IL" sz="2800" dirty="0"/>
              <a:t>סמכותה של העירייה להקים תאגידים מוקנית לה מתוקף </a:t>
            </a:r>
            <a:r>
              <a:rPr lang="he-IL" sz="2800" b="1" dirty="0"/>
              <a:t>צו העיריות (הקמת תאגידים), </a:t>
            </a:r>
            <a:r>
              <a:rPr lang="he-IL" sz="2800" b="1" dirty="0" err="1"/>
              <a:t>תש"ם</a:t>
            </a:r>
            <a:r>
              <a:rPr lang="he-IL" sz="2800" b="1" dirty="0"/>
              <a:t>- </a:t>
            </a:r>
            <a:r>
              <a:rPr lang="he-IL" sz="2800" dirty="0"/>
              <a:t>1980, ומתוקף </a:t>
            </a:r>
            <a:r>
              <a:rPr lang="he-IL" sz="2800" b="1" dirty="0"/>
              <a:t>פקודת העיריות </a:t>
            </a:r>
            <a:r>
              <a:rPr lang="he-IL" sz="2800" dirty="0"/>
              <a:t>(לגבי מ"מ ו- מ"א- קיימת הוראה דומה. 				</a:t>
            </a:r>
          </a:p>
          <a:p>
            <a:pPr marL="0" indent="0" algn="just">
              <a:lnSpc>
                <a:spcPct val="120000"/>
              </a:lnSpc>
              <a:buClr>
                <a:schemeClr val="tx2"/>
              </a:buClr>
              <a:buNone/>
            </a:pPr>
            <a:endParaRPr lang="he-IL" sz="600" dirty="0"/>
          </a:p>
          <a:p>
            <a:pPr marL="0" indent="0" algn="just">
              <a:lnSpc>
                <a:spcPct val="120000"/>
              </a:lnSpc>
              <a:buClr>
                <a:schemeClr val="tx2"/>
              </a:buClr>
              <a:buNone/>
            </a:pPr>
            <a:r>
              <a:rPr lang="he-IL" sz="2800" u="sng" dirty="0"/>
              <a:t>צו העיריות (הקמת תאגידים) קובע כדלהלן:</a:t>
            </a:r>
          </a:p>
          <a:p>
            <a:pPr marL="0" indent="0" algn="just">
              <a:lnSpc>
                <a:spcPct val="120000"/>
              </a:lnSpc>
              <a:buClr>
                <a:schemeClr val="tx2"/>
              </a:buClr>
              <a:buNone/>
            </a:pPr>
            <a:r>
              <a:rPr lang="he-IL" sz="2800" i="1" dirty="0"/>
              <a:t>"לא תייסד עירייה חברה, חברת- בת, אגודה שיתופית או כל אגודה אחרת (להלן- תאגיד) לכל מטרה שהיא בגדר סמכויות מועצת העירייה ותפקידיה ולא תרכוש מניות או ניירות ערך או זכות הנאה אחרת של כל תאגיד שמטרותיו מסייעות, לדעת המועצה, להשגת כל מטרה כאמור ולא תנהג בהם דרך בעלים, ולא תהיה חברה בעמותה, אלא באישור שר הפנים ובתנאים שהוא קבע. </a:t>
            </a:r>
          </a:p>
          <a:p>
            <a:pPr marL="0" indent="0" algn="just">
              <a:lnSpc>
                <a:spcPct val="120000"/>
              </a:lnSpc>
              <a:buClr>
                <a:schemeClr val="tx2"/>
              </a:buClr>
              <a:buNone/>
            </a:pPr>
            <a:endParaRPr lang="he-IL" sz="2800" dirty="0"/>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706173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a:bodyPr>
          <a:lstStyle/>
          <a:p>
            <a:pPr marL="0" indent="0" algn="ctr">
              <a:buNone/>
            </a:pPr>
            <a:r>
              <a:rPr lang="he-IL" sz="3900" b="1" dirty="0">
                <a:solidFill>
                  <a:schemeClr val="tx2">
                    <a:lumMod val="75000"/>
                  </a:schemeClr>
                </a:solidFill>
              </a:rPr>
              <a:t>המסגרת הנורמטיבית להקמת תאגיד עירוני</a:t>
            </a:r>
            <a:endParaRPr lang="he-IL" sz="4400" dirty="0"/>
          </a:p>
          <a:p>
            <a:pPr marL="0" indent="0" algn="just">
              <a:buNone/>
            </a:pPr>
            <a:endParaRPr lang="he-IL" sz="600" dirty="0"/>
          </a:p>
          <a:p>
            <a:pPr marL="0" indent="0" algn="just">
              <a:lnSpc>
                <a:spcPct val="120000"/>
              </a:lnSpc>
              <a:buClr>
                <a:schemeClr val="tx2"/>
              </a:buClr>
              <a:buNone/>
            </a:pPr>
            <a:endParaRPr lang="he-IL" sz="2800" u="sng" dirty="0"/>
          </a:p>
          <a:p>
            <a:pPr marL="0" indent="0" algn="just">
              <a:lnSpc>
                <a:spcPct val="120000"/>
              </a:lnSpc>
              <a:buClr>
                <a:schemeClr val="tx2"/>
              </a:buClr>
              <a:buNone/>
            </a:pPr>
            <a:r>
              <a:rPr lang="he-IL" sz="2800" u="sng" dirty="0"/>
              <a:t>כמו כן, סעיף 249(30) לפקודת העיריות קובע כי העירייה מוסמכת:</a:t>
            </a:r>
          </a:p>
          <a:p>
            <a:pPr marL="0" indent="0" algn="just">
              <a:lnSpc>
                <a:spcPct val="120000"/>
              </a:lnSpc>
              <a:buClr>
                <a:schemeClr val="tx2"/>
              </a:buClr>
              <a:buNone/>
            </a:pPr>
            <a:r>
              <a:rPr lang="he-IL" sz="2800" i="1" dirty="0"/>
              <a:t>"לייסד חברה, אגודה שיתופית או כל אגודה אחרת לכל מטרה שהיא בגדר סמכויות העירייה ותפקידיה, לרכוש מניות או ניירות ערך או זכות הנאה אחרת של כל חברה, אגודה שיתופית או אגודה אחרת, שמטרותיה מסייעות, לדעת המועצה, להשגת כל מטרה כאמור, ולנהוג בהם דרך בעלים".</a:t>
            </a:r>
          </a:p>
          <a:p>
            <a:pPr marL="0" indent="0" algn="just">
              <a:lnSpc>
                <a:spcPct val="120000"/>
              </a:lnSpc>
              <a:buClr>
                <a:schemeClr val="tx2"/>
              </a:buClr>
              <a:buNone/>
            </a:pPr>
            <a:endParaRPr lang="he-IL" sz="2800" dirty="0"/>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60071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a:bodyPr>
          <a:lstStyle/>
          <a:p>
            <a:pPr marL="0" indent="0" algn="ctr">
              <a:buNone/>
            </a:pPr>
            <a:r>
              <a:rPr lang="he-IL" sz="3900" b="1" dirty="0">
                <a:solidFill>
                  <a:schemeClr val="tx2">
                    <a:lumMod val="75000"/>
                  </a:schemeClr>
                </a:solidFill>
              </a:rPr>
              <a:t>המסגרת הנורמטיבית להקמת תאגיד עירוני</a:t>
            </a:r>
            <a:endParaRPr lang="he-IL" sz="4400" dirty="0"/>
          </a:p>
          <a:p>
            <a:pPr marL="0" indent="0" algn="just">
              <a:buNone/>
            </a:pPr>
            <a:endParaRPr lang="he-IL" sz="600" dirty="0"/>
          </a:p>
          <a:p>
            <a:pPr marL="0" indent="0" algn="just">
              <a:lnSpc>
                <a:spcPct val="120000"/>
              </a:lnSpc>
              <a:buClr>
                <a:schemeClr val="tx2"/>
              </a:buClr>
              <a:buNone/>
            </a:pPr>
            <a:endParaRPr lang="he-IL" sz="2800" u="sng" dirty="0"/>
          </a:p>
          <a:p>
            <a:pPr marL="0" indent="0" algn="just">
              <a:lnSpc>
                <a:spcPct val="120000"/>
              </a:lnSpc>
              <a:buClr>
                <a:schemeClr val="tx2"/>
              </a:buClr>
              <a:buNone/>
            </a:pPr>
            <a:r>
              <a:rPr lang="he-IL" sz="2800" u="sng" dirty="0"/>
              <a:t>כמו כן, סעיף 249(31) לפקודת העיריות מוסיף ומעניק לרשות המקומית את האפשרות:</a:t>
            </a:r>
          </a:p>
          <a:p>
            <a:pPr marL="0" indent="0" algn="just">
              <a:lnSpc>
                <a:spcPct val="120000"/>
              </a:lnSpc>
              <a:buClr>
                <a:schemeClr val="tx2"/>
              </a:buClr>
              <a:buNone/>
            </a:pPr>
            <a:r>
              <a:rPr lang="he-IL" sz="2800" i="1" dirty="0"/>
              <a:t>"לבצע כל סמכות מסמכויותיה ולמלא כל תפקיד מתפקידיה יחד או בשותפות עם מוסדות המדינה, רשויות מקומיות אחרות, חברות, אגודות שיתופיות וגופים או אנשים אחרים". </a:t>
            </a:r>
          </a:p>
          <a:p>
            <a:pPr marL="0" indent="0" algn="just">
              <a:lnSpc>
                <a:spcPct val="120000"/>
              </a:lnSpc>
              <a:buClr>
                <a:schemeClr val="tx2"/>
              </a:buClr>
              <a:buNone/>
            </a:pPr>
            <a:endParaRPr lang="he-IL" sz="2800" dirty="0"/>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38886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23528" y="1052736"/>
            <a:ext cx="8373616" cy="5472608"/>
          </a:xfrm>
        </p:spPr>
        <p:txBody>
          <a:bodyPr>
            <a:normAutofit/>
          </a:bodyPr>
          <a:lstStyle/>
          <a:p>
            <a:pPr marL="0" indent="0" algn="ctr">
              <a:buNone/>
            </a:pPr>
            <a:r>
              <a:rPr lang="he-IL" sz="4400" b="1" dirty="0">
                <a:solidFill>
                  <a:schemeClr val="tx2">
                    <a:lumMod val="75000"/>
                  </a:schemeClr>
                </a:solidFill>
              </a:rPr>
              <a:t>מבוא</a:t>
            </a:r>
          </a:p>
          <a:p>
            <a:pPr marL="265680" indent="0" algn="just">
              <a:lnSpc>
                <a:spcPct val="110000"/>
              </a:lnSpc>
              <a:buClr>
                <a:schemeClr val="tx2"/>
              </a:buClr>
              <a:buNone/>
            </a:pPr>
            <a:r>
              <a:rPr lang="he-IL" dirty="0"/>
              <a:t>בשנים האחרונות הקמת תאגידים עירוניים הינו נושא התופס חלק חשוב בפעילותן של הרשויות המקומיות בישראל.</a:t>
            </a:r>
          </a:p>
          <a:p>
            <a:pPr marL="265680" indent="0" algn="just">
              <a:lnSpc>
                <a:spcPct val="110000"/>
              </a:lnSpc>
              <a:buClr>
                <a:schemeClr val="tx2"/>
              </a:buClr>
              <a:buNone/>
            </a:pPr>
            <a:endParaRPr lang="he-IL" sz="1400" dirty="0"/>
          </a:p>
          <a:p>
            <a:pPr marL="265680" indent="0" algn="just">
              <a:lnSpc>
                <a:spcPct val="110000"/>
              </a:lnSpc>
              <a:buClr>
                <a:schemeClr val="tx2"/>
              </a:buClr>
              <a:buNone/>
            </a:pPr>
            <a:r>
              <a:rPr lang="he-IL" b="1" dirty="0"/>
              <a:t>על פי נתוני משרד הפנים, כיום קיימים בישראל למעלה מ-600 תאגידים עירוניים רשומים.</a:t>
            </a:r>
          </a:p>
          <a:p>
            <a:pPr marL="265680" indent="0" algn="just">
              <a:lnSpc>
                <a:spcPct val="110000"/>
              </a:lnSpc>
              <a:buClr>
                <a:schemeClr val="tx2"/>
              </a:buClr>
              <a:buNone/>
            </a:pPr>
            <a:endParaRPr lang="he-IL" sz="1800" b="1" dirty="0"/>
          </a:p>
          <a:p>
            <a:pPr marL="265680" indent="0" algn="just">
              <a:lnSpc>
                <a:spcPct val="110000"/>
              </a:lnSpc>
              <a:buClr>
                <a:schemeClr val="tx2"/>
              </a:buClr>
              <a:buNone/>
            </a:pPr>
            <a:r>
              <a:rPr lang="he-IL" dirty="0"/>
              <a:t>התאגיד העירוני פועל על בסיס רציונל עסקי ומדדי הצלחה כלכליים, כאשר כל תאגיד עירוני הינו בעל אופי משימתי ויעדים ברורים כדוגמת: תחום התרבות, תחום הפיתוח העירוני, תחום התיירות וכד'.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306652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fontScale="92500"/>
          </a:bodyPr>
          <a:lstStyle/>
          <a:p>
            <a:pPr marL="0" indent="0" algn="ctr">
              <a:buNone/>
            </a:pPr>
            <a:r>
              <a:rPr lang="he-IL" sz="3900" b="1" dirty="0">
                <a:solidFill>
                  <a:schemeClr val="tx2">
                    <a:lumMod val="75000"/>
                  </a:schemeClr>
                </a:solidFill>
              </a:rPr>
              <a:t>המסגרת הנורמטיבית להקמת תאגיד עירוני</a:t>
            </a:r>
            <a:endParaRPr lang="he-IL" sz="2800" u="sng" dirty="0"/>
          </a:p>
          <a:p>
            <a:pPr marL="0" indent="0" algn="just">
              <a:lnSpc>
                <a:spcPct val="120000"/>
              </a:lnSpc>
              <a:buClr>
                <a:schemeClr val="tx2"/>
              </a:buClr>
              <a:buNone/>
            </a:pPr>
            <a:r>
              <a:rPr lang="he-IL" sz="2800" u="sng" dirty="0"/>
              <a:t>סעיף 249(א) לפקודת העיריות- </a:t>
            </a:r>
            <a:r>
              <a:rPr lang="he-IL" sz="2800" dirty="0"/>
              <a:t>קובע את ההוראות שיחולו על העירייה לאחר הקמת התאגיד העירוני:</a:t>
            </a:r>
          </a:p>
          <a:p>
            <a:pPr marL="0" indent="0" algn="just">
              <a:lnSpc>
                <a:spcPct val="120000"/>
              </a:lnSpc>
              <a:buClr>
                <a:schemeClr val="tx2"/>
              </a:buClr>
              <a:buNone/>
            </a:pPr>
            <a:r>
              <a:rPr lang="he-IL" sz="2800" i="1" dirty="0"/>
              <a:t>"פעלה העיריה על פי סמכויותיה לפי סעיף 249(30) והוקמה חברה, עמותה, אגודה שיתופית או אגודה אחרת שמטרותיה במסגרת סמכויות העיריה ותפקידיה, ויש בידי העיריה לפחות מחצית ההון או מחצית כוח ההצבעה בתאגיד כאמור (להלן- תאגיד עירוני), יחולו הוראות אלה:</a:t>
            </a:r>
          </a:p>
          <a:p>
            <a:pPr marL="514350" indent="-514350" algn="just">
              <a:lnSpc>
                <a:spcPct val="120000"/>
              </a:lnSpc>
              <a:buClr>
                <a:schemeClr val="tx2"/>
              </a:buClr>
              <a:buAutoNum type="arabicParenBoth"/>
            </a:pPr>
            <a:r>
              <a:rPr lang="he-IL" sz="2800" i="1" dirty="0"/>
              <a:t>מועצת העיריה תקבע את נציגיה בגוף המנהל של התאגיד העירוני. נציגים אלה יכול שיהיו גם חברי המועצה או עובדי העיריה.</a:t>
            </a:r>
          </a:p>
          <a:p>
            <a:pPr marL="514350" indent="-514350" algn="just">
              <a:lnSpc>
                <a:spcPct val="120000"/>
              </a:lnSpc>
              <a:buClr>
                <a:schemeClr val="tx2"/>
              </a:buClr>
              <a:buAutoNum type="arabicParenBoth"/>
            </a:pPr>
            <a:r>
              <a:rPr lang="he-IL" sz="2800" i="1" dirty="0"/>
              <a:t>חובת נציגי העיריה להפקיד על כך שפעולות התאגיד העירוני יהיו במסגרת סמכויות העיריה ותפקידיה; חובת האמון שהם חבים לעירייה לעולם תהיה עדיפה על חובתם כלפי התאגיד".</a:t>
            </a:r>
          </a:p>
          <a:p>
            <a:pPr marL="0" indent="0" algn="just">
              <a:lnSpc>
                <a:spcPct val="120000"/>
              </a:lnSpc>
              <a:buClr>
                <a:schemeClr val="tx2"/>
              </a:buClr>
              <a:buNone/>
            </a:pPr>
            <a:endParaRPr lang="he-IL" sz="2800" dirty="0"/>
          </a:p>
          <a:p>
            <a:pPr marL="0" indent="0" algn="just">
              <a:lnSpc>
                <a:spcPct val="120000"/>
              </a:lnSpc>
              <a:buClr>
                <a:schemeClr val="tx2"/>
              </a:buClr>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4275659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692696"/>
            <a:ext cx="8943564" cy="6609484"/>
          </a:xfrm>
        </p:spPr>
        <p:txBody>
          <a:bodyPr>
            <a:normAutofit/>
          </a:bodyPr>
          <a:lstStyle/>
          <a:p>
            <a:pPr marL="0" indent="0" algn="ctr">
              <a:buNone/>
            </a:pPr>
            <a:r>
              <a:rPr lang="he-IL" sz="3900" b="1" dirty="0">
                <a:solidFill>
                  <a:schemeClr val="tx2">
                    <a:lumMod val="75000"/>
                  </a:schemeClr>
                </a:solidFill>
              </a:rPr>
              <a:t>המסגרת הנורמטיבית להקמת תאגיד עירוני</a:t>
            </a:r>
          </a:p>
          <a:p>
            <a:pPr marL="0" indent="0" algn="ctr">
              <a:buNone/>
            </a:pPr>
            <a:endParaRPr lang="he-IL" sz="2800" u="sng" dirty="0">
              <a:solidFill>
                <a:schemeClr val="tx2"/>
              </a:solidFill>
            </a:endParaRPr>
          </a:p>
          <a:p>
            <a:pPr marL="536575" indent="-536575" algn="just">
              <a:buNone/>
            </a:pPr>
            <a:r>
              <a:rPr lang="he-IL" i="1" dirty="0">
                <a:solidFill>
                  <a:schemeClr val="tx2"/>
                </a:solidFill>
              </a:rPr>
              <a:t>(3)</a:t>
            </a:r>
            <a:r>
              <a:rPr lang="he-IL" i="1" dirty="0"/>
              <a:t>  נציגי העירייה כאמור, שהינם חברי המועצה, ייבחרו כך שיישמרו, ככל האפשר, יחסי הכוחות של הסיעות במועצה.</a:t>
            </a:r>
          </a:p>
          <a:p>
            <a:pPr marL="720725" indent="-720725" algn="just">
              <a:lnSpc>
                <a:spcPct val="120000"/>
              </a:lnSpc>
              <a:buClr>
                <a:schemeClr val="tx2"/>
              </a:buClr>
              <a:buNone/>
            </a:pPr>
            <a:r>
              <a:rPr lang="he-IL" i="1" dirty="0">
                <a:solidFill>
                  <a:schemeClr val="tx2"/>
                </a:solidFill>
              </a:rPr>
              <a:t>(3א) </a:t>
            </a:r>
            <a:r>
              <a:rPr lang="he-IL" i="1" dirty="0"/>
              <a:t>בקרב נציגי העיריה שאינם חברי המועצה, יינתן ביטוי הולם לייצוגם של בני שני המינים, ככל שניתן בנסיבות העניין; בסמוך לפני קביעת נציגי העירייה על ידי המועצה כאמור בפסקה (1) תונח לפני מועצת העירייה חוות דעתו של היועץ המשפטי של העירייה בדבר קיום ייצוג הולם בקרב נציגי העירייה שאינם חברי המועצה.</a:t>
            </a:r>
          </a:p>
          <a:p>
            <a:pPr marL="536575" indent="-444500" algn="just">
              <a:lnSpc>
                <a:spcPct val="120000"/>
              </a:lnSpc>
              <a:buClr>
                <a:schemeClr val="tx2"/>
              </a:buClr>
              <a:buNone/>
              <a:tabLst>
                <a:tab pos="536575" algn="l"/>
                <a:tab pos="720725" algn="l"/>
              </a:tabLst>
            </a:pPr>
            <a:r>
              <a:rPr lang="he-IL" i="1" dirty="0">
                <a:solidFill>
                  <a:schemeClr val="tx2"/>
                </a:solidFill>
              </a:rPr>
              <a:t>(4) </a:t>
            </a:r>
            <a:r>
              <a:rPr lang="he-IL" i="1" dirty="0"/>
              <a:t>הוראות סעיף 122א(א) לא יחולו על תאגיד עירוני בשל כך בלבד שחבר המועצה או עובד העירייה הוא נציג העירייה בגוף המנהל שלו".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000639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11560" y="787633"/>
            <a:ext cx="8367500" cy="5040560"/>
          </a:xfrm>
        </p:spPr>
        <p:txBody>
          <a:bodyPr>
            <a:normAutofit/>
          </a:bodyPr>
          <a:lstStyle/>
          <a:p>
            <a:pPr marL="0" indent="0" algn="ctr">
              <a:buNone/>
            </a:pPr>
            <a:r>
              <a:rPr lang="he-IL" sz="3900" b="1" dirty="0">
                <a:solidFill>
                  <a:schemeClr val="tx2">
                    <a:lumMod val="75000"/>
                  </a:schemeClr>
                </a:solidFill>
              </a:rPr>
              <a:t>המסגרת הנורמטיבית להקמת תאגיד עירוני</a:t>
            </a:r>
          </a:p>
          <a:p>
            <a:pPr marL="0" indent="0" algn="just">
              <a:buNone/>
            </a:pPr>
            <a:endParaRPr lang="he-IL" sz="2800" dirty="0">
              <a:solidFill>
                <a:schemeClr val="tx2"/>
              </a:solidFill>
            </a:endParaRPr>
          </a:p>
          <a:p>
            <a:pPr marL="0" indent="0" algn="just">
              <a:buNone/>
            </a:pPr>
            <a:r>
              <a:rPr lang="he-IL" sz="2800" dirty="0"/>
              <a:t>מתוקף סעיפים אלו, ניתן היתר לעירייה להקים תאגיד עירוני לצורך השגת מטרה שמצויה בסמכות העירייה ותפקידיה ולהיות בה בעלים או שותף באמצעות מניות, ניירות ערך או זכות הנאה אחרת כגון, נכסי הרשות, מונופול על מתן שירות וכדומה. </a:t>
            </a:r>
            <a:endParaRPr lang="he-IL"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513721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fontScale="92500" lnSpcReduction="20000"/>
          </a:bodyPr>
          <a:lstStyle/>
          <a:p>
            <a:pPr marL="0" indent="0" algn="ctr">
              <a:buNone/>
            </a:pPr>
            <a:r>
              <a:rPr lang="he-IL" sz="3900" b="1" dirty="0">
                <a:solidFill>
                  <a:schemeClr val="tx2">
                    <a:lumMod val="75000"/>
                  </a:schemeClr>
                </a:solidFill>
              </a:rPr>
              <a:t>פרוצדורת הקמת תאגיד ואסדרת מעמדו של תאגיד עירוני או מעין עירוני</a:t>
            </a:r>
          </a:p>
          <a:p>
            <a:pPr marL="0" indent="0" algn="ctr">
              <a:buNone/>
            </a:pPr>
            <a:endParaRPr lang="he-IL" sz="2800" dirty="0">
              <a:solidFill>
                <a:schemeClr val="tx2"/>
              </a:solidFill>
            </a:endParaRPr>
          </a:p>
          <a:p>
            <a:pPr marL="0" indent="0" algn="just">
              <a:buNone/>
            </a:pPr>
            <a:r>
              <a:rPr lang="he-IL" sz="2800" dirty="0"/>
              <a:t>רשות מקומית המבקשת להקים חברה עירונית בתחומה או להסדיר מעמדה של חברה קיימת תגיש בקשה לאגף לתאגידים עירוניים במשרד הפנים, </a:t>
            </a:r>
            <a:r>
              <a:rPr lang="he-IL" sz="2800" b="1" dirty="0"/>
              <a:t>בהתאם להוראות המפורטות בנוהל האסדרה של משרד הפנים</a:t>
            </a:r>
            <a:r>
              <a:rPr lang="he-IL" sz="2800" dirty="0"/>
              <a:t>.</a:t>
            </a:r>
          </a:p>
          <a:p>
            <a:pPr marL="0" indent="0" algn="just">
              <a:buNone/>
            </a:pPr>
            <a:endParaRPr lang="he-IL" sz="2800" dirty="0"/>
          </a:p>
          <a:p>
            <a:pPr marL="0" indent="0" algn="just">
              <a:buNone/>
            </a:pPr>
            <a:r>
              <a:rPr lang="he-IL" sz="2800" dirty="0"/>
              <a:t>הנוהל קובע שורה ארוכה של מסמכים ואישורים אותם יש להגיש למשרד הפנים (פירוט להלן).</a:t>
            </a:r>
          </a:p>
          <a:p>
            <a:pPr marL="0" indent="0" algn="just">
              <a:buNone/>
            </a:pPr>
            <a:endParaRPr lang="he-IL" sz="2800" dirty="0"/>
          </a:p>
          <a:p>
            <a:pPr marL="0" indent="0" algn="just">
              <a:buNone/>
            </a:pPr>
            <a:r>
              <a:rPr lang="he-IL" sz="2800" dirty="0"/>
              <a:t>אגף לתאגידים עירוניים במשרד הפנים יבחן את הבקשה (תקנון התאגיד המוצע ייבחן על ידי הלשכה המשפטית של משרד הפנים) וככל שהבקשה תעמוד בכל התנאים, תועבר הבקשה למתן אישור להקמת חברה מטעם מנכ"ל משרד הפנים. </a:t>
            </a:r>
            <a:endParaRPr lang="he-IL"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84180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fontScale="77500" lnSpcReduction="20000"/>
          </a:bodyPr>
          <a:lstStyle/>
          <a:p>
            <a:pPr marL="0" indent="0" algn="ctr">
              <a:buNone/>
            </a:pPr>
            <a:r>
              <a:rPr lang="he-IL" sz="4600" b="1" dirty="0">
                <a:solidFill>
                  <a:schemeClr val="tx2">
                    <a:lumMod val="75000"/>
                  </a:schemeClr>
                </a:solidFill>
              </a:rPr>
              <a:t>נוהל אסדרת חברה עירונית</a:t>
            </a:r>
          </a:p>
          <a:p>
            <a:pPr marL="0" indent="0" algn="ctr">
              <a:buNone/>
            </a:pPr>
            <a:endParaRPr lang="he-IL" sz="28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2800" b="1" u="sng" dirty="0"/>
          </a:p>
          <a:p>
            <a:pPr marL="0" indent="0" algn="just">
              <a:buNone/>
            </a:pPr>
            <a:r>
              <a:rPr lang="he-IL" sz="2800" b="1" dirty="0"/>
              <a:t>הבקשה תכלול את המסמכים הבאים-</a:t>
            </a:r>
          </a:p>
          <a:p>
            <a:pPr marL="514350" indent="-514350" algn="just">
              <a:buClr>
                <a:schemeClr val="tx2"/>
              </a:buClr>
              <a:buAutoNum type="arabicPeriod"/>
            </a:pPr>
            <a:r>
              <a:rPr lang="he-IL" sz="2800" b="1" dirty="0"/>
              <a:t>מכתב פניה רשמי של ראש הרשות המקומית המבקש את אישור השר להקמת החברה.</a:t>
            </a:r>
          </a:p>
          <a:p>
            <a:pPr marL="514350" indent="-514350" algn="just">
              <a:buClr>
                <a:schemeClr val="tx2"/>
              </a:buClr>
              <a:buAutoNum type="arabicPeriod"/>
            </a:pPr>
            <a:r>
              <a:rPr lang="he-IL" sz="2800" b="1" dirty="0"/>
              <a:t>חוות דעת מוקדמת של מנכ"ל הרשות המקומית בדבר הקמת החברה- </a:t>
            </a:r>
            <a:r>
              <a:rPr lang="he-IL" sz="2800" dirty="0"/>
              <a:t>לפיה בחן את ניתוח החלופות ואת התכנית האסטרטגית והוא סבור כי יש תועלת בהקמת החברה.</a:t>
            </a:r>
          </a:p>
          <a:p>
            <a:pPr marL="514350" indent="-514350" algn="just">
              <a:buClr>
                <a:schemeClr val="tx2"/>
              </a:buClr>
              <a:buAutoNum type="arabicPeriod"/>
            </a:pPr>
            <a:r>
              <a:rPr lang="he-IL" sz="2800" b="1" dirty="0"/>
              <a:t>חוות דעת מוקדמת של גזבר הרשות המקומית בדבר הקמת החברה- </a:t>
            </a:r>
            <a:r>
              <a:rPr lang="he-IL" sz="2800" dirty="0"/>
              <a:t>לפיה בחן את ניתוח החלופות ואת התכנית האסטרטגית והוא סבור כי יש תועלת בהקמת החברה. </a:t>
            </a:r>
          </a:p>
          <a:p>
            <a:pPr marL="514350" indent="-514350" algn="just">
              <a:buClr>
                <a:schemeClr val="tx2"/>
              </a:buClr>
              <a:buAutoNum type="arabicPeriod"/>
            </a:pPr>
            <a:r>
              <a:rPr lang="he-IL" sz="2800" b="1" dirty="0"/>
              <a:t>חוות דעת היועץ המשפטי של הרשות המקומית בדבר הקמת החברה- </a:t>
            </a:r>
            <a:r>
              <a:rPr lang="he-IL" sz="2800" dirty="0"/>
              <a:t>לפיה הוא בחן את כל הוראות הדין וחוזרי מנכ"ל הרלוונטיים והוא סבור כי אין מניעה משפטית לאשר את הקמת החברה והתקנון המוצע תואם את הוראות הנוהל. </a:t>
            </a:r>
            <a:endParaRPr lang="he-IL"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544188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fontScale="85000" lnSpcReduction="20000"/>
          </a:bodyPr>
          <a:lstStyle/>
          <a:p>
            <a:pPr marL="0" indent="0" algn="ctr">
              <a:buNone/>
            </a:pPr>
            <a:r>
              <a:rPr lang="he-IL" sz="4200" b="1" dirty="0">
                <a:solidFill>
                  <a:schemeClr val="tx2">
                    <a:lumMod val="75000"/>
                  </a:schemeClr>
                </a:solidFill>
              </a:rPr>
              <a:t>נוהל אסדרת חברה עירונית</a:t>
            </a:r>
          </a:p>
          <a:p>
            <a:pPr marL="0" indent="0" algn="ctr">
              <a:buNone/>
            </a:pPr>
            <a:endParaRPr lang="he-IL" sz="28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2800" b="1" dirty="0"/>
          </a:p>
          <a:p>
            <a:pPr marL="0" indent="0" algn="just">
              <a:buNone/>
            </a:pPr>
            <a:r>
              <a:rPr lang="he-IL" sz="2800" b="1" dirty="0">
                <a:solidFill>
                  <a:schemeClr val="tx2"/>
                </a:solidFill>
              </a:rPr>
              <a:t>4. </a:t>
            </a:r>
            <a:r>
              <a:rPr lang="he-IL" sz="2800" b="1" u="sng" dirty="0"/>
              <a:t>חוות דעת היועץ המשפטי של הרשות המקומית- </a:t>
            </a:r>
            <a:r>
              <a:rPr lang="he-IL" sz="2800" dirty="0"/>
              <a:t>על היועץ המשפטי להתייחס בחוות דעתו, בין היתר, למקור הסמכות, להתאמת הבקשה להוראות על פי כל דין בנושא ולחוזרי המנכ"ל הרלוונטיים, ציון הבעיות המשפטיות ככל שישנן ודרכי פתרונן וקביעה ברורה כי בחן את הבקשה והוא סבור שאין מניעה משפטית לאשרה.</a:t>
            </a:r>
          </a:p>
          <a:p>
            <a:pPr marL="0" indent="0" algn="just">
              <a:buNone/>
            </a:pPr>
            <a:endParaRPr lang="he-IL" sz="2800" dirty="0"/>
          </a:p>
          <a:p>
            <a:pPr marL="0" indent="0" algn="just">
              <a:buNone/>
            </a:pPr>
            <a:r>
              <a:rPr lang="he-IL" sz="2800" b="1" dirty="0">
                <a:solidFill>
                  <a:schemeClr val="tx2"/>
                </a:solidFill>
              </a:rPr>
              <a:t>5. </a:t>
            </a:r>
            <a:r>
              <a:rPr lang="he-IL" sz="2800" b="1" u="sng" dirty="0"/>
              <a:t>החלטת מועצת הרשות המקומית- </a:t>
            </a:r>
            <a:r>
              <a:rPr lang="he-IL" sz="2800" dirty="0"/>
              <a:t>יש להמציא את פרוטוקול המלא של הישיבה בה התקבלה החלטת מועצת הרשות המקומית על הקמת החברה ואישור התקנון ברוב של חברי המועצה כולל פירוט הנוכחים, רשימת חברי המועצה והתפלגות ההצבעה. החלטת מועצת הרשות המקומית תתקבל לאחר שהוגשו בפניה חוות הדעת של הגורמים המקצועיים (המנכ"ל, הגזבר והיועמ"ש) והתכנית האסטרטגית.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025296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fontScale="85000" lnSpcReduction="20000"/>
          </a:bodyPr>
          <a:lstStyle/>
          <a:p>
            <a:pPr marL="0" indent="0" algn="ctr">
              <a:buNone/>
            </a:pPr>
            <a:r>
              <a:rPr lang="he-IL" sz="4200" b="1" dirty="0">
                <a:solidFill>
                  <a:schemeClr val="tx2">
                    <a:lumMod val="75000"/>
                  </a:schemeClr>
                </a:solidFill>
              </a:rPr>
              <a:t>נוהל אסדרת חברה עירונית</a:t>
            </a:r>
          </a:p>
          <a:p>
            <a:pPr marL="0" indent="0" algn="ctr">
              <a:buNone/>
            </a:pPr>
            <a:endParaRPr lang="he-IL" sz="28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2800" b="1" dirty="0"/>
          </a:p>
          <a:p>
            <a:pPr marL="0" indent="0" algn="just">
              <a:buNone/>
            </a:pPr>
            <a:r>
              <a:rPr lang="he-IL" sz="2800" b="1" dirty="0">
                <a:solidFill>
                  <a:schemeClr val="tx2"/>
                </a:solidFill>
              </a:rPr>
              <a:t>6. </a:t>
            </a:r>
            <a:r>
              <a:rPr lang="he-IL" sz="2800" b="1" u="sng" dirty="0"/>
              <a:t>תכנית אסטרטגית- </a:t>
            </a:r>
            <a:r>
              <a:rPr lang="he-IL" sz="2800" dirty="0"/>
              <a:t>התכנית האסטרטגית תוגש על פי הפורמט שקבע משרד הפנים. הניתוח יכלול התייחסות לפרטים הבאים:</a:t>
            </a:r>
          </a:p>
          <a:p>
            <a:pPr marL="0" indent="0" algn="just">
              <a:buNone/>
            </a:pPr>
            <a:endParaRPr lang="he-IL" sz="2800" dirty="0"/>
          </a:p>
          <a:p>
            <a:pPr marL="806450" indent="-538163" algn="just">
              <a:buNone/>
            </a:pPr>
            <a:r>
              <a:rPr lang="he-IL" sz="2800" dirty="0">
                <a:solidFill>
                  <a:schemeClr val="tx2"/>
                </a:solidFill>
              </a:rPr>
              <a:t>6.1. </a:t>
            </a:r>
            <a:r>
              <a:rPr lang="he-IL" sz="2800" b="1" dirty="0"/>
              <a:t>פירוט התוכניות העתידיות של הרשות המקומית- </a:t>
            </a:r>
            <a:r>
              <a:rPr lang="he-IL" sz="2800" dirty="0"/>
              <a:t>בדגש על תחומים בהם מתעתדת הרשות המקומית לפעול באמצעות החברה המוקמת והאופן בו תשתלב החברה בתכניות הרשות המקומית.</a:t>
            </a:r>
          </a:p>
          <a:p>
            <a:pPr marL="806450" indent="-538163" algn="just">
              <a:buNone/>
            </a:pPr>
            <a:endParaRPr lang="he-IL" sz="2800" dirty="0"/>
          </a:p>
          <a:p>
            <a:pPr marL="806450" indent="-538163" algn="just">
              <a:buNone/>
            </a:pPr>
            <a:r>
              <a:rPr lang="he-IL" sz="2800" dirty="0">
                <a:solidFill>
                  <a:schemeClr val="tx2"/>
                </a:solidFill>
              </a:rPr>
              <a:t>6.2. </a:t>
            </a:r>
            <a:r>
              <a:rPr lang="he-IL" sz="2800" b="1" dirty="0"/>
              <a:t>ניתוח חלופות רלוונטיות להפעלת השירות באמצעות חברה עירונית- </a:t>
            </a:r>
            <a:r>
              <a:rPr lang="he-IL" sz="2800" dirty="0"/>
              <a:t>בדיקת החלופות תכלול התייחסות להיבטים תקציביים וארגוניים בהפעלתה של כל חלופה וכן השוואה בין החלופות במדדים של עלויות ואיכות השירות.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996517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fontScale="85000" lnSpcReduction="10000"/>
          </a:bodyPr>
          <a:lstStyle/>
          <a:p>
            <a:pPr marL="0" indent="0" algn="ctr">
              <a:buNone/>
            </a:pPr>
            <a:r>
              <a:rPr lang="he-IL" sz="4200" b="1" dirty="0">
                <a:solidFill>
                  <a:schemeClr val="tx2">
                    <a:lumMod val="75000"/>
                  </a:schemeClr>
                </a:solidFill>
              </a:rPr>
              <a:t>נוהל אסדרת חברה עירונית</a:t>
            </a:r>
          </a:p>
          <a:p>
            <a:pPr marL="0" indent="0" algn="ctr">
              <a:buNone/>
            </a:pPr>
            <a:endParaRPr lang="he-IL" sz="28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2800" b="1" dirty="0"/>
          </a:p>
          <a:p>
            <a:pPr marL="0" indent="0" algn="just">
              <a:buNone/>
            </a:pPr>
            <a:r>
              <a:rPr lang="he-IL" sz="2800" b="1" dirty="0">
                <a:solidFill>
                  <a:schemeClr val="tx2"/>
                </a:solidFill>
              </a:rPr>
              <a:t>6.3. </a:t>
            </a:r>
            <a:r>
              <a:rPr lang="he-IL" sz="2800" b="1" dirty="0"/>
              <a:t>פירוט תכנית כלכלית להקמת החברה ובה התייחסות לנושאים הבאים:</a:t>
            </a:r>
          </a:p>
          <a:p>
            <a:pPr marL="0" indent="538163" algn="just">
              <a:buNone/>
            </a:pPr>
            <a:r>
              <a:rPr lang="he-IL" sz="2800" dirty="0">
                <a:solidFill>
                  <a:schemeClr val="tx2"/>
                </a:solidFill>
              </a:rPr>
              <a:t>6.3.1. </a:t>
            </a:r>
            <a:r>
              <a:rPr lang="he-IL" sz="2800" dirty="0"/>
              <a:t>עלויות צפויות.</a:t>
            </a:r>
          </a:p>
          <a:p>
            <a:pPr marL="0" indent="538163" algn="just">
              <a:buNone/>
            </a:pPr>
            <a:r>
              <a:rPr lang="he-IL" sz="2800" dirty="0">
                <a:solidFill>
                  <a:schemeClr val="tx2"/>
                </a:solidFill>
              </a:rPr>
              <a:t>6.3.2. </a:t>
            </a:r>
            <a:r>
              <a:rPr lang="he-IL" sz="2800" dirty="0"/>
              <a:t>הכנסות צפויות.</a:t>
            </a:r>
          </a:p>
          <a:p>
            <a:pPr marL="0" indent="538163" algn="just">
              <a:buNone/>
            </a:pPr>
            <a:r>
              <a:rPr lang="he-IL" sz="2800" dirty="0">
                <a:solidFill>
                  <a:schemeClr val="tx2"/>
                </a:solidFill>
              </a:rPr>
              <a:t>6.3.3. </a:t>
            </a:r>
            <a:r>
              <a:rPr lang="he-IL" sz="2800" dirty="0"/>
              <a:t>מקורות מימון.</a:t>
            </a:r>
          </a:p>
          <a:p>
            <a:pPr marL="0" indent="0" algn="just">
              <a:buNone/>
            </a:pPr>
            <a:r>
              <a:rPr lang="he-IL" sz="2800" dirty="0"/>
              <a:t>התכנית תכלול פירוט של הנחות העבודה עליהן מתבססים אומדני ההכנסות וההוצאות ובהן פירוט כוח אדם (תפקידים ותנאי העסקה), הוצאות הנהלה וכלליות, שיקולי מס שונים, מעמד החברה ברשויות המס וכד'. </a:t>
            </a:r>
          </a:p>
          <a:p>
            <a:pPr marL="1344613" indent="-720725" algn="just">
              <a:buNone/>
            </a:pPr>
            <a:r>
              <a:rPr lang="he-IL" sz="2800" dirty="0">
                <a:solidFill>
                  <a:schemeClr val="tx2"/>
                </a:solidFill>
              </a:rPr>
              <a:t>6.3.4.</a:t>
            </a:r>
            <a:r>
              <a:rPr lang="he-IL" sz="2800" b="1" dirty="0">
                <a:solidFill>
                  <a:schemeClr val="tx2"/>
                </a:solidFill>
              </a:rPr>
              <a:t> </a:t>
            </a:r>
            <a:r>
              <a:rPr lang="he-IL" sz="2800" dirty="0"/>
              <a:t>תחזיות לחמש שנים ובהן דוח רווח והפסד, תזרים מזומנים וניתוח השקעות מלוות.</a:t>
            </a:r>
          </a:p>
          <a:p>
            <a:pPr marL="0" indent="623888" algn="just">
              <a:buNone/>
            </a:pPr>
            <a:r>
              <a:rPr lang="he-IL" sz="2800" dirty="0">
                <a:solidFill>
                  <a:schemeClr val="tx2"/>
                </a:solidFill>
              </a:rPr>
              <a:t>6.3.5. </a:t>
            </a:r>
            <a:r>
              <a:rPr lang="he-IL" sz="2800" dirty="0"/>
              <a:t>ניתוח רגישויות.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83974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lnSpcReduction="10000"/>
          </a:bodyPr>
          <a:lstStyle/>
          <a:p>
            <a:pPr marL="0" indent="0" algn="ctr">
              <a:buNone/>
            </a:pPr>
            <a:r>
              <a:rPr lang="he-IL" sz="3900" b="1" dirty="0">
                <a:solidFill>
                  <a:schemeClr val="tx2">
                    <a:lumMod val="75000"/>
                  </a:schemeClr>
                </a:solidFill>
              </a:rPr>
              <a:t>נוהל אסדרת חברה עירונית</a:t>
            </a:r>
          </a:p>
          <a:p>
            <a:pPr marL="0" indent="0" algn="ctr">
              <a:buNone/>
            </a:pPr>
            <a:endParaRPr lang="he-IL" sz="28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1600" b="1" dirty="0"/>
          </a:p>
          <a:p>
            <a:pPr marL="0" indent="0" algn="just">
              <a:buNone/>
            </a:pPr>
            <a:r>
              <a:rPr lang="he-IL" sz="2800" b="1" dirty="0">
                <a:solidFill>
                  <a:schemeClr val="tx2"/>
                </a:solidFill>
              </a:rPr>
              <a:t>7</a:t>
            </a:r>
            <a:r>
              <a:rPr lang="he-IL" sz="2800" dirty="0">
                <a:solidFill>
                  <a:schemeClr val="tx2"/>
                </a:solidFill>
              </a:rPr>
              <a:t>. </a:t>
            </a:r>
            <a:r>
              <a:rPr lang="he-IL" sz="2800" b="1" u="sng" dirty="0"/>
              <a:t>במידה ומדובר בחברה קיימת אשר מוסדר מעמדה כחברה   </a:t>
            </a:r>
          </a:p>
          <a:p>
            <a:pPr marL="0" indent="0" algn="just">
              <a:buNone/>
            </a:pPr>
            <a:r>
              <a:rPr lang="he-IL" sz="2800" b="1" dirty="0"/>
              <a:t>    </a:t>
            </a:r>
            <a:r>
              <a:rPr lang="he-IL" sz="2800" b="1" u="sng" dirty="0"/>
              <a:t>עירונית יש לצרף בנוסף את המסמכים הבאים:</a:t>
            </a:r>
          </a:p>
          <a:p>
            <a:pPr marL="1076325" indent="-623888" algn="just">
              <a:buNone/>
            </a:pPr>
            <a:r>
              <a:rPr lang="he-IL" sz="2800" dirty="0">
                <a:solidFill>
                  <a:schemeClr val="tx2"/>
                </a:solidFill>
              </a:rPr>
              <a:t>7.1. </a:t>
            </a:r>
            <a:r>
              <a:rPr lang="he-IL" sz="2800" dirty="0"/>
              <a:t>התקנון הקיים. יש להדגיש בתקנון החדש מהם השינויים שנעשו בו.</a:t>
            </a:r>
          </a:p>
          <a:p>
            <a:pPr marL="1076325" indent="-623888" algn="just">
              <a:buNone/>
            </a:pPr>
            <a:r>
              <a:rPr lang="he-IL" sz="2800" dirty="0">
                <a:solidFill>
                  <a:schemeClr val="tx2"/>
                </a:solidFill>
              </a:rPr>
              <a:t>7.2. </a:t>
            </a:r>
            <a:r>
              <a:rPr lang="he-IL" sz="2800" dirty="0"/>
              <a:t>שני דוחות כספיים מבוקרים של שתי שנות הכספים הקודמות למועד הגשת הבקשה.</a:t>
            </a:r>
          </a:p>
          <a:p>
            <a:pPr marL="1076325" indent="-623888" algn="just">
              <a:buNone/>
            </a:pPr>
            <a:r>
              <a:rPr lang="he-IL" sz="2800" dirty="0">
                <a:solidFill>
                  <a:schemeClr val="tx2"/>
                </a:solidFill>
              </a:rPr>
              <a:t>7.3. </a:t>
            </a:r>
            <a:r>
              <a:rPr lang="he-IL" sz="2800" dirty="0"/>
              <a:t>פרוטוקול החלטת דירקטוריון החברה ביחס לשינוי התקנון והפיכת החברה לחברה עירונית באישור שר הפנים.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103275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fontScale="92500"/>
          </a:bodyPr>
          <a:lstStyle/>
          <a:p>
            <a:pPr marL="0" indent="0" algn="ctr">
              <a:buNone/>
            </a:pPr>
            <a:r>
              <a:rPr lang="he-IL" sz="3900" b="1" dirty="0">
                <a:solidFill>
                  <a:schemeClr val="tx2">
                    <a:lumMod val="75000"/>
                  </a:schemeClr>
                </a:solidFill>
              </a:rPr>
              <a:t>נוהל אסדרת חברה עירונית</a:t>
            </a:r>
          </a:p>
          <a:p>
            <a:pPr marL="0" indent="0" algn="ctr">
              <a:buNone/>
            </a:pPr>
            <a:endParaRPr lang="he-IL" sz="24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2800" b="1" dirty="0"/>
          </a:p>
          <a:p>
            <a:pPr marL="0" indent="0" algn="just">
              <a:buNone/>
            </a:pPr>
            <a:r>
              <a:rPr lang="he-IL" sz="2800" b="1" dirty="0">
                <a:solidFill>
                  <a:schemeClr val="tx2"/>
                </a:solidFill>
              </a:rPr>
              <a:t>8. </a:t>
            </a:r>
            <a:r>
              <a:rPr lang="he-IL" sz="2800" b="1" dirty="0"/>
              <a:t>מידע בדבר תאגידים עירוניים קיימים ותחומי פעילותם-</a:t>
            </a:r>
          </a:p>
          <a:p>
            <a:pPr marL="0" indent="0" algn="just">
              <a:buNone/>
            </a:pPr>
            <a:r>
              <a:rPr lang="he-IL" sz="2800" dirty="0"/>
              <a:t>הדיווח יכלול את כל סוגי התאגידים בהם נציגות כלשהי של הרשות המקומית או שהרשות המקומית חברה בהם או שהם מתוקצבים על ידי הרשות המקומית.</a:t>
            </a:r>
          </a:p>
          <a:p>
            <a:pPr marL="0" indent="0" algn="just">
              <a:buNone/>
            </a:pPr>
            <a:endParaRPr lang="he-IL" sz="2800" dirty="0"/>
          </a:p>
          <a:p>
            <a:pPr marL="0" indent="0" algn="just">
              <a:buNone/>
            </a:pPr>
            <a:r>
              <a:rPr lang="he-IL" sz="2800" b="1" dirty="0"/>
              <a:t>הדיווח נדרש על מנת שמשרד הפנים יוודא כי לרשות המקומית אין מספר רב תאגידים עירוניים ויוכל לבחון האם קיימת חלופה של שימוש בתאגיד עירוני שכבר רשום ברשות המקומית. </a:t>
            </a:r>
          </a:p>
          <a:p>
            <a:pPr marL="1076325" indent="-623888" algn="just">
              <a:buNone/>
            </a:pPr>
            <a:endParaRPr lang="he-IL" sz="28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45529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23528" y="1052736"/>
            <a:ext cx="8373616" cy="5472608"/>
          </a:xfrm>
        </p:spPr>
        <p:txBody>
          <a:bodyPr>
            <a:normAutofit/>
          </a:bodyPr>
          <a:lstStyle/>
          <a:p>
            <a:pPr marL="0" indent="0" algn="ctr">
              <a:buNone/>
            </a:pPr>
            <a:r>
              <a:rPr lang="he-IL" sz="4400" b="1" dirty="0">
                <a:solidFill>
                  <a:schemeClr val="tx2">
                    <a:lumMod val="75000"/>
                  </a:schemeClr>
                </a:solidFill>
              </a:rPr>
              <a:t>מבוא</a:t>
            </a:r>
          </a:p>
          <a:p>
            <a:pPr marL="0" indent="0" algn="ctr">
              <a:buNone/>
            </a:pPr>
            <a:endParaRPr lang="he-IL" sz="3200" b="1" dirty="0">
              <a:solidFill>
                <a:schemeClr val="tx2">
                  <a:lumMod val="75000"/>
                </a:schemeClr>
              </a:solidFill>
            </a:endParaRPr>
          </a:p>
          <a:p>
            <a:pPr marL="265680" indent="0" algn="just">
              <a:buClr>
                <a:schemeClr val="tx2"/>
              </a:buClr>
              <a:buNone/>
            </a:pPr>
            <a:r>
              <a:rPr lang="he-IL" dirty="0"/>
              <a:t>התאגיד העירוני מהווה את הזרוע הביצועית של הרשויות, המסייעת לה לעמוד במשימות מורכבות ובהתמחות בנושא מסוים.</a:t>
            </a:r>
          </a:p>
          <a:p>
            <a:pPr marL="265680" indent="0" algn="just">
              <a:buClr>
                <a:schemeClr val="tx2"/>
              </a:buClr>
              <a:buNone/>
            </a:pPr>
            <a:endParaRPr lang="he-IL" sz="1100" dirty="0"/>
          </a:p>
          <a:p>
            <a:pPr marL="265680" indent="0" algn="just">
              <a:buClr>
                <a:schemeClr val="tx2"/>
              </a:buClr>
              <a:buNone/>
            </a:pPr>
            <a:endParaRPr lang="he-IL" sz="1100" dirty="0"/>
          </a:p>
          <a:p>
            <a:pPr marL="265680" indent="0" algn="just">
              <a:buClr>
                <a:schemeClr val="tx2"/>
              </a:buClr>
              <a:buNone/>
            </a:pPr>
            <a:r>
              <a:rPr lang="he-IL" dirty="0"/>
              <a:t>התמחות בנושא ספציפי והיעדר שיקולים זרים תורמים לכך שהתאגיד יוכל לפעול מתוך שיקולים כלכליים והגברת הרווחה ברשות המקומית.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477461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787632"/>
            <a:ext cx="8727540" cy="5737711"/>
          </a:xfrm>
        </p:spPr>
        <p:txBody>
          <a:bodyPr>
            <a:normAutofit/>
          </a:bodyPr>
          <a:lstStyle/>
          <a:p>
            <a:pPr marL="0" indent="0" algn="ctr">
              <a:buNone/>
            </a:pPr>
            <a:r>
              <a:rPr lang="he-IL" sz="3900" b="1" dirty="0">
                <a:solidFill>
                  <a:schemeClr val="tx2">
                    <a:lumMod val="75000"/>
                  </a:schemeClr>
                </a:solidFill>
              </a:rPr>
              <a:t>נוהל אסדרת חברה עירונית</a:t>
            </a:r>
          </a:p>
          <a:p>
            <a:pPr marL="0" indent="0" algn="ctr">
              <a:buNone/>
            </a:pPr>
            <a:endParaRPr lang="he-IL" sz="2400" dirty="0">
              <a:solidFill>
                <a:schemeClr val="tx2"/>
              </a:solidFill>
            </a:endParaRPr>
          </a:p>
          <a:p>
            <a:pPr marL="0" indent="0" algn="just">
              <a:buNone/>
            </a:pPr>
            <a:r>
              <a:rPr lang="he-IL" sz="2800" b="1" u="sng" dirty="0"/>
              <a:t>בקשה להקמת חברה עירונית או אסדרת מעמדה של חברה עירונית:</a:t>
            </a:r>
          </a:p>
          <a:p>
            <a:pPr marL="0" indent="0" algn="just">
              <a:buNone/>
            </a:pPr>
            <a:endParaRPr lang="he-IL" sz="2800" b="1" dirty="0"/>
          </a:p>
          <a:p>
            <a:pPr marL="0" indent="0" algn="just">
              <a:buNone/>
            </a:pPr>
            <a:r>
              <a:rPr lang="he-IL" sz="2800" b="1" dirty="0">
                <a:solidFill>
                  <a:schemeClr val="tx2"/>
                </a:solidFill>
              </a:rPr>
              <a:t>9. </a:t>
            </a:r>
            <a:r>
              <a:rPr lang="he-IL" sz="2800" b="1" u="sng" dirty="0"/>
              <a:t>תקנון החברה</a:t>
            </a:r>
          </a:p>
          <a:p>
            <a:pPr marL="0" indent="0" algn="just">
              <a:buNone/>
            </a:pPr>
            <a:r>
              <a:rPr lang="he-IL" sz="2800" dirty="0"/>
              <a:t>ביסוד תאגיד התקנון יוגש חתום בחותמת הרשות וכן בחתימות מקוריות של המייסדים. בשמה של הרשות המקומית יחתמו </a:t>
            </a:r>
            <a:r>
              <a:rPr lang="he-IL" sz="2800" dirty="0" err="1"/>
              <a:t>מורשי</a:t>
            </a:r>
            <a:r>
              <a:rPr lang="he-IL" sz="2800" dirty="0"/>
              <a:t> החתימה ברשות המקומית.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042459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0" y="980728"/>
            <a:ext cx="9144000" cy="838200"/>
          </a:xfrm>
        </p:spPr>
        <p:txBody>
          <a:bodyPr anchor="ctr">
            <a:noAutofit/>
          </a:bodyPr>
          <a:lstStyle/>
          <a:p>
            <a:pPr algn="ctr">
              <a:defRPr/>
            </a:pPr>
            <a:r>
              <a:rPr lang="he-IL" sz="44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251520" y="1700808"/>
            <a:ext cx="8686800" cy="4813995"/>
          </a:xfrm>
        </p:spPr>
        <p:txBody>
          <a:bodyPr anchor="b">
            <a:normAutofit/>
          </a:bodyPr>
          <a:lstStyle/>
          <a:p>
            <a:pPr marL="593725" lvl="1" indent="-457200" algn="just">
              <a:buClr>
                <a:srgbClr val="F9F9F9"/>
              </a:buClr>
              <a:buSzPct val="65000"/>
            </a:pPr>
            <a:endParaRPr lang="he-IL" sz="2800" dirty="0">
              <a:latin typeface="Aharoni" panose="02010803020104030203" pitchFamily="2" charset="-79"/>
              <a:cs typeface="Aharoni" panose="02010803020104030203" pitchFamily="2" charset="-79"/>
            </a:endParaRPr>
          </a:p>
          <a:p>
            <a:pPr marL="136525" lvl="1" indent="0" algn="just">
              <a:buClr>
                <a:srgbClr val="F9F9F9"/>
              </a:buClr>
              <a:buSzPct val="65000"/>
              <a:buNone/>
            </a:pPr>
            <a:r>
              <a:rPr lang="he-IL" sz="2800" b="1" dirty="0">
                <a:effectLst>
                  <a:outerShdw blurRad="38100" dist="38100" dir="2700000" algn="tl">
                    <a:srgbClr val="000000">
                      <a:alpha val="43137"/>
                    </a:srgbClr>
                  </a:outerShdw>
                </a:effectLst>
                <a:latin typeface="Aharoni" panose="02010803020104030203" pitchFamily="2" charset="-79"/>
              </a:rPr>
              <a:t>הסעיפים אותם תאגיד עירוני חייב לכלול בתקנונו על פי נוהל האסדרה (סעיף 9.2 לנוהל אסדרת חברה עירונית):</a:t>
            </a:r>
            <a:endParaRPr lang="he-IL" sz="2800" dirty="0">
              <a:latin typeface="Aharoni" panose="02010803020104030203" pitchFamily="2" charset="-79"/>
            </a:endParaRPr>
          </a:p>
          <a:p>
            <a:pPr marL="593725" lvl="1" indent="-457200" algn="just">
              <a:spcBef>
                <a:spcPts val="1200"/>
              </a:spcBef>
              <a:buClr>
                <a:srgbClr val="F9F9F9"/>
              </a:buClr>
              <a:buSzPct val="65000"/>
            </a:pPr>
            <a:r>
              <a:rPr lang="he-IL" sz="2800" dirty="0">
                <a:solidFill>
                  <a:schemeClr val="tx2"/>
                </a:solidFill>
                <a:latin typeface="Aharoni" panose="02010803020104030203" pitchFamily="2" charset="-79"/>
              </a:rPr>
              <a:t>9.2.1. </a:t>
            </a:r>
            <a:r>
              <a:rPr lang="he-IL" sz="2800" b="1" u="sng" dirty="0">
                <a:latin typeface="Aharoni" panose="02010803020104030203" pitchFamily="2" charset="-79"/>
              </a:rPr>
              <a:t>מטרות</a:t>
            </a:r>
            <a:r>
              <a:rPr lang="he-IL" sz="2800" b="1" dirty="0">
                <a:latin typeface="Aharoni" panose="02010803020104030203" pitchFamily="2" charset="-79"/>
              </a:rPr>
              <a:t> - </a:t>
            </a:r>
            <a:r>
              <a:rPr lang="he-IL" sz="2800" dirty="0">
                <a:latin typeface="Aharoni" panose="02010803020104030203" pitchFamily="2" charset="-79"/>
              </a:rPr>
              <a:t>בתקנון יש לציין את המטרות העיקריות לשמן מוקמת ותפעל החברה. החברה רשאית לעסוק רק בפעילות שהיא בגדר סמכויותיה של הרשות המקומית. אין מניעה מלהוסיף מטרות משנה לשם השגת המטרות העיקריות. </a:t>
            </a:r>
          </a:p>
          <a:p>
            <a:pPr marL="593725" lvl="1" indent="-457200" algn="just">
              <a:spcBef>
                <a:spcPts val="1200"/>
              </a:spcBef>
              <a:buClr>
                <a:srgbClr val="F9F9F9"/>
              </a:buClr>
              <a:buSzPct val="65000"/>
            </a:pPr>
            <a:r>
              <a:rPr lang="he-IL" sz="2800" dirty="0">
                <a:latin typeface="Aharoni" panose="02010803020104030203" pitchFamily="2" charset="-79"/>
              </a:rPr>
              <a:t>ביסוד חברה יש לוודא כי המטרות תהיינה מצומצמות ככל האפשר לפעילויות בהן מתכוונת החברה לעסוק. </a:t>
            </a:r>
          </a:p>
          <a:p>
            <a:pPr>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539508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5644"/>
            <a:ext cx="9144000" cy="838200"/>
          </a:xfrm>
        </p:spPr>
        <p:txBody>
          <a:bodyPr>
            <a:noAutofit/>
          </a:bodyPr>
          <a:lstStyle/>
          <a:p>
            <a:pPr algn="ctr">
              <a:defRPr/>
            </a:pPr>
            <a:r>
              <a:rPr lang="he-IL" sz="44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179512" y="1124744"/>
            <a:ext cx="7848872" cy="5472608"/>
          </a:xfrm>
        </p:spPr>
        <p:txBody>
          <a:bodyPr>
            <a:normAutofit/>
          </a:bodyPr>
          <a:lstStyle/>
          <a:p>
            <a:pPr marL="0" lvl="1" indent="0" algn="just">
              <a:lnSpc>
                <a:spcPct val="120000"/>
              </a:lnSpc>
              <a:buClr>
                <a:srgbClr val="F9F9F9"/>
              </a:buClr>
              <a:buSzPct val="65000"/>
              <a:buNone/>
            </a:pPr>
            <a:endParaRPr lang="he-IL" sz="8000" dirty="0">
              <a:latin typeface="Aharoni" panose="02010803020104030203" pitchFamily="2" charset="-79"/>
            </a:endParaRPr>
          </a:p>
          <a:p>
            <a:pPr>
              <a:lnSpc>
                <a:spcPct val="120000"/>
              </a:lnSpc>
              <a:spcBef>
                <a:spcPts val="0"/>
              </a:spcBef>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4" name="מלבן 3"/>
          <p:cNvSpPr/>
          <p:nvPr/>
        </p:nvSpPr>
        <p:spPr>
          <a:xfrm>
            <a:off x="0" y="1660445"/>
            <a:ext cx="9144000" cy="5016758"/>
          </a:xfrm>
          <a:prstGeom prst="rect">
            <a:avLst/>
          </a:prstGeom>
        </p:spPr>
        <p:txBody>
          <a:bodyPr wrap="square">
            <a:spAutoFit/>
          </a:bodyPr>
          <a:lstStyle/>
          <a:p>
            <a:pPr marL="722313" indent="-722313" algn="just"/>
            <a:r>
              <a:rPr lang="he-IL" sz="2000" dirty="0">
                <a:solidFill>
                  <a:schemeClr val="tx2"/>
                </a:solidFill>
                <a:cs typeface="+mn-cs"/>
              </a:rPr>
              <a:t>9.2.2.</a:t>
            </a:r>
            <a:r>
              <a:rPr lang="he-IL" sz="2000" dirty="0">
                <a:cs typeface="+mn-cs"/>
              </a:rPr>
              <a:t> </a:t>
            </a:r>
            <a:r>
              <a:rPr lang="he-IL" sz="2000" b="1" dirty="0">
                <a:cs typeface="+mn-cs"/>
              </a:rPr>
              <a:t>החברה תהיה חברה פרטית ובהתאם לכך כל פנייה לציבור לחתום על מניות, </a:t>
            </a:r>
            <a:r>
              <a:rPr lang="he-IL" sz="2000" dirty="0">
                <a:cs typeface="+mn-cs"/>
              </a:rPr>
              <a:t>או   </a:t>
            </a:r>
          </a:p>
          <a:p>
            <a:pPr marL="722313" indent="-722313" algn="just"/>
            <a:r>
              <a:rPr lang="he-IL" sz="2000" dirty="0">
                <a:cs typeface="+mn-cs"/>
              </a:rPr>
              <a:t>          אגרות חוב או על סטוק של מניות, או סדרה של אגרות חוב אסורה. </a:t>
            </a:r>
          </a:p>
          <a:p>
            <a:pPr marL="722313" indent="-722313" algn="just"/>
            <a:r>
              <a:rPr lang="he-IL" sz="2000" dirty="0">
                <a:solidFill>
                  <a:schemeClr val="tx2"/>
                </a:solidFill>
                <a:cs typeface="+mn-cs"/>
              </a:rPr>
              <a:t>9.2.3. </a:t>
            </a:r>
            <a:r>
              <a:rPr lang="he-IL" sz="2000" b="1" dirty="0">
                <a:cs typeface="+mn-cs"/>
              </a:rPr>
              <a:t>החלטה בנושאים הטעונים אישור מועצת הרשות המקומית ושר הפנים:</a:t>
            </a:r>
          </a:p>
          <a:p>
            <a:pPr marL="722313" indent="-722313" algn="just"/>
            <a:r>
              <a:rPr lang="he-IL" sz="2000" dirty="0">
                <a:solidFill>
                  <a:schemeClr val="tx2"/>
                </a:solidFill>
                <a:cs typeface="+mn-cs"/>
              </a:rPr>
              <a:t>9.3.2.1. </a:t>
            </a:r>
            <a:r>
              <a:rPr lang="he-IL" sz="2000" dirty="0">
                <a:cs typeface="+mn-cs"/>
              </a:rPr>
              <a:t>הקמת תאגיד בת או סניף לחברה;</a:t>
            </a:r>
          </a:p>
          <a:p>
            <a:pPr marL="722313" indent="-722313" algn="just"/>
            <a:r>
              <a:rPr lang="he-IL" sz="2000" dirty="0">
                <a:solidFill>
                  <a:schemeClr val="tx2"/>
                </a:solidFill>
                <a:cs typeface="+mn-cs"/>
              </a:rPr>
              <a:t>9.3.2.2. </a:t>
            </a:r>
            <a:r>
              <a:rPr lang="he-IL" sz="2000" dirty="0">
                <a:cs typeface="+mn-cs"/>
              </a:rPr>
              <a:t>ייסוד או לקיחת חלק בייסוד או התמזגות עם כל תאגיד אחר;</a:t>
            </a:r>
          </a:p>
          <a:p>
            <a:pPr marL="722313" indent="-722313" algn="just"/>
            <a:r>
              <a:rPr lang="he-IL" sz="2000" dirty="0">
                <a:solidFill>
                  <a:schemeClr val="tx2"/>
                </a:solidFill>
                <a:cs typeface="+mn-cs"/>
              </a:rPr>
              <a:t>9.3.2.3</a:t>
            </a:r>
            <a:r>
              <a:rPr lang="he-IL" sz="2000" dirty="0">
                <a:cs typeface="+mn-cs"/>
              </a:rPr>
              <a:t>. הגדלת הון המניות הרשום של החברה;</a:t>
            </a:r>
          </a:p>
          <a:p>
            <a:pPr marL="722313" indent="-722313" algn="just"/>
            <a:r>
              <a:rPr lang="he-IL" sz="2000" dirty="0">
                <a:solidFill>
                  <a:schemeClr val="tx2"/>
                </a:solidFill>
                <a:cs typeface="+mn-cs"/>
              </a:rPr>
              <a:t>9.3.2.4. </a:t>
            </a:r>
            <a:r>
              <a:rPr lang="he-IL" sz="2000" dirty="0">
                <a:cs typeface="+mn-cs"/>
              </a:rPr>
              <a:t>שינוי בתזכיר;</a:t>
            </a:r>
          </a:p>
          <a:p>
            <a:pPr marL="722313" indent="-722313" algn="just"/>
            <a:r>
              <a:rPr lang="he-IL" sz="2000" dirty="0">
                <a:solidFill>
                  <a:schemeClr val="tx2"/>
                </a:solidFill>
                <a:cs typeface="+mn-cs"/>
              </a:rPr>
              <a:t>9.3.2.5. </a:t>
            </a:r>
            <a:r>
              <a:rPr lang="he-IL" sz="2000" dirty="0">
                <a:cs typeface="+mn-cs"/>
              </a:rPr>
              <a:t>תשלום שכר או כל תמורה אחרת לחברי המועצה או לעובדיה אשר יכהנו בחברה כנציגי הרשות המקומית;</a:t>
            </a:r>
          </a:p>
          <a:p>
            <a:pPr marL="722313" indent="-722313" algn="just"/>
            <a:r>
              <a:rPr lang="he-IL" sz="2000" dirty="0">
                <a:solidFill>
                  <a:schemeClr val="tx2"/>
                </a:solidFill>
                <a:cs typeface="+mn-cs"/>
              </a:rPr>
              <a:t>9.3.2.6. </a:t>
            </a:r>
            <a:r>
              <a:rPr lang="he-IL" sz="2000" dirty="0">
                <a:cs typeface="+mn-cs"/>
              </a:rPr>
              <a:t>הספקת שירותים שהם בסמכות הרשות המקומית על ידי התאגיד;</a:t>
            </a:r>
          </a:p>
          <a:p>
            <a:pPr marL="722313" indent="-722313" algn="just"/>
            <a:r>
              <a:rPr lang="he-IL" sz="2000" dirty="0">
                <a:solidFill>
                  <a:schemeClr val="tx2"/>
                </a:solidFill>
                <a:cs typeface="+mn-cs"/>
              </a:rPr>
              <a:t>9.3.2.7. </a:t>
            </a:r>
            <a:r>
              <a:rPr lang="he-IL" sz="2000" dirty="0">
                <a:cs typeface="+mn-cs"/>
              </a:rPr>
              <a:t>העברת מניות החברה מבעל מניות אחד למשנהו או לחברה, למעט העברת מניות בתוך הרשות המקומית;</a:t>
            </a:r>
          </a:p>
          <a:p>
            <a:pPr marL="722313" indent="-722313" algn="just"/>
            <a:r>
              <a:rPr lang="he-IL" sz="2000" dirty="0">
                <a:solidFill>
                  <a:schemeClr val="tx2"/>
                </a:solidFill>
                <a:cs typeface="+mn-cs"/>
              </a:rPr>
              <a:t>9.3.2.8.</a:t>
            </a:r>
            <a:r>
              <a:rPr lang="he-IL" sz="2000" dirty="0">
                <a:cs typeface="+mn-cs"/>
              </a:rPr>
              <a:t> הנפקת מניות של החברה ככל שמשתנה יחס האחזקה של בעלי המניות;</a:t>
            </a:r>
          </a:p>
          <a:p>
            <a:pPr marL="722313" indent="-722313" algn="just"/>
            <a:r>
              <a:rPr lang="he-IL" sz="2000" dirty="0">
                <a:solidFill>
                  <a:schemeClr val="tx2"/>
                </a:solidFill>
                <a:cs typeface="+mn-cs"/>
              </a:rPr>
              <a:t>9.3.2.9</a:t>
            </a:r>
            <a:r>
              <a:rPr lang="he-IL" sz="2000" dirty="0">
                <a:cs typeface="+mn-cs"/>
              </a:rPr>
              <a:t>. שינוי בתקנון החברה. </a:t>
            </a:r>
          </a:p>
          <a:p>
            <a:pPr marL="722313" indent="-722313" algn="just"/>
            <a:endParaRPr lang="he-IL" sz="2000" b="1" dirty="0">
              <a:cs typeface="+mn-cs"/>
            </a:endParaRPr>
          </a:p>
          <a:p>
            <a:pPr marL="722313" indent="-722313" algn="just"/>
            <a:endParaRPr lang="he-IL" sz="2000" dirty="0">
              <a:cs typeface="+mn-cs"/>
            </a:endParaRPr>
          </a:p>
        </p:txBody>
      </p:sp>
    </p:spTree>
    <p:extLst>
      <p:ext uri="{BB962C8B-B14F-4D97-AF65-F5344CB8AC3E}">
        <p14:creationId xmlns:p14="http://schemas.microsoft.com/office/powerpoint/2010/main" val="3638255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5644"/>
            <a:ext cx="9144000" cy="838200"/>
          </a:xfrm>
        </p:spPr>
        <p:txBody>
          <a:bodyPr>
            <a:noAutofit/>
          </a:bodyPr>
          <a:lstStyle/>
          <a:p>
            <a:pPr algn="ctr">
              <a:defRPr/>
            </a:pPr>
            <a:r>
              <a:rPr lang="he-IL" sz="44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179512" y="1124744"/>
            <a:ext cx="7848872" cy="5472608"/>
          </a:xfrm>
        </p:spPr>
        <p:txBody>
          <a:bodyPr>
            <a:normAutofit/>
          </a:bodyPr>
          <a:lstStyle/>
          <a:p>
            <a:pPr marL="0" lvl="1" indent="0" algn="just">
              <a:lnSpc>
                <a:spcPct val="120000"/>
              </a:lnSpc>
              <a:buClr>
                <a:srgbClr val="F9F9F9"/>
              </a:buClr>
              <a:buSzPct val="65000"/>
              <a:buNone/>
            </a:pPr>
            <a:endParaRPr lang="he-IL" sz="8000" dirty="0">
              <a:latin typeface="Aharoni" panose="02010803020104030203" pitchFamily="2" charset="-79"/>
            </a:endParaRPr>
          </a:p>
          <a:p>
            <a:pPr>
              <a:lnSpc>
                <a:spcPct val="120000"/>
              </a:lnSpc>
              <a:spcBef>
                <a:spcPts val="0"/>
              </a:spcBef>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4" name="מלבן 3"/>
          <p:cNvSpPr/>
          <p:nvPr/>
        </p:nvSpPr>
        <p:spPr>
          <a:xfrm>
            <a:off x="0" y="1660445"/>
            <a:ext cx="9144000" cy="5016758"/>
          </a:xfrm>
          <a:prstGeom prst="rect">
            <a:avLst/>
          </a:prstGeom>
        </p:spPr>
        <p:txBody>
          <a:bodyPr wrap="square">
            <a:spAutoFit/>
          </a:bodyPr>
          <a:lstStyle/>
          <a:p>
            <a:pPr marL="722313" indent="-722313" algn="just"/>
            <a:endParaRPr lang="he-IL" sz="2000" b="1" dirty="0">
              <a:solidFill>
                <a:schemeClr val="tx2"/>
              </a:solidFill>
              <a:cs typeface="+mn-cs"/>
            </a:endParaRPr>
          </a:p>
          <a:p>
            <a:pPr marL="722313" indent="-722313" algn="just"/>
            <a:r>
              <a:rPr lang="he-IL" sz="2000" dirty="0">
                <a:solidFill>
                  <a:schemeClr val="tx2"/>
                </a:solidFill>
                <a:cs typeface="+mn-cs"/>
              </a:rPr>
              <a:t>9.2.4.</a:t>
            </a:r>
            <a:r>
              <a:rPr lang="he-IL" sz="2000" dirty="0">
                <a:cs typeface="+mn-cs"/>
              </a:rPr>
              <a:t>  </a:t>
            </a:r>
            <a:r>
              <a:rPr lang="he-IL" sz="2000" b="1" dirty="0">
                <a:cs typeface="+mn-cs"/>
              </a:rPr>
              <a:t>הגבלת אשראי - </a:t>
            </a:r>
            <a:r>
              <a:rPr lang="he-IL" sz="2000" dirty="0">
                <a:cs typeface="+mn-cs"/>
              </a:rPr>
              <a:t>החברה לא תקבל אשראי ולא תערוב אלא על פי חוק יסודות התקציב, </a:t>
            </a:r>
          </a:p>
          <a:p>
            <a:pPr marL="722313" indent="-722313" algn="just"/>
            <a:r>
              <a:rPr lang="he-IL" sz="2000" dirty="0">
                <a:cs typeface="+mn-cs"/>
              </a:rPr>
              <a:t>           </a:t>
            </a:r>
            <a:r>
              <a:rPr lang="he-IL" sz="2000" dirty="0" err="1">
                <a:cs typeface="+mn-cs"/>
              </a:rPr>
              <a:t>התשמ"ה</a:t>
            </a:r>
            <a:r>
              <a:rPr lang="he-IL" sz="2000" dirty="0">
                <a:cs typeface="+mn-cs"/>
              </a:rPr>
              <a:t>- 1980.</a:t>
            </a:r>
          </a:p>
          <a:p>
            <a:pPr marL="722313" indent="-722313" algn="just"/>
            <a:r>
              <a:rPr lang="he-IL" sz="2000" dirty="0">
                <a:solidFill>
                  <a:schemeClr val="tx2"/>
                </a:solidFill>
                <a:cs typeface="+mn-cs"/>
              </a:rPr>
              <a:t>9.2.5.</a:t>
            </a:r>
            <a:r>
              <a:rPr lang="he-IL" sz="2000" dirty="0">
                <a:cs typeface="+mn-cs"/>
              </a:rPr>
              <a:t> </a:t>
            </a:r>
            <a:r>
              <a:rPr lang="he-IL" sz="2000" b="1" dirty="0">
                <a:cs typeface="+mn-cs"/>
              </a:rPr>
              <a:t>הון מניות:</a:t>
            </a:r>
          </a:p>
          <a:p>
            <a:pPr marL="722313" indent="-96838" algn="just"/>
            <a:r>
              <a:rPr lang="he-IL" sz="2000" dirty="0">
                <a:solidFill>
                  <a:schemeClr val="tx2"/>
                </a:solidFill>
                <a:cs typeface="+mn-cs"/>
              </a:rPr>
              <a:t>9.2.5.1.</a:t>
            </a:r>
            <a:r>
              <a:rPr lang="he-IL" sz="2000" dirty="0">
                <a:cs typeface="+mn-cs"/>
              </a:rPr>
              <a:t> במידה והמניות כוללות יותר מסוג אחד של מניות, יש לפרט את הזכויות של כל </a:t>
            </a:r>
          </a:p>
          <a:p>
            <a:pPr marL="722313" indent="-96838" algn="just"/>
            <a:r>
              <a:rPr lang="he-IL" sz="2000" dirty="0">
                <a:cs typeface="+mn-cs"/>
              </a:rPr>
              <a:t>              אחד מהסוגים ואופן חלוקתם. </a:t>
            </a:r>
          </a:p>
          <a:p>
            <a:pPr marL="722313" indent="-96838" algn="just"/>
            <a:r>
              <a:rPr lang="he-IL" sz="2000" dirty="0">
                <a:solidFill>
                  <a:schemeClr val="tx2"/>
                </a:solidFill>
                <a:cs typeface="+mn-cs"/>
              </a:rPr>
              <a:t>9.2.5.2.</a:t>
            </a:r>
            <a:r>
              <a:rPr lang="he-IL" sz="2000" dirty="0">
                <a:cs typeface="+mn-cs"/>
              </a:rPr>
              <a:t> חלוקת דיבידנדים – החברה רשאית להכריז באסיפה הכללית על חלוקת דיבידנדים, </a:t>
            </a:r>
          </a:p>
          <a:p>
            <a:pPr marL="722313" indent="-96838" algn="just"/>
            <a:r>
              <a:rPr lang="he-IL" sz="2000" dirty="0">
                <a:cs typeface="+mn-cs"/>
              </a:rPr>
              <a:t>              בהתאם להוראות שיקבעו בעניין זה בתקנון. </a:t>
            </a:r>
          </a:p>
          <a:p>
            <a:pPr marL="722313" indent="-722313" algn="just"/>
            <a:r>
              <a:rPr lang="he-IL" sz="2000" dirty="0">
                <a:solidFill>
                  <a:schemeClr val="tx2"/>
                </a:solidFill>
                <a:cs typeface="+mn-cs"/>
              </a:rPr>
              <a:t>9.2.6. </a:t>
            </a:r>
            <a:r>
              <a:rPr lang="he-IL" sz="2000" b="1" dirty="0">
                <a:cs typeface="+mn-cs"/>
              </a:rPr>
              <a:t>חובת מכרז </a:t>
            </a:r>
            <a:r>
              <a:rPr lang="he-IL" sz="2000" dirty="0">
                <a:cs typeface="+mn-cs"/>
              </a:rPr>
              <a:t>– לא תתקשר החברה בחוזה לביצוע עסקה בטובין או במקרקעין, או </a:t>
            </a:r>
          </a:p>
          <a:p>
            <a:pPr marL="722313" indent="-722313" algn="just"/>
            <a:r>
              <a:rPr lang="he-IL" sz="2000" dirty="0">
                <a:cs typeface="+mn-cs"/>
              </a:rPr>
              <a:t>          לביצוע עבודה או לרכישת שירותים אלא על פי מכרז, על פי חוק חובת המכרזים </a:t>
            </a:r>
          </a:p>
          <a:p>
            <a:pPr marL="722313" indent="-722313" algn="just"/>
            <a:r>
              <a:rPr lang="he-IL" sz="2000" dirty="0">
                <a:cs typeface="+mn-cs"/>
              </a:rPr>
              <a:t>          תשנ"ב – 1992 והתקנות שיותקנו לפיו, ועד להתקנת התקנות, על פי הכללים החלים </a:t>
            </a:r>
          </a:p>
          <a:p>
            <a:pPr marL="722313" indent="-722313" algn="just"/>
            <a:r>
              <a:rPr lang="he-IL" sz="2000" dirty="0">
                <a:cs typeface="+mn-cs"/>
              </a:rPr>
              <a:t>          על הרשות המקומית בשינויים המחויבים.</a:t>
            </a:r>
          </a:p>
          <a:p>
            <a:pPr marL="8793163" indent="-8793163" algn="just">
              <a:tabLst>
                <a:tab pos="2603500" algn="l"/>
                <a:tab pos="8788400" algn="l"/>
              </a:tabLst>
            </a:pPr>
            <a:r>
              <a:rPr lang="he-IL" sz="2000" dirty="0">
                <a:solidFill>
                  <a:schemeClr val="tx2"/>
                </a:solidFill>
                <a:cs typeface="+mn-cs"/>
              </a:rPr>
              <a:t>9.2.7. </a:t>
            </a:r>
            <a:r>
              <a:rPr lang="he-IL" sz="2000" b="1" dirty="0">
                <a:cs typeface="+mn-cs"/>
              </a:rPr>
              <a:t>מקרקעין </a:t>
            </a:r>
            <a:r>
              <a:rPr lang="he-IL" sz="2000" dirty="0">
                <a:cs typeface="+mn-cs"/>
              </a:rPr>
              <a:t>- החברה לא תהא רשאית למכור זכויות במקרקעין, להחליפם, למשכנם, </a:t>
            </a:r>
          </a:p>
          <a:p>
            <a:pPr marL="8793163" indent="-8793163" algn="just">
              <a:tabLst>
                <a:tab pos="2603500" algn="l"/>
                <a:tab pos="8788400" algn="l"/>
              </a:tabLst>
            </a:pPr>
            <a:r>
              <a:rPr lang="he-IL" sz="2000" dirty="0">
                <a:cs typeface="+mn-cs"/>
              </a:rPr>
              <a:t>	           או להשכיר אותם לתקופה העולה על 5 שנים, אלא על פי החלטת מועצת הרשות המקומית</a:t>
            </a:r>
          </a:p>
          <a:p>
            <a:pPr marL="8793163" indent="-8793163" algn="just">
              <a:tabLst>
                <a:tab pos="2603500" algn="l"/>
                <a:tab pos="8788400" algn="l"/>
              </a:tabLst>
            </a:pPr>
            <a:r>
              <a:rPr lang="he-IL" sz="2000" dirty="0">
                <a:cs typeface="+mn-cs"/>
              </a:rPr>
              <a:t>           ברוב חבריה ובאישור שר הפנים או מי שהוסמך לכך מטעמו. </a:t>
            </a:r>
          </a:p>
          <a:p>
            <a:pPr marL="722313" indent="-722313" algn="just"/>
            <a:endParaRPr lang="he-IL" sz="2000" dirty="0">
              <a:cs typeface="+mn-cs"/>
            </a:endParaRPr>
          </a:p>
        </p:txBody>
      </p:sp>
    </p:spTree>
    <p:extLst>
      <p:ext uri="{BB962C8B-B14F-4D97-AF65-F5344CB8AC3E}">
        <p14:creationId xmlns:p14="http://schemas.microsoft.com/office/powerpoint/2010/main" val="2392605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90600"/>
            <a:ext cx="9144000" cy="838200"/>
          </a:xfrm>
        </p:spPr>
        <p:txBody>
          <a:bodyPr>
            <a:noAutofit/>
          </a:bodyPr>
          <a:lstStyle/>
          <a:p>
            <a:pPr algn="ctr">
              <a:defRPr/>
            </a:pPr>
            <a:r>
              <a:rPr lang="he-IL" sz="44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145792" y="1412776"/>
            <a:ext cx="9144000" cy="4886003"/>
          </a:xfrm>
        </p:spPr>
        <p:txBody>
          <a:bodyPr>
            <a:normAutofit fontScale="25000" lnSpcReduction="20000"/>
          </a:bodyPr>
          <a:lstStyle/>
          <a:p>
            <a:pPr marL="593725" lvl="1" indent="-457200" algn="just">
              <a:buClr>
                <a:srgbClr val="F9F9F9"/>
              </a:buClr>
              <a:buSzPct val="65000"/>
            </a:pPr>
            <a:endParaRPr lang="he-IL" sz="2800" dirty="0">
              <a:latin typeface="Aharoni" panose="02010803020104030203" pitchFamily="2" charset="-79"/>
              <a:cs typeface="Aharoni" panose="02010803020104030203" pitchFamily="2" charset="-79"/>
            </a:endParaRPr>
          </a:p>
          <a:p>
            <a:pPr marL="593725" lvl="1" indent="-457200" algn="just">
              <a:buClr>
                <a:srgbClr val="F9F9F9"/>
              </a:buClr>
              <a:buSzPct val="65000"/>
            </a:pPr>
            <a:endParaRPr lang="he-IL" sz="9600" dirty="0">
              <a:latin typeface="Aharoni" panose="02010803020104030203" pitchFamily="2" charset="-79"/>
            </a:endParaRPr>
          </a:p>
          <a:p>
            <a:pPr marL="593725" lvl="1" indent="-457200" algn="just">
              <a:buClr>
                <a:srgbClr val="F9F9F9"/>
              </a:buClr>
              <a:buSzPct val="65000"/>
            </a:pPr>
            <a:r>
              <a:rPr lang="he-IL" sz="9600" dirty="0">
                <a:solidFill>
                  <a:schemeClr val="tx2"/>
                </a:solidFill>
                <a:latin typeface="Aharoni" panose="02010803020104030203" pitchFamily="2" charset="-79"/>
              </a:rPr>
              <a:t>9.2.8. </a:t>
            </a:r>
            <a:r>
              <a:rPr lang="he-IL" sz="9600" b="1" dirty="0">
                <a:latin typeface="Aharoni" panose="02010803020104030203" pitchFamily="2" charset="-79"/>
              </a:rPr>
              <a:t>תמורת מקרקעין - </a:t>
            </a:r>
            <a:r>
              <a:rPr lang="he-IL" sz="9600" dirty="0">
                <a:latin typeface="Aharoni" panose="02010803020104030203" pitchFamily="2" charset="-79"/>
              </a:rPr>
              <a:t>כספי התמורה ממכירת המקרקעין שהועברו </a:t>
            </a:r>
          </a:p>
          <a:p>
            <a:pPr marL="593725" lvl="1" indent="-457200" algn="just">
              <a:buClr>
                <a:srgbClr val="F9F9F9"/>
              </a:buClr>
              <a:buSzPct val="65000"/>
            </a:pPr>
            <a:r>
              <a:rPr lang="he-IL" sz="9600" dirty="0">
                <a:latin typeface="Aharoni" panose="02010803020104030203" pitchFamily="2" charset="-79"/>
              </a:rPr>
              <a:t>          לחברה על ידי הרשות המקומית ישמשו לקניית מקרקעין, ואולם </a:t>
            </a:r>
          </a:p>
          <a:p>
            <a:pPr marL="593725" lvl="1" indent="-457200" algn="just">
              <a:buClr>
                <a:srgbClr val="F9F9F9"/>
              </a:buClr>
              <a:buSzPct val="65000"/>
            </a:pPr>
            <a:r>
              <a:rPr lang="he-IL" sz="9600" dirty="0">
                <a:latin typeface="Aharoni" panose="02010803020104030203" pitchFamily="2" charset="-79"/>
              </a:rPr>
              <a:t>          רשאית החברה, באישור מועצת הרשות המקומית ושר הפנים, אם </a:t>
            </a:r>
          </a:p>
          <a:p>
            <a:pPr marL="593725" lvl="1" indent="-457200" algn="just">
              <a:buClr>
                <a:srgbClr val="F9F9F9"/>
              </a:buClr>
              <a:buSzPct val="65000"/>
            </a:pPr>
            <a:r>
              <a:rPr lang="he-IL" sz="9600" dirty="0">
                <a:latin typeface="Aharoni" panose="02010803020104030203" pitchFamily="2" charset="-79"/>
              </a:rPr>
              <a:t>          ראה שטובת הציבור דורשת זאת, לעשות שימוש אחר בכספי התמורה. </a:t>
            </a:r>
          </a:p>
          <a:p>
            <a:pPr marL="593725" lvl="1" indent="-457200" algn="just">
              <a:buClr>
                <a:srgbClr val="F9F9F9"/>
              </a:buClr>
              <a:buSzPct val="65000"/>
            </a:pPr>
            <a:r>
              <a:rPr lang="he-IL" sz="9600" dirty="0">
                <a:solidFill>
                  <a:schemeClr val="tx2"/>
                </a:solidFill>
                <a:latin typeface="Aharoni" panose="02010803020104030203" pitchFamily="2" charset="-79"/>
              </a:rPr>
              <a:t>9.2.9. </a:t>
            </a:r>
            <a:r>
              <a:rPr lang="he-IL" sz="9600" b="1" dirty="0">
                <a:latin typeface="Aharoni" panose="02010803020104030203" pitchFamily="2" charset="-79"/>
              </a:rPr>
              <a:t>תנאי קבלה לעבודה ותנאי העסקה - </a:t>
            </a:r>
            <a:r>
              <a:rPr lang="he-IL" sz="9600" dirty="0">
                <a:latin typeface="Aharoni" panose="02010803020104030203" pitchFamily="2" charset="-79"/>
              </a:rPr>
              <a:t>כללי קליטת עובדים וקידומם </a:t>
            </a:r>
          </a:p>
          <a:p>
            <a:pPr marL="593725" lvl="1" indent="-457200" algn="just">
              <a:buClr>
                <a:srgbClr val="F9F9F9"/>
              </a:buClr>
              <a:buSzPct val="65000"/>
            </a:pPr>
            <a:r>
              <a:rPr lang="he-IL" sz="9600" dirty="0">
                <a:latin typeface="Aharoni" panose="02010803020104030203" pitchFamily="2" charset="-79"/>
              </a:rPr>
              <a:t>          ותנאי העסקתם יקבעו בהתאם להנחיות משרד הפנים. תנאי העסקת </a:t>
            </a:r>
          </a:p>
          <a:p>
            <a:pPr marL="593725" lvl="1" indent="-457200" algn="just">
              <a:buClr>
                <a:srgbClr val="F9F9F9"/>
              </a:buClr>
              <a:buSzPct val="65000"/>
            </a:pPr>
            <a:r>
              <a:rPr lang="he-IL" sz="9600" dirty="0">
                <a:latin typeface="Aharoni" panose="02010803020104030203" pitchFamily="2" charset="-79"/>
              </a:rPr>
              <a:t>          עובדים ייקבעו בהתאם להנחיות משרד הפנים כפי שיפורט בהמשך.</a:t>
            </a:r>
          </a:p>
          <a:p>
            <a:pPr marL="446088" lvl="1" indent="-309563" algn="just">
              <a:buClr>
                <a:srgbClr val="F9F9F9"/>
              </a:buClr>
              <a:buSzPct val="65000"/>
            </a:pPr>
            <a:r>
              <a:rPr lang="he-IL" sz="9600" dirty="0">
                <a:solidFill>
                  <a:schemeClr val="tx2"/>
                </a:solidFill>
                <a:latin typeface="Aharoni" panose="02010803020104030203" pitchFamily="2" charset="-79"/>
              </a:rPr>
              <a:t>9.2.10. </a:t>
            </a:r>
            <a:r>
              <a:rPr lang="he-IL" sz="9600" b="1" dirty="0">
                <a:latin typeface="Aharoni" panose="02010803020104030203" pitchFamily="2" charset="-79"/>
              </a:rPr>
              <a:t>כללי ניגוד עניינים והעסקת קרובי משפחה </a:t>
            </a:r>
            <a:r>
              <a:rPr lang="he-IL" sz="9600" dirty="0">
                <a:latin typeface="Aharoni" panose="02010803020104030203" pitchFamily="2" charset="-79"/>
              </a:rPr>
              <a:t>החלים ברשויות </a:t>
            </a:r>
          </a:p>
          <a:p>
            <a:pPr marL="446088" lvl="1" indent="-309563" algn="just">
              <a:buClr>
                <a:srgbClr val="F9F9F9"/>
              </a:buClr>
              <a:buSzPct val="65000"/>
            </a:pPr>
            <a:r>
              <a:rPr lang="he-IL" sz="9600" dirty="0">
                <a:latin typeface="Aharoni" panose="02010803020104030203" pitchFamily="2" charset="-79"/>
              </a:rPr>
              <a:t>             המקומיות יחולו גם על החברה ועובדיה. </a:t>
            </a:r>
          </a:p>
          <a:p>
            <a:pPr marL="446088" lvl="1" indent="-309563" algn="just">
              <a:buClr>
                <a:srgbClr val="F9F9F9"/>
              </a:buClr>
              <a:buSzPct val="65000"/>
            </a:pPr>
            <a:r>
              <a:rPr lang="he-IL" sz="9600" dirty="0">
                <a:solidFill>
                  <a:schemeClr val="tx2"/>
                </a:solidFill>
                <a:latin typeface="Aharoni" panose="02010803020104030203" pitchFamily="2" charset="-79"/>
              </a:rPr>
              <a:t>9.2.11. </a:t>
            </a:r>
            <a:r>
              <a:rPr lang="he-IL" sz="9600" b="1" dirty="0">
                <a:latin typeface="Aharoni" panose="02010803020104030203" pitchFamily="2" charset="-79"/>
              </a:rPr>
              <a:t>מינוי מנכ"ל ועובדים בכירים -</a:t>
            </a:r>
            <a:r>
              <a:rPr lang="he-IL" sz="9600" dirty="0">
                <a:latin typeface="Aharoni" panose="02010803020104030203" pitchFamily="2" charset="-79"/>
              </a:rPr>
              <a:t> מינוי כזה יבוצע בהתאם להוראות </a:t>
            </a:r>
          </a:p>
          <a:p>
            <a:pPr marL="446088" lvl="1" indent="-309563" algn="just">
              <a:buClr>
                <a:srgbClr val="F9F9F9"/>
              </a:buClr>
              <a:buSzPct val="65000"/>
            </a:pPr>
            <a:r>
              <a:rPr lang="he-IL" sz="9600" dirty="0">
                <a:latin typeface="Aharoni" panose="02010803020104030203" pitchFamily="2" charset="-79"/>
              </a:rPr>
              <a:t>            חוזרי מנכ"ל משרד הפנים, המתפרסמים מעת לעת. </a:t>
            </a:r>
          </a:p>
          <a:p>
            <a:pPr marL="446088" lvl="1" indent="-309563" algn="just">
              <a:buClr>
                <a:srgbClr val="F9F9F9"/>
              </a:buClr>
              <a:buSzPct val="65000"/>
            </a:pPr>
            <a:endParaRPr lang="he-IL" sz="9600" dirty="0">
              <a:latin typeface="Aharoni" panose="02010803020104030203" pitchFamily="2" charset="-79"/>
            </a:endParaRPr>
          </a:p>
          <a:p>
            <a:pPr algn="just">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42499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5518"/>
            <a:ext cx="9144000" cy="838200"/>
          </a:xfrm>
        </p:spPr>
        <p:txBody>
          <a:bodyPr>
            <a:noAutofit/>
          </a:bodyPr>
          <a:lstStyle/>
          <a:p>
            <a:pPr algn="ctr">
              <a:defRPr/>
            </a:pPr>
            <a:r>
              <a:rPr lang="he-IL" sz="44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72008" y="1340768"/>
            <a:ext cx="9252520" cy="5616624"/>
          </a:xfrm>
        </p:spPr>
        <p:txBody>
          <a:bodyPr>
            <a:normAutofit fontScale="47500" lnSpcReduction="20000"/>
          </a:bodyPr>
          <a:lstStyle/>
          <a:p>
            <a:pPr marL="593725" lvl="1" indent="-457200" algn="ctr">
              <a:buClr>
                <a:srgbClr val="F9F9F9"/>
              </a:buClr>
              <a:buSzPct val="65000"/>
            </a:pPr>
            <a:endParaRPr lang="he-IL" sz="2800" dirty="0">
              <a:latin typeface="Aharoni" panose="02010803020104030203" pitchFamily="2" charset="-79"/>
              <a:cs typeface="Aharoni" panose="02010803020104030203" pitchFamily="2" charset="-79"/>
            </a:endParaRPr>
          </a:p>
          <a:p>
            <a:pPr marL="593725" lvl="1" indent="-457200" algn="just">
              <a:buClr>
                <a:srgbClr val="F9F9F9"/>
              </a:buClr>
              <a:buSzPct val="65000"/>
            </a:pPr>
            <a:r>
              <a:rPr lang="he-IL" sz="5500" dirty="0">
                <a:solidFill>
                  <a:schemeClr val="tx2"/>
                </a:solidFill>
                <a:latin typeface="Aharoni" panose="02010803020104030203" pitchFamily="2" charset="-79"/>
              </a:rPr>
              <a:t>9.2.12.</a:t>
            </a:r>
            <a:r>
              <a:rPr lang="he-IL" sz="5500" dirty="0">
                <a:latin typeface="Aharoni" panose="02010803020104030203" pitchFamily="2" charset="-79"/>
              </a:rPr>
              <a:t> </a:t>
            </a:r>
            <a:r>
              <a:rPr lang="he-IL" sz="5500" b="1" dirty="0">
                <a:latin typeface="Aharoni" panose="02010803020104030203" pitchFamily="2" charset="-79"/>
              </a:rPr>
              <a:t>דיווח לרשות המקומית – </a:t>
            </a:r>
            <a:r>
              <a:rPr lang="he-IL" sz="5500" dirty="0">
                <a:latin typeface="Aharoni" panose="02010803020104030203" pitchFamily="2" charset="-79"/>
              </a:rPr>
              <a:t>אחת לשנה, ובכל עת לפי דרישת ראש </a:t>
            </a:r>
          </a:p>
          <a:p>
            <a:pPr marL="593725" lvl="1" indent="-457200" algn="just">
              <a:buClr>
                <a:srgbClr val="F9F9F9"/>
              </a:buClr>
              <a:buSzPct val="65000"/>
            </a:pPr>
            <a:r>
              <a:rPr lang="he-IL" sz="5500" dirty="0">
                <a:latin typeface="Aharoni" panose="02010803020104030203" pitchFamily="2" charset="-79"/>
              </a:rPr>
              <a:t>            הרשות המקומית או מועצת הרשות המקומית, יוגש למועצת </a:t>
            </a:r>
          </a:p>
          <a:p>
            <a:pPr marL="593725" lvl="1" indent="-457200" algn="just">
              <a:buClr>
                <a:srgbClr val="F9F9F9"/>
              </a:buClr>
              <a:buSzPct val="65000"/>
            </a:pPr>
            <a:r>
              <a:rPr lang="he-IL" sz="5500" dirty="0">
                <a:latin typeface="Aharoni" panose="02010803020104030203" pitchFamily="2" charset="-79"/>
              </a:rPr>
              <a:t>            הרשות המקומית דו"ח בכתב על פעילות החברה. </a:t>
            </a:r>
          </a:p>
          <a:p>
            <a:pPr marL="593725" lvl="1" indent="-457200" algn="just">
              <a:buClr>
                <a:srgbClr val="F9F9F9"/>
              </a:buClr>
              <a:buSzPct val="65000"/>
            </a:pPr>
            <a:r>
              <a:rPr lang="he-IL" sz="5500" dirty="0">
                <a:solidFill>
                  <a:schemeClr val="tx2"/>
                </a:solidFill>
                <a:latin typeface="Aharoni" panose="02010803020104030203" pitchFamily="2" charset="-79"/>
              </a:rPr>
              <a:t>9.2.13. </a:t>
            </a:r>
            <a:r>
              <a:rPr lang="he-IL" sz="5500" b="1" dirty="0">
                <a:latin typeface="Aharoni" panose="02010803020104030203" pitchFamily="2" charset="-79"/>
              </a:rPr>
              <a:t>תמיכות</a:t>
            </a:r>
            <a:r>
              <a:rPr lang="he-IL" sz="5500" dirty="0">
                <a:latin typeface="Aharoni" panose="02010803020104030203" pitchFamily="2" charset="-79"/>
              </a:rPr>
              <a:t> – לא תתמוך החברה במוסדות ציבור.</a:t>
            </a:r>
          </a:p>
          <a:p>
            <a:pPr marL="593725" lvl="1" indent="-457200" algn="just">
              <a:buClr>
                <a:srgbClr val="F9F9F9"/>
              </a:buClr>
              <a:buSzPct val="65000"/>
            </a:pPr>
            <a:r>
              <a:rPr lang="he-IL" sz="5500" dirty="0">
                <a:solidFill>
                  <a:schemeClr val="tx2"/>
                </a:solidFill>
                <a:latin typeface="Aharoni" panose="02010803020104030203" pitchFamily="2" charset="-79"/>
              </a:rPr>
              <a:t>9.2.14. </a:t>
            </a:r>
            <a:r>
              <a:rPr lang="he-IL" sz="5500" b="1" dirty="0">
                <a:latin typeface="Aharoni" panose="02010803020104030203" pitchFamily="2" charset="-79"/>
              </a:rPr>
              <a:t>פירוק</a:t>
            </a:r>
            <a:r>
              <a:rPr lang="he-IL" sz="5500" dirty="0">
                <a:latin typeface="Aharoni" panose="02010803020104030203" pitchFamily="2" charset="-79"/>
              </a:rPr>
              <a:t> – תקנון החברה יכלול הוראות בדבר העברת נכסים בעת </a:t>
            </a:r>
          </a:p>
          <a:p>
            <a:pPr marL="593725" lvl="1" indent="-457200" algn="just">
              <a:buClr>
                <a:srgbClr val="F9F9F9"/>
              </a:buClr>
              <a:buSzPct val="65000"/>
            </a:pPr>
            <a:r>
              <a:rPr lang="he-IL" sz="5500" dirty="0">
                <a:latin typeface="Aharoni" panose="02010803020104030203" pitchFamily="2" charset="-79"/>
              </a:rPr>
              <a:t>            פירוק. </a:t>
            </a:r>
          </a:p>
          <a:p>
            <a:pPr marL="593725" lvl="1" indent="-457200" algn="just">
              <a:buClr>
                <a:srgbClr val="F9F9F9"/>
              </a:buClr>
              <a:buSzPct val="65000"/>
            </a:pPr>
            <a:r>
              <a:rPr lang="he-IL" sz="5500" dirty="0">
                <a:solidFill>
                  <a:schemeClr val="tx2"/>
                </a:solidFill>
                <a:latin typeface="Aharoni" panose="02010803020104030203" pitchFamily="2" charset="-79"/>
              </a:rPr>
              <a:t>9.2.15. </a:t>
            </a:r>
            <a:r>
              <a:rPr lang="he-IL" sz="5500" b="1" dirty="0">
                <a:latin typeface="Aharoni" panose="02010803020104030203" pitchFamily="2" charset="-79"/>
              </a:rPr>
              <a:t>זכויות ההצבעה לרשות המקומית במוסדות החברה </a:t>
            </a:r>
            <a:r>
              <a:rPr lang="he-IL" sz="5500" dirty="0">
                <a:latin typeface="Aharoni" panose="02010803020104030203" pitchFamily="2" charset="-79"/>
              </a:rPr>
              <a:t>– לרשות </a:t>
            </a:r>
          </a:p>
          <a:p>
            <a:pPr marL="593725" lvl="1" indent="-457200" algn="just">
              <a:buClr>
                <a:srgbClr val="F9F9F9"/>
              </a:buClr>
              <a:buSzPct val="65000"/>
            </a:pPr>
            <a:r>
              <a:rPr lang="he-IL" sz="5500" dirty="0">
                <a:latin typeface="Aharoni" panose="02010803020104030203" pitchFamily="2" charset="-79"/>
              </a:rPr>
              <a:t>            המקומית יובטח רוב בכל מוסדות החברה. </a:t>
            </a:r>
          </a:p>
          <a:p>
            <a:pPr marL="593725" lvl="1" indent="-457200" algn="just">
              <a:buClr>
                <a:srgbClr val="F9F9F9"/>
              </a:buClr>
              <a:buSzPct val="65000"/>
            </a:pPr>
            <a:r>
              <a:rPr lang="he-IL" sz="5500" dirty="0">
                <a:solidFill>
                  <a:schemeClr val="tx2"/>
                </a:solidFill>
                <a:latin typeface="Aharoni" panose="02010803020104030203" pitchFamily="2" charset="-79"/>
              </a:rPr>
              <a:t>9.2.16</a:t>
            </a:r>
            <a:r>
              <a:rPr lang="he-IL" sz="5500" dirty="0">
                <a:latin typeface="Aharoni" panose="02010803020104030203" pitchFamily="2" charset="-79"/>
              </a:rPr>
              <a:t> </a:t>
            </a:r>
            <a:r>
              <a:rPr lang="he-IL" sz="5500" b="1" dirty="0">
                <a:latin typeface="Aharoni" panose="02010803020104030203" pitchFamily="2" charset="-79"/>
              </a:rPr>
              <a:t>דירקטוריון </a:t>
            </a:r>
            <a:r>
              <a:rPr lang="he-IL" sz="5500" dirty="0">
                <a:latin typeface="Aharoni" panose="02010803020104030203" pitchFamily="2" charset="-79"/>
              </a:rPr>
              <a:t>–</a:t>
            </a:r>
          </a:p>
          <a:p>
            <a:pPr marL="1527175" lvl="1" indent="-1258888" algn="just">
              <a:buClr>
                <a:srgbClr val="F9F9F9"/>
              </a:buClr>
              <a:buSzPct val="65000"/>
            </a:pPr>
            <a:r>
              <a:rPr lang="he-IL" sz="5500" dirty="0">
                <a:solidFill>
                  <a:schemeClr val="tx2"/>
                </a:solidFill>
                <a:latin typeface="Aharoni" panose="02010803020104030203" pitchFamily="2" charset="-79"/>
              </a:rPr>
              <a:t>9.2.16.1. </a:t>
            </a:r>
            <a:r>
              <a:rPr lang="he-IL" sz="5500" dirty="0">
                <a:latin typeface="Aharoni" panose="02010803020104030203" pitchFamily="2" charset="-79"/>
              </a:rPr>
              <a:t>בדירקטוריון יכהנו לא פחות משישה ולא יותר מחמישה עשר חברים. מספר נציגי הרשות המקומית בתאגיד שימונו על ידי הרשות יתחלק בשלוש כך שהמינוי יכלול את שלושת הקבוצות המנויות בתקנות.</a:t>
            </a: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5332138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628"/>
            <a:ext cx="9144000" cy="838200"/>
          </a:xfrm>
        </p:spPr>
        <p:txBody>
          <a:bodyPr>
            <a:noAutofit/>
          </a:bodyPr>
          <a:lstStyle/>
          <a:p>
            <a:pPr algn="ctr">
              <a:defRPr/>
            </a:pPr>
            <a:r>
              <a:rPr lang="he-IL" sz="44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323528" y="980728"/>
            <a:ext cx="9252520" cy="5616624"/>
          </a:xfrm>
        </p:spPr>
        <p:txBody>
          <a:bodyPr>
            <a:noAutofit/>
          </a:bodyPr>
          <a:lstStyle/>
          <a:p>
            <a:pPr marL="593725" lvl="1" indent="-457200" algn="ctr">
              <a:buClr>
                <a:srgbClr val="F9F9F9"/>
              </a:buClr>
              <a:buSzPct val="65000"/>
            </a:pPr>
            <a:endParaRPr lang="he-IL" sz="2600" dirty="0">
              <a:latin typeface="Aharoni" panose="02010803020104030203" pitchFamily="2" charset="-79"/>
              <a:cs typeface="Aharoni" panose="02010803020104030203" pitchFamily="2" charset="-79"/>
            </a:endParaRPr>
          </a:p>
          <a:p>
            <a:pPr marL="593725" lvl="1" indent="-457200" algn="just">
              <a:buClr>
                <a:srgbClr val="F9F9F9"/>
              </a:buClr>
              <a:buSzPct val="65000"/>
            </a:pPr>
            <a:r>
              <a:rPr lang="he-IL" dirty="0">
                <a:solidFill>
                  <a:schemeClr val="tx2"/>
                </a:solidFill>
                <a:latin typeface="Aharoni" panose="02010803020104030203" pitchFamily="2" charset="-79"/>
              </a:rPr>
              <a:t>9.2.16.2. </a:t>
            </a:r>
            <a:r>
              <a:rPr lang="he-IL" dirty="0">
                <a:latin typeface="Aharoni" panose="02010803020104030203" pitchFamily="2" charset="-79"/>
              </a:rPr>
              <a:t>חברי הדירקטוריון שהם נציגי הרשות המקומית ימונו על ידי </a:t>
            </a:r>
          </a:p>
          <a:p>
            <a:pPr marL="1700213" lvl="6" indent="-173038" algn="just">
              <a:buClr>
                <a:srgbClr val="F9F9F9"/>
              </a:buClr>
              <a:buNone/>
            </a:pPr>
            <a:r>
              <a:rPr lang="he-IL" sz="2400" dirty="0">
                <a:latin typeface="Aharoni" panose="02010803020104030203" pitchFamily="2" charset="-79"/>
              </a:rPr>
              <a:t>  מועצת הרשות המקומית בהתאם לתקנות העיריות (נציגי העירייה בתאגיד העירוני), </a:t>
            </a:r>
            <a:r>
              <a:rPr lang="he-IL" sz="2400" dirty="0" err="1">
                <a:latin typeface="Aharoni" panose="02010803020104030203" pitchFamily="2" charset="-79"/>
              </a:rPr>
              <a:t>התשס"ו</a:t>
            </a:r>
            <a:r>
              <a:rPr lang="he-IL" sz="2400" dirty="0">
                <a:latin typeface="Aharoni" panose="02010803020104030203" pitchFamily="2" charset="-79"/>
              </a:rPr>
              <a:t>- 2006.</a:t>
            </a:r>
          </a:p>
          <a:p>
            <a:pPr marL="593725" lvl="1" indent="-457200" algn="just">
              <a:buClr>
                <a:srgbClr val="F9F9F9"/>
              </a:buClr>
              <a:buSzPct val="65000"/>
            </a:pPr>
            <a:r>
              <a:rPr lang="he-IL" dirty="0">
                <a:solidFill>
                  <a:schemeClr val="tx2"/>
                </a:solidFill>
                <a:latin typeface="Aharoni" panose="02010803020104030203" pitchFamily="2" charset="-79"/>
              </a:rPr>
              <a:t>9.2.16.3. </a:t>
            </a:r>
            <a:r>
              <a:rPr lang="he-IL" dirty="0">
                <a:latin typeface="Aharoni" panose="02010803020104030203" pitchFamily="2" charset="-79"/>
              </a:rPr>
              <a:t>ראש הרשות המקומית יכהן כיו"ר הדירקטוריון של החברה </a:t>
            </a:r>
            <a:r>
              <a:rPr lang="he-IL" sz="2400" dirty="0">
                <a:latin typeface="Aharoni" panose="02010803020104030203" pitchFamily="2" charset="-79"/>
              </a:rPr>
              <a:t>מתוקף 	           תפקידו. ברשות מקומית השולטת בשלושה תאגידים עירוניים  </a:t>
            </a:r>
          </a:p>
          <a:p>
            <a:pPr marL="593725" lvl="1" indent="-457200" algn="just">
              <a:buClr>
                <a:srgbClr val="F9F9F9"/>
              </a:buClr>
              <a:buSzPct val="65000"/>
            </a:pPr>
            <a:r>
              <a:rPr lang="he-IL" dirty="0">
                <a:latin typeface="Aharoni" panose="02010803020104030203" pitchFamily="2" charset="-79"/>
              </a:rPr>
              <a:t>                </a:t>
            </a:r>
            <a:r>
              <a:rPr lang="he-IL" sz="2400" dirty="0">
                <a:latin typeface="Aharoni" panose="02010803020104030203" pitchFamily="2" charset="-79"/>
              </a:rPr>
              <a:t>לפחות, רשאית מועצת הרשות המקומית לבחור יו"ר דירקטוריון </a:t>
            </a:r>
          </a:p>
          <a:p>
            <a:pPr marL="593725" lvl="1" indent="-457200" algn="just">
              <a:buClr>
                <a:srgbClr val="F9F9F9"/>
              </a:buClr>
              <a:buSzPct val="65000"/>
            </a:pPr>
            <a:r>
              <a:rPr lang="he-IL" dirty="0">
                <a:latin typeface="Aharoni" panose="02010803020104030203" pitchFamily="2" charset="-79"/>
              </a:rPr>
              <a:t>                </a:t>
            </a:r>
            <a:r>
              <a:rPr lang="he-IL" sz="2400" dirty="0">
                <a:latin typeface="Aharoni" panose="02010803020104030203" pitchFamily="2" charset="-79"/>
              </a:rPr>
              <a:t>אחר, מהתאגיד הרביעי והלאה.</a:t>
            </a:r>
          </a:p>
          <a:p>
            <a:pPr marL="593725" lvl="1" indent="-457200" algn="just">
              <a:buClr>
                <a:srgbClr val="F9F9F9"/>
              </a:buClr>
              <a:buSzPct val="65000"/>
            </a:pPr>
            <a:r>
              <a:rPr lang="he-IL" dirty="0">
                <a:solidFill>
                  <a:schemeClr val="tx2"/>
                </a:solidFill>
                <a:latin typeface="Aharoni" panose="02010803020104030203" pitchFamily="2" charset="-79"/>
              </a:rPr>
              <a:t>9.2.16.4. </a:t>
            </a:r>
            <a:r>
              <a:rPr lang="he-IL" dirty="0">
                <a:latin typeface="Aharoni" panose="02010803020104030203" pitchFamily="2" charset="-79"/>
              </a:rPr>
              <a:t>דירקטור מטעם העירייה שלא מונה לפי תקנות העיריות (נציגי 	            </a:t>
            </a:r>
            <a:r>
              <a:rPr lang="he-IL" sz="2400" dirty="0">
                <a:latin typeface="Aharoni" panose="02010803020104030203" pitchFamily="2" charset="-79"/>
              </a:rPr>
              <a:t>העיריה בתאגיד העירוני) </a:t>
            </a:r>
            <a:r>
              <a:rPr lang="he-IL" sz="2400" dirty="0" err="1">
                <a:latin typeface="Aharoni" panose="02010803020104030203" pitchFamily="2" charset="-79"/>
              </a:rPr>
              <a:t>התשס"ו</a:t>
            </a:r>
            <a:r>
              <a:rPr lang="he-IL" sz="2400" dirty="0">
                <a:latin typeface="Aharoni" panose="02010803020104030203" pitchFamily="2" charset="-79"/>
              </a:rPr>
              <a:t>- 2006, לא יהיה רשאי לפעול 	            כדירקטור בתאגיד.</a:t>
            </a:r>
          </a:p>
          <a:p>
            <a:pPr marL="593725" lvl="1" indent="-457200" algn="just">
              <a:buClr>
                <a:srgbClr val="F9F9F9"/>
              </a:buClr>
              <a:buSzPct val="65000"/>
            </a:pPr>
            <a:r>
              <a:rPr lang="he-IL" dirty="0">
                <a:solidFill>
                  <a:schemeClr val="tx2"/>
                </a:solidFill>
                <a:latin typeface="Aharoni" panose="02010803020104030203" pitchFamily="2" charset="-79"/>
              </a:rPr>
              <a:t>9.2.16.5. </a:t>
            </a:r>
            <a:r>
              <a:rPr lang="he-IL" dirty="0">
                <a:latin typeface="Aharoni" panose="02010803020104030203" pitchFamily="2" charset="-79"/>
              </a:rPr>
              <a:t>לא ניתן למנות ממלא מקום קבוע ליו"ר הדירקטוריון.</a:t>
            </a:r>
          </a:p>
          <a:p>
            <a:pPr marL="593725" lvl="1" indent="-457200" algn="just">
              <a:buClr>
                <a:srgbClr val="F9F9F9"/>
              </a:buClr>
              <a:buSzPct val="65000"/>
            </a:pPr>
            <a:r>
              <a:rPr lang="he-IL" dirty="0">
                <a:solidFill>
                  <a:schemeClr val="tx2"/>
                </a:solidFill>
                <a:latin typeface="Aharoni" panose="02010803020104030203" pitchFamily="2" charset="-79"/>
              </a:rPr>
              <a:t>9.2.16.6. </a:t>
            </a:r>
            <a:r>
              <a:rPr lang="he-IL" dirty="0">
                <a:latin typeface="Aharoni" panose="02010803020104030203" pitchFamily="2" charset="-79"/>
              </a:rPr>
              <a:t>הדירקטוריון אינו יכול לאצול מסמכויותיו לוועדות, אלא </a:t>
            </a:r>
          </a:p>
          <a:p>
            <a:pPr marL="1691005" lvl="5" indent="-457200" algn="just">
              <a:buClr>
                <a:srgbClr val="F9F9F9"/>
              </a:buClr>
            </a:pPr>
            <a:r>
              <a:rPr lang="he-IL" sz="2400" dirty="0">
                <a:latin typeface="Aharoni" panose="02010803020104030203" pitchFamily="2" charset="-79"/>
              </a:rPr>
              <a:t>לוועדות ביקורת, כספים ומכרזים, שסמכויותיהן יקבעו בתקנון. </a:t>
            </a: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709117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72816"/>
            <a:ext cx="9144000" cy="838200"/>
          </a:xfrm>
        </p:spPr>
        <p:txBody>
          <a:bodyPr>
            <a:noAutofit/>
          </a:bodyPr>
          <a:lstStyle/>
          <a:p>
            <a:pPr algn="ctr">
              <a:defRPr/>
            </a:pPr>
            <a:r>
              <a:rPr lang="he-IL" sz="3600" b="1" dirty="0">
                <a:latin typeface="Aharoni" panose="02010803020104030203" pitchFamily="2" charset="-79"/>
                <a:cs typeface="+mn-cs"/>
              </a:rPr>
              <a:t>פרוצדורת הקמת תאגיד ואסדרת מעמדו של תאגיד עירוני או מעין עירוני</a:t>
            </a:r>
            <a:br>
              <a:rPr lang="he-IL" sz="3600" b="1" dirty="0">
                <a:latin typeface="Aharoni" panose="02010803020104030203" pitchFamily="2" charset="-79"/>
                <a:cs typeface="+mn-cs"/>
              </a:rPr>
            </a:br>
            <a:endParaRPr lang="he-IL" sz="3600" b="1" dirty="0">
              <a:latin typeface="Aharoni" panose="02010803020104030203" pitchFamily="2" charset="-79"/>
              <a:cs typeface="+mn-cs"/>
            </a:endParaRPr>
          </a:p>
        </p:txBody>
      </p:sp>
      <p:sp>
        <p:nvSpPr>
          <p:cNvPr id="19459" name="Content Placeholder 2"/>
          <p:cNvSpPr>
            <a:spLocks noGrp="1"/>
          </p:cNvSpPr>
          <p:nvPr>
            <p:ph idx="1"/>
          </p:nvPr>
        </p:nvSpPr>
        <p:spPr>
          <a:xfrm>
            <a:off x="827584" y="1772816"/>
            <a:ext cx="8388424" cy="4563888"/>
          </a:xfrm>
        </p:spPr>
        <p:txBody>
          <a:bodyPr>
            <a:normAutofit fontScale="25000" lnSpcReduction="20000"/>
          </a:bodyPr>
          <a:lstStyle/>
          <a:p>
            <a:pPr marL="136525" lvl="1" indent="0" algn="just">
              <a:buClr>
                <a:srgbClr val="F9F9F9"/>
              </a:buClr>
              <a:buSzPct val="65000"/>
              <a:buNone/>
            </a:pPr>
            <a:endParaRPr lang="he-IL" sz="9600" dirty="0">
              <a:latin typeface="Aharoni" panose="02010803020104030203" pitchFamily="2" charset="-79"/>
              <a:cs typeface="Aharoni" panose="02010803020104030203" pitchFamily="2" charset="-79"/>
            </a:endParaRPr>
          </a:p>
          <a:p>
            <a:pPr marL="593725" lvl="1" indent="-457200" algn="just">
              <a:buClr>
                <a:srgbClr val="F9F9F9"/>
              </a:buClr>
              <a:buSzPct val="65000"/>
            </a:pPr>
            <a:r>
              <a:rPr lang="he-IL" sz="9600" b="1" dirty="0">
                <a:latin typeface="Aharoni" panose="02010803020104030203" pitchFamily="2" charset="-79"/>
              </a:rPr>
              <a:t>9.2.17. </a:t>
            </a:r>
            <a:r>
              <a:rPr lang="he-IL" sz="9600" b="1" dirty="0" err="1">
                <a:latin typeface="Aharoni" panose="02010803020104030203" pitchFamily="2" charset="-79"/>
              </a:rPr>
              <a:t>מורשי</a:t>
            </a:r>
            <a:r>
              <a:rPr lang="he-IL" sz="9600" b="1" dirty="0">
                <a:latin typeface="Aharoni" panose="02010803020104030203" pitchFamily="2" charset="-79"/>
              </a:rPr>
              <a:t> חתימה </a:t>
            </a:r>
            <a:r>
              <a:rPr lang="he-IL" sz="9600" dirty="0">
                <a:latin typeface="Aharoni" panose="02010803020104030203" pitchFamily="2" charset="-79"/>
              </a:rPr>
              <a:t>– </a:t>
            </a:r>
          </a:p>
          <a:p>
            <a:pPr marL="593725" lvl="1" indent="-457200" algn="just">
              <a:buClr>
                <a:srgbClr val="F9F9F9"/>
              </a:buClr>
              <a:buSzPct val="65000"/>
            </a:pPr>
            <a:r>
              <a:rPr lang="he-IL" sz="9600" dirty="0">
                <a:latin typeface="Aharoni" panose="02010803020104030203" pitchFamily="2" charset="-79"/>
              </a:rPr>
              <a:t>לחברה יהיו לפחות שני מורשי חתימה שחתימות שניהם ביחד יחייבו את החברה. לפחות אחד ממורשי החתימה יהיה מקרב הסגל הבכיר של עובדי הרשות המקומית. לא ניתן יהיה לחייב את החברה ללא חתימת מורשה החתימה מקרב הסגל הבכיר של הרשות המקומית, לרבות עובד הרשות שהוא חבר בדירקטוריון החברה. </a:t>
            </a:r>
          </a:p>
          <a:p>
            <a:pPr marL="593725" lvl="1" indent="-457200" algn="just">
              <a:buClr>
                <a:srgbClr val="F9F9F9"/>
              </a:buClr>
              <a:buSzPct val="65000"/>
            </a:pPr>
            <a:endParaRPr lang="he-IL" sz="9600" dirty="0">
              <a:latin typeface="Aharoni" panose="02010803020104030203" pitchFamily="2" charset="-79"/>
            </a:endParaRPr>
          </a:p>
          <a:p>
            <a:pPr marL="593725" lvl="1" indent="-457200" algn="just">
              <a:buClr>
                <a:srgbClr val="F9F9F9"/>
              </a:buClr>
              <a:buSzPct val="65000"/>
            </a:pPr>
            <a:r>
              <a:rPr lang="he-IL" sz="9600" dirty="0">
                <a:latin typeface="Aharoni" panose="02010803020104030203" pitchFamily="2" charset="-79"/>
              </a:rPr>
              <a:t>על אף האמור בסעיף זה, בהתחייבויות כספיות של עד 2% מהמחזור הכספי השנתי הממוצע בשלוש השנים האחרונות על פי דוח כספי שנתי מבוקר, ניתן יהיה לחייב את החברה בחתימת שני מורשי החתימה בלבד, גם אם אינם מקרב הסגל הבכיר של הרשות המקומית. </a:t>
            </a:r>
          </a:p>
          <a:p>
            <a:pPr marL="593725" lvl="1" indent="-457200" algn="just">
              <a:buClr>
                <a:srgbClr val="F9F9F9"/>
              </a:buClr>
              <a:buSzPct val="65000"/>
            </a:pPr>
            <a:endParaRPr lang="he-IL" sz="9600" dirty="0">
              <a:latin typeface="Aharoni" panose="02010803020104030203" pitchFamily="2" charset="-79"/>
            </a:endParaRPr>
          </a:p>
          <a:p>
            <a:pPr marL="593725" lvl="1" indent="-457200" algn="just">
              <a:buClr>
                <a:srgbClr val="F9F9F9"/>
              </a:buClr>
              <a:buSzPct val="65000"/>
            </a:pPr>
            <a:r>
              <a:rPr lang="he-IL" sz="9600" dirty="0">
                <a:latin typeface="Aharoni" panose="02010803020104030203" pitchFamily="2" charset="-79"/>
              </a:rPr>
              <a:t>9.3 </a:t>
            </a:r>
            <a:r>
              <a:rPr lang="he-IL" sz="9600" b="1" u="sng" dirty="0">
                <a:latin typeface="Aharoni" panose="02010803020104030203" pitchFamily="2" charset="-79"/>
              </a:rPr>
              <a:t>תזכיר החברה- </a:t>
            </a:r>
            <a:r>
              <a:rPr lang="he-IL" sz="9600" u="sng" dirty="0">
                <a:latin typeface="Aharoni" panose="02010803020104030203" pitchFamily="2" charset="-79"/>
              </a:rPr>
              <a:t>במידה וקיים תזכיר לחברה, יש להתאימו לנוהל זה או לבטלו.</a:t>
            </a:r>
          </a:p>
          <a:p>
            <a:pPr>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20901"/>
            <a:ext cx="2664296" cy="659827"/>
          </a:xfrm>
          <a:prstGeom prst="rect">
            <a:avLst/>
          </a:prstGeom>
        </p:spPr>
      </p:pic>
    </p:spTree>
    <p:extLst>
      <p:ext uri="{BB962C8B-B14F-4D97-AF65-F5344CB8AC3E}">
        <p14:creationId xmlns:p14="http://schemas.microsoft.com/office/powerpoint/2010/main" val="3645534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56" y="764704"/>
            <a:ext cx="9144000" cy="838200"/>
          </a:xfrm>
        </p:spPr>
        <p:txBody>
          <a:bodyPr>
            <a:noAutofit/>
          </a:bodyPr>
          <a:lstStyle/>
          <a:p>
            <a:pPr algn="ctr">
              <a:defRPr/>
            </a:pPr>
            <a:r>
              <a:rPr lang="he-IL" sz="4000" b="1" dirty="0">
                <a:latin typeface="Aharoni" panose="02010803020104030203" pitchFamily="2" charset="-79"/>
                <a:cs typeface="+mn-cs"/>
              </a:rPr>
              <a:t>אסדרת תקנון- חקיקה ונהלים רלוונטיים</a:t>
            </a:r>
          </a:p>
        </p:txBody>
      </p:sp>
      <p:sp>
        <p:nvSpPr>
          <p:cNvPr id="19459" name="Content Placeholder 2"/>
          <p:cNvSpPr>
            <a:spLocks noGrp="1"/>
          </p:cNvSpPr>
          <p:nvPr>
            <p:ph idx="1"/>
          </p:nvPr>
        </p:nvSpPr>
        <p:spPr>
          <a:xfrm>
            <a:off x="755576" y="1602904"/>
            <a:ext cx="8388424" cy="4563888"/>
          </a:xfrm>
        </p:spPr>
        <p:txBody>
          <a:bodyPr>
            <a:normAutofit fontScale="25000" lnSpcReduction="20000"/>
          </a:bodyPr>
          <a:lstStyle/>
          <a:p>
            <a:pPr marL="136525" lvl="1" indent="0" algn="just">
              <a:buClr>
                <a:srgbClr val="F9F9F9"/>
              </a:buClr>
              <a:buSzPct val="65000"/>
              <a:buNone/>
            </a:pPr>
            <a:endParaRPr lang="he-IL" sz="9600" b="1" u="sng" dirty="0">
              <a:latin typeface="Aharoni" panose="02010803020104030203" pitchFamily="2" charset="-79"/>
            </a:endParaRPr>
          </a:p>
          <a:p>
            <a:pPr marL="136525" lvl="1" indent="0" algn="just">
              <a:buClr>
                <a:srgbClr val="F9F9F9"/>
              </a:buClr>
              <a:buSzPct val="65000"/>
              <a:buNone/>
            </a:pPr>
            <a:r>
              <a:rPr lang="he-IL" sz="9600" b="1" u="sng" dirty="0">
                <a:latin typeface="Aharoni" panose="02010803020104030203" pitchFamily="2" charset="-79"/>
              </a:rPr>
              <a:t>קבלת אישור משרד הפנים להקמת תאגיד עירוני</a:t>
            </a:r>
          </a:p>
          <a:p>
            <a:pPr marL="136525" lvl="1" indent="0" algn="just">
              <a:buClr>
                <a:srgbClr val="F9F9F9"/>
              </a:buClr>
              <a:buSzPct val="65000"/>
              <a:buNone/>
            </a:pPr>
            <a:r>
              <a:rPr lang="he-IL" sz="9600" dirty="0">
                <a:latin typeface="Aharoni" panose="02010803020104030203" pitchFamily="2" charset="-79"/>
              </a:rPr>
              <a:t>במידה וכלל המסמכים הנדרשים הוגשו לאגף לתאגידים עירוניים במשרד הפנים ולאחר קבלת אישור לתקנון התאגיד שיוקם, מעביר האגף לתאגידים עירוניים נוסח אישור להקמת תאגיד לחתימת מנכ"ל משרד הפנים.</a:t>
            </a:r>
          </a:p>
          <a:p>
            <a:pPr marL="136525" lvl="1" indent="0" algn="just">
              <a:buClr>
                <a:srgbClr val="F9F9F9"/>
              </a:buClr>
              <a:buSzPct val="65000"/>
              <a:buNone/>
            </a:pPr>
            <a:endParaRPr lang="he-IL" sz="9600" dirty="0">
              <a:latin typeface="Aharoni" panose="02010803020104030203" pitchFamily="2" charset="-79"/>
            </a:endParaRPr>
          </a:p>
          <a:p>
            <a:pPr marL="136525" lvl="1" indent="0" algn="just">
              <a:buClr>
                <a:srgbClr val="F9F9F9"/>
              </a:buClr>
              <a:buSzPct val="65000"/>
              <a:buNone/>
            </a:pPr>
            <a:r>
              <a:rPr lang="he-IL" sz="9600" dirty="0">
                <a:latin typeface="Aharoni" panose="02010803020104030203" pitchFamily="2" charset="-79"/>
              </a:rPr>
              <a:t>עם קבלת אישור חתום ממנכ"ל משרד הפנים, בא לידי סיום הליכי האישור מול משרד הפנים, אולם הרשות המקומית נדרשת לרשום את החברה (ככל והחברה חדשה) גם אצל הרשם הרלוונטי (רשם החברות, רשם העמותות, רשם ההקדשות במקרה של חברה לתועלת הציבור).</a:t>
            </a:r>
          </a:p>
          <a:p>
            <a:pPr marL="136525" lvl="1" indent="0" algn="just">
              <a:buClr>
                <a:srgbClr val="F9F9F9"/>
              </a:buClr>
              <a:buSzPct val="65000"/>
              <a:buNone/>
            </a:pPr>
            <a:endParaRPr lang="he-IL" sz="9600" b="1" dirty="0">
              <a:latin typeface="Aharoni" panose="02010803020104030203" pitchFamily="2" charset="-79"/>
            </a:endParaRPr>
          </a:p>
          <a:p>
            <a:pPr marL="136525" lvl="1" indent="0" algn="just">
              <a:buClr>
                <a:srgbClr val="F9F9F9"/>
              </a:buClr>
              <a:buSzPct val="65000"/>
              <a:buNone/>
            </a:pPr>
            <a:r>
              <a:rPr lang="he-IL" sz="9600" b="1" dirty="0">
                <a:latin typeface="Aharoni" panose="02010803020104030203" pitchFamily="2" charset="-79"/>
              </a:rPr>
              <a:t>רק לאחר הרישום במשרד הרלוונטי, נוצרת האישיות המשפטית והתאגיד יכול להתחיל את פעילותו באופן רשמי. </a:t>
            </a:r>
          </a:p>
          <a:p>
            <a:pPr>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20901"/>
            <a:ext cx="2664296" cy="659827"/>
          </a:xfrm>
          <a:prstGeom prst="rect">
            <a:avLst/>
          </a:prstGeom>
        </p:spPr>
      </p:pic>
    </p:spTree>
    <p:extLst>
      <p:ext uri="{BB962C8B-B14F-4D97-AF65-F5344CB8AC3E}">
        <p14:creationId xmlns:p14="http://schemas.microsoft.com/office/powerpoint/2010/main" val="1817065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0" y="1135459"/>
            <a:ext cx="9144000" cy="637357"/>
          </a:xfrm>
        </p:spPr>
        <p:txBody>
          <a:bodyPr anchor="t">
            <a:noAutofit/>
          </a:bodyPr>
          <a:lstStyle/>
          <a:p>
            <a:pPr algn="ctr" eaLnBrk="1" fontAlgn="auto" hangingPunct="1">
              <a:spcAft>
                <a:spcPts val="0"/>
              </a:spcAft>
              <a:defRPr/>
            </a:pPr>
            <a:r>
              <a:rPr lang="he-IL" sz="4400" b="1" dirty="0">
                <a:cs typeface="+mn-cs"/>
              </a:rPr>
              <a:t>מינוי נציגי הרשות בהנהלת התאגיד העירוני</a:t>
            </a:r>
          </a:p>
        </p:txBody>
      </p:sp>
      <p:sp>
        <p:nvSpPr>
          <p:cNvPr id="17411" name="Content Placeholder 2"/>
          <p:cNvSpPr>
            <a:spLocks noGrp="1"/>
          </p:cNvSpPr>
          <p:nvPr>
            <p:ph idx="1"/>
          </p:nvPr>
        </p:nvSpPr>
        <p:spPr>
          <a:xfrm>
            <a:off x="155744" y="2204864"/>
            <a:ext cx="8907909" cy="4392488"/>
          </a:xfrm>
        </p:spPr>
        <p:txBody>
          <a:bodyPr>
            <a:normAutofit fontScale="77500" lnSpcReduction="20000"/>
          </a:bodyPr>
          <a:lstStyle/>
          <a:p>
            <a:pPr marL="540000" lvl="1" indent="-533400" algn="just" eaLnBrk="1" hangingPunct="1">
              <a:lnSpc>
                <a:spcPts val="3700"/>
              </a:lnSpc>
              <a:spcAft>
                <a:spcPts val="1200"/>
              </a:spcAft>
              <a:buClr>
                <a:schemeClr val="tx2"/>
              </a:buClr>
              <a:buFont typeface="Arial" pitchFamily="34" charset="0"/>
              <a:buChar char="•"/>
            </a:pPr>
            <a:r>
              <a:rPr lang="he-IL" altLang="he-IL" sz="2600" dirty="0"/>
              <a:t>אופן מינוי נציגי העירייה בתאגיד העירוני מוסדר במסגרת תקנות העיריות (נציגי העירייה בתאגיד העירוני).</a:t>
            </a:r>
          </a:p>
          <a:p>
            <a:pPr marL="540000" lvl="1" indent="-533400" algn="just" eaLnBrk="1" hangingPunct="1">
              <a:lnSpc>
                <a:spcPts val="3700"/>
              </a:lnSpc>
              <a:spcAft>
                <a:spcPts val="1200"/>
              </a:spcAft>
              <a:buClr>
                <a:schemeClr val="tx2"/>
              </a:buClr>
              <a:buFont typeface="Arial" pitchFamily="34" charset="0"/>
              <a:buChar char="•"/>
            </a:pPr>
            <a:r>
              <a:rPr lang="he-IL" altLang="he-IL" sz="2600" dirty="0"/>
              <a:t>נציגי העירייה בתאגיד העירוני ממונים לפי חלוקה של שליש מקרב חברי המועצה, שליש מקרב עובדי העירייה ושליש מקרב נציגי הציבור.</a:t>
            </a:r>
          </a:p>
          <a:p>
            <a:pPr marL="540000" lvl="1" indent="-533400" algn="just" eaLnBrk="1" hangingPunct="1">
              <a:lnSpc>
                <a:spcPts val="3700"/>
              </a:lnSpc>
              <a:spcAft>
                <a:spcPts val="1200"/>
              </a:spcAft>
              <a:buClr>
                <a:schemeClr val="tx2"/>
              </a:buClr>
              <a:buFont typeface="Arial" pitchFamily="34" charset="0"/>
              <a:buChar char="•"/>
            </a:pPr>
            <a:r>
              <a:rPr lang="he-IL" altLang="he-IL" sz="2600" dirty="0"/>
              <a:t>נציגי העירייה מקרב חברי המועצה ימונו ככל האפשר בהתאם להרכב הסיעות במועצה.</a:t>
            </a:r>
          </a:p>
          <a:p>
            <a:pPr marL="540000" lvl="1" indent="-533400" algn="just" eaLnBrk="1" hangingPunct="1">
              <a:lnSpc>
                <a:spcPts val="3700"/>
              </a:lnSpc>
              <a:spcAft>
                <a:spcPts val="1200"/>
              </a:spcAft>
              <a:buClr>
                <a:schemeClr val="tx2"/>
              </a:buClr>
              <a:buFont typeface="Arial" pitchFamily="34" charset="0"/>
              <a:buChar char="•"/>
            </a:pPr>
            <a:r>
              <a:rPr lang="he-IL" altLang="he-IL" sz="2600" u="sng" dirty="0"/>
              <a:t>נציגי העירייה שהם עובדיה ונציגים מקרב הציבור</a:t>
            </a:r>
            <a:r>
              <a:rPr lang="he-IL" altLang="he-IL" sz="2600" dirty="0"/>
              <a:t> לא ימונו אלא אם כן מועמדותם נבחנה ואושרה על ידי </a:t>
            </a:r>
            <a:r>
              <a:rPr lang="he-IL" altLang="he-IL" sz="2600" u="sng" dirty="0"/>
              <a:t>הוועדה לבדיקת מינויים של משרד הפנים.</a:t>
            </a:r>
            <a:endParaRPr lang="en-US" altLang="he-IL" sz="2600" u="sng" dirty="0">
              <a:cs typeface="Arial" pitchFamily="34" charset="0"/>
            </a:endParaRPr>
          </a:p>
          <a:p>
            <a:pPr eaLnBrk="1" hangingPunct="1"/>
            <a:endParaRPr lang="he-IL" altLang="he-IL" dirty="0"/>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32656"/>
            <a:ext cx="2664296" cy="659827"/>
          </a:xfrm>
          <a:prstGeom prst="rect">
            <a:avLst/>
          </a:prstGeom>
        </p:spPr>
      </p:pic>
    </p:spTree>
    <p:extLst>
      <p:ext uri="{BB962C8B-B14F-4D97-AF65-F5344CB8AC3E}">
        <p14:creationId xmlns:p14="http://schemas.microsoft.com/office/powerpoint/2010/main" val="54785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23528" y="1052736"/>
            <a:ext cx="8373616" cy="5472608"/>
          </a:xfrm>
        </p:spPr>
        <p:txBody>
          <a:bodyPr>
            <a:normAutofit fontScale="92500" lnSpcReduction="20000"/>
          </a:bodyPr>
          <a:lstStyle/>
          <a:p>
            <a:pPr marL="0" indent="0" algn="ctr">
              <a:buNone/>
            </a:pPr>
            <a:r>
              <a:rPr lang="he-IL" sz="4400" b="1" dirty="0">
                <a:solidFill>
                  <a:schemeClr val="tx2">
                    <a:lumMod val="75000"/>
                  </a:schemeClr>
                </a:solidFill>
              </a:rPr>
              <a:t>סוגי התאגידים העירוניים</a:t>
            </a:r>
          </a:p>
          <a:p>
            <a:pPr marL="265680" indent="0" algn="just">
              <a:lnSpc>
                <a:spcPct val="150000"/>
              </a:lnSpc>
              <a:buClr>
                <a:schemeClr val="tx2"/>
              </a:buClr>
              <a:buNone/>
            </a:pPr>
            <a:r>
              <a:rPr lang="he-IL" dirty="0"/>
              <a:t>תאגידים עירוניים מוקמים בדרך כלל לצורך יזום, ניהול ותפעול תחום עירוני מסוים. התאגידים מטפלים בתחום אחד או במספר תחומים. </a:t>
            </a:r>
            <a:r>
              <a:rPr lang="he-IL" b="1" u="sng" dirty="0"/>
              <a:t>התאגידים נחלקים ל-3 סוגים עיקריים:</a:t>
            </a:r>
          </a:p>
          <a:p>
            <a:pPr marL="780030" indent="-514350" algn="just">
              <a:lnSpc>
                <a:spcPct val="150000"/>
              </a:lnSpc>
              <a:buClr>
                <a:schemeClr val="tx2"/>
              </a:buClr>
              <a:buAutoNum type="arabicPeriod"/>
            </a:pPr>
            <a:r>
              <a:rPr lang="he-IL" b="1" u="sng" dirty="0"/>
              <a:t>חברה בע"מ לפיתוח/ חברה כלכלית</a:t>
            </a:r>
            <a:r>
              <a:rPr lang="he-IL" b="1" dirty="0"/>
              <a:t>- </a:t>
            </a:r>
            <a:r>
              <a:rPr lang="he-IL" dirty="0"/>
              <a:t>מטרתה בד"כ תהיה פיתוח הרשות המקומית, ניהול פרויקטים וביצוע. </a:t>
            </a:r>
          </a:p>
          <a:p>
            <a:pPr marL="780030" indent="-514350" algn="just">
              <a:lnSpc>
                <a:spcPct val="150000"/>
              </a:lnSpc>
              <a:buClr>
                <a:schemeClr val="tx2"/>
              </a:buClr>
              <a:buAutoNum type="arabicPeriod"/>
            </a:pPr>
            <a:r>
              <a:rPr lang="he-IL" b="1" u="sng" dirty="0"/>
              <a:t>חברה עירונית לתועלת הציבור.</a:t>
            </a:r>
          </a:p>
          <a:p>
            <a:pPr marL="780030" indent="-514350" algn="just">
              <a:lnSpc>
                <a:spcPct val="150000"/>
              </a:lnSpc>
              <a:buClr>
                <a:schemeClr val="tx2"/>
              </a:buClr>
              <a:buAutoNum type="arabicPeriod"/>
            </a:pPr>
            <a:r>
              <a:rPr lang="he-IL" b="1" u="sng" dirty="0"/>
              <a:t>עמותה עירונית</a:t>
            </a:r>
            <a:r>
              <a:rPr lang="he-IL" b="1" dirty="0"/>
              <a:t>- </a:t>
            </a:r>
            <a:r>
              <a:rPr lang="he-IL" dirty="0"/>
              <a:t>תאגידים אלה פועלים שלא למטרת רווח (בדרך כלל בתחומים כגון תרבות הפנאי, ספורט וכד') ותפקידם העיקרי הינו ייעול התחום בו עוסק התאגיד תוך הקטנת ההוצאות.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5499485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992" y="908720"/>
            <a:ext cx="9108504" cy="813086"/>
          </a:xfrm>
        </p:spPr>
        <p:txBody>
          <a:bodyPr>
            <a:normAutofit/>
          </a:bodyPr>
          <a:lstStyle/>
          <a:p>
            <a:pPr algn="ctr" eaLnBrk="1" hangingPunct="1"/>
            <a:r>
              <a:rPr lang="he-IL" altLang="he-IL" sz="4400" b="1" dirty="0">
                <a:cs typeface="+mn-cs"/>
              </a:rPr>
              <a:t>מינוי נציגי הרשות בהנהלת התאגיד העירוני</a:t>
            </a:r>
          </a:p>
        </p:txBody>
      </p:sp>
      <p:sp>
        <p:nvSpPr>
          <p:cNvPr id="3" name="Content Placeholder 2"/>
          <p:cNvSpPr>
            <a:spLocks noGrp="1"/>
          </p:cNvSpPr>
          <p:nvPr>
            <p:ph idx="1"/>
          </p:nvPr>
        </p:nvSpPr>
        <p:spPr>
          <a:xfrm>
            <a:off x="539552" y="1916832"/>
            <a:ext cx="8443829" cy="4525962"/>
          </a:xfrm>
        </p:spPr>
        <p:txBody>
          <a:bodyPr rtlCol="1">
            <a:normAutofit/>
          </a:bodyPr>
          <a:lstStyle/>
          <a:p>
            <a:pPr marL="990600" lvl="1" indent="-533400" eaLnBrk="1" fontAlgn="auto" hangingPunct="1">
              <a:lnSpc>
                <a:spcPct val="90000"/>
              </a:lnSpc>
              <a:spcAft>
                <a:spcPts val="0"/>
              </a:spcAft>
              <a:buFont typeface="Arial" pitchFamily="34" charset="0"/>
              <a:buNone/>
              <a:defRPr/>
            </a:pPr>
            <a:r>
              <a:rPr lang="he-IL" b="1" u="sng" dirty="0"/>
              <a:t>כשירות נציג הרשות</a:t>
            </a:r>
            <a:r>
              <a:rPr lang="he-IL" dirty="0"/>
              <a:t> </a:t>
            </a:r>
          </a:p>
          <a:p>
            <a:pPr marL="609600" indent="-609600" algn="just" eaLnBrk="1" fontAlgn="auto" hangingPunct="1">
              <a:lnSpc>
                <a:spcPct val="90000"/>
              </a:lnSpc>
              <a:spcAft>
                <a:spcPts val="0"/>
              </a:spcAft>
              <a:buClr>
                <a:schemeClr val="tx1">
                  <a:shade val="95000"/>
                </a:schemeClr>
              </a:buClr>
              <a:buFont typeface="Arial" pitchFamily="34" charset="0"/>
              <a:buNone/>
              <a:defRPr/>
            </a:pPr>
            <a:r>
              <a:rPr lang="he-IL" dirty="0"/>
              <a:t>	</a:t>
            </a:r>
            <a:r>
              <a:rPr lang="he-IL" sz="2600" dirty="0"/>
              <a:t>כנציג הרשות </a:t>
            </a:r>
            <a:r>
              <a:rPr lang="he-IL" sz="2600" u="sng" dirty="0"/>
              <a:t>מקרב עובדיה או מקרב הציבור</a:t>
            </a:r>
            <a:r>
              <a:rPr lang="he-IL" sz="2600" dirty="0"/>
              <a:t> יכהן תושב ישראל אשר מתקיימים בו </a:t>
            </a:r>
            <a:r>
              <a:rPr lang="he-IL" sz="2600" b="1" u="sng" dirty="0"/>
              <a:t>אחד</a:t>
            </a:r>
            <a:r>
              <a:rPr lang="he-IL" sz="2600" dirty="0"/>
              <a:t> מאלה:</a:t>
            </a:r>
          </a:p>
          <a:p>
            <a:pPr marL="990600" lvl="1" indent="-533400" algn="just" eaLnBrk="1" fontAlgn="auto" hangingPunct="1">
              <a:lnSpc>
                <a:spcPct val="90000"/>
              </a:lnSpc>
              <a:spcAft>
                <a:spcPts val="0"/>
              </a:spcAft>
              <a:buClr>
                <a:schemeClr val="tx2"/>
              </a:buClr>
              <a:buFont typeface="Arial" panose="020B0604020202020204" pitchFamily="34" charset="0"/>
              <a:buChar char="•"/>
              <a:defRPr/>
            </a:pPr>
            <a:r>
              <a:rPr lang="he-IL" sz="2000" dirty="0"/>
              <a:t>הוא בעל תואר אקדמי באחד מן המקצועות כלכלה, מינהל עסקים, משפטים, ראיית חשבון, מינהל ציבורי, הנדסה או לימודי עבודה או שהוא בעל תואר אקדמי אחר בתחום עיסוקו של התאגיד העירוני;</a:t>
            </a:r>
          </a:p>
          <a:p>
            <a:pPr marL="990600" lvl="1" indent="-533400" algn="just" eaLnBrk="1" fontAlgn="auto" hangingPunct="1">
              <a:lnSpc>
                <a:spcPct val="90000"/>
              </a:lnSpc>
              <a:spcAft>
                <a:spcPts val="0"/>
              </a:spcAft>
              <a:buClr>
                <a:schemeClr val="tx2"/>
              </a:buClr>
              <a:buFont typeface="Arial" panose="020B0604020202020204" pitchFamily="34" charset="0"/>
              <a:buChar char="•"/>
              <a:defRPr/>
            </a:pPr>
            <a:r>
              <a:rPr lang="he-IL" sz="2000" dirty="0"/>
              <a:t>הוא בעל ניסיון מצטבר של חמש שנים באחד מאלה או שהוא בעל ניסיון מצטבר של חמש שנים לפחות בשניים או יותר מאלה:</a:t>
            </a:r>
          </a:p>
          <a:p>
            <a:pPr marL="900000" indent="0" algn="just" eaLnBrk="1" fontAlgn="auto" hangingPunct="1">
              <a:lnSpc>
                <a:spcPct val="90000"/>
              </a:lnSpc>
              <a:spcAft>
                <a:spcPts val="0"/>
              </a:spcAft>
              <a:buClr>
                <a:schemeClr val="tx1">
                  <a:shade val="95000"/>
                </a:schemeClr>
              </a:buClr>
              <a:buFont typeface="Arial" pitchFamily="34" charset="0"/>
              <a:buNone/>
              <a:defRPr/>
            </a:pPr>
            <a:r>
              <a:rPr lang="he-IL" sz="2000" dirty="0"/>
              <a:t>(א) בתפקיד בכיר בתחום הניהול העסקי של תאגיד בעל היקף עסקים משמעותי;</a:t>
            </a:r>
          </a:p>
          <a:p>
            <a:pPr marL="900000" indent="0" algn="just" eaLnBrk="1" fontAlgn="auto" hangingPunct="1">
              <a:lnSpc>
                <a:spcPct val="90000"/>
              </a:lnSpc>
              <a:spcAft>
                <a:spcPts val="0"/>
              </a:spcAft>
              <a:buClr>
                <a:schemeClr val="tx1">
                  <a:shade val="95000"/>
                </a:schemeClr>
              </a:buClr>
              <a:buFont typeface="Arial" pitchFamily="34" charset="0"/>
              <a:buNone/>
              <a:defRPr/>
            </a:pPr>
            <a:r>
              <a:rPr lang="he-IL" sz="2000" dirty="0"/>
              <a:t>(ב) בכהונה ציבורית בכירה או בתפקיד בכיר בשירות הציבורי בנושאים כלכליים,  </a:t>
            </a:r>
          </a:p>
          <a:p>
            <a:pPr marL="900000" indent="0" algn="just" eaLnBrk="1" fontAlgn="auto" hangingPunct="1">
              <a:lnSpc>
                <a:spcPct val="90000"/>
              </a:lnSpc>
              <a:spcAft>
                <a:spcPts val="0"/>
              </a:spcAft>
              <a:buClr>
                <a:schemeClr val="tx1">
                  <a:shade val="95000"/>
                </a:schemeClr>
              </a:buClr>
              <a:buFont typeface="Arial" pitchFamily="34" charset="0"/>
              <a:buNone/>
              <a:defRPr/>
            </a:pPr>
            <a:r>
              <a:rPr lang="he-IL" sz="2000" dirty="0"/>
              <a:t>      מסחריים, ניהוליים או משפטיים;</a:t>
            </a:r>
          </a:p>
          <a:p>
            <a:pPr marL="900000" indent="0" algn="just" eaLnBrk="1" fontAlgn="auto" hangingPunct="1">
              <a:lnSpc>
                <a:spcPct val="90000"/>
              </a:lnSpc>
              <a:spcAft>
                <a:spcPts val="0"/>
              </a:spcAft>
              <a:buClr>
                <a:schemeClr val="tx1">
                  <a:shade val="95000"/>
                </a:schemeClr>
              </a:buClr>
              <a:buFont typeface="Arial" pitchFamily="34" charset="0"/>
              <a:buNone/>
              <a:defRPr/>
            </a:pPr>
            <a:r>
              <a:rPr lang="he-IL" sz="2000" dirty="0"/>
              <a:t>(ג) בתפקיד בכיר בתחום עיסוקיו העיקריים של התאגיד.</a:t>
            </a:r>
            <a:endParaRPr lang="en-US" sz="2000" dirty="0"/>
          </a:p>
          <a:p>
            <a:pPr marL="548640" indent="-411480" eaLnBrk="1" fontAlgn="auto" hangingPunct="1">
              <a:spcAft>
                <a:spcPts val="0"/>
              </a:spcAft>
              <a:buClr>
                <a:schemeClr val="tx1">
                  <a:shade val="95000"/>
                </a:schemeClr>
              </a:buClr>
              <a:buFont typeface="Wingdings 2"/>
              <a:buChar char=""/>
              <a:defRPr/>
            </a:pPr>
            <a:endParaRPr lang="he-IL" dirty="0"/>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8471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539552" y="1988840"/>
            <a:ext cx="8229600" cy="4680520"/>
          </a:xfrm>
        </p:spPr>
        <p:txBody>
          <a:bodyPr anchor="ctr">
            <a:normAutofit/>
          </a:bodyPr>
          <a:lstStyle/>
          <a:p>
            <a:pPr marL="36576" indent="0" eaLnBrk="1" fontAlgn="auto" hangingPunct="1">
              <a:spcAft>
                <a:spcPts val="0"/>
              </a:spcAft>
              <a:buNone/>
              <a:defRPr/>
            </a:pPr>
            <a:r>
              <a:rPr lang="he-IL" b="1" u="sng" dirty="0"/>
              <a:t>עוד קובעות התקנות סייגים לכהונה כנציג הרשות, כגון: </a:t>
            </a:r>
          </a:p>
          <a:p>
            <a:pPr marL="722376" lvl="1" indent="-274320" eaLnBrk="1" fontAlgn="auto" hangingPunct="1">
              <a:spcBef>
                <a:spcPts val="1000"/>
              </a:spcBef>
              <a:spcAft>
                <a:spcPts val="0"/>
              </a:spcAft>
              <a:buClr>
                <a:schemeClr val="tx2"/>
              </a:buClr>
              <a:buFont typeface="Wingdings 2"/>
              <a:buChar char=""/>
              <a:defRPr/>
            </a:pPr>
            <a:r>
              <a:rPr lang="he-IL" sz="2600" dirty="0"/>
              <a:t>הימצאות בניגוד עניינים;</a:t>
            </a:r>
          </a:p>
          <a:p>
            <a:pPr marL="722376" lvl="1" indent="-274320" eaLnBrk="1" fontAlgn="auto" hangingPunct="1">
              <a:spcAft>
                <a:spcPts val="0"/>
              </a:spcAft>
              <a:buClr>
                <a:schemeClr val="tx2"/>
              </a:buClr>
              <a:buFont typeface="Wingdings 2"/>
              <a:buChar char=""/>
              <a:defRPr/>
            </a:pPr>
            <a:r>
              <a:rPr lang="he-IL" sz="2600" dirty="0"/>
              <a:t>חובת ייצוג הולם של נשים;</a:t>
            </a:r>
          </a:p>
          <a:p>
            <a:pPr marL="722376" lvl="1" indent="-274320" eaLnBrk="1" fontAlgn="auto" hangingPunct="1">
              <a:spcAft>
                <a:spcPts val="0"/>
              </a:spcAft>
              <a:buClr>
                <a:schemeClr val="tx2"/>
              </a:buClr>
              <a:buFont typeface="Wingdings 2"/>
              <a:buChar char=""/>
              <a:defRPr/>
            </a:pPr>
            <a:r>
              <a:rPr lang="he-IL" sz="2600" dirty="0"/>
              <a:t>הוראות שונות לגבי הפסקת כהונה של נציג הרשות.</a:t>
            </a:r>
          </a:p>
          <a:p>
            <a:pPr marL="36576" indent="0" eaLnBrk="1" fontAlgn="auto" hangingPunct="1">
              <a:spcAft>
                <a:spcPts val="0"/>
              </a:spcAft>
              <a:buNone/>
              <a:defRPr/>
            </a:pPr>
            <a:endParaRPr lang="he-IL" dirty="0"/>
          </a:p>
          <a:p>
            <a:pPr marL="36576" indent="0" algn="just" eaLnBrk="1" fontAlgn="auto" hangingPunct="1">
              <a:spcAft>
                <a:spcPts val="0"/>
              </a:spcAft>
              <a:buNone/>
              <a:defRPr/>
            </a:pPr>
            <a:r>
              <a:rPr lang="he-IL" dirty="0"/>
              <a:t>מינוי נציגי הרשות יהיה כפוף לאישור ועדת מינויים מיוחדת מטעם משרד הפנים.</a:t>
            </a:r>
          </a:p>
          <a:p>
            <a:pPr marL="36576" indent="0" eaLnBrk="1" fontAlgn="auto" hangingPunct="1">
              <a:spcAft>
                <a:spcPts val="0"/>
              </a:spcAft>
              <a:buNone/>
              <a:defRPr/>
            </a:pPr>
            <a:endParaRPr lang="he-IL" dirty="0"/>
          </a:p>
          <a:p>
            <a:pPr marL="420624" indent="-384048" eaLnBrk="1" fontAlgn="auto" hangingPunct="1">
              <a:spcAft>
                <a:spcPts val="0"/>
              </a:spcAft>
              <a:buFont typeface="Arial" pitchFamily="34" charset="0"/>
              <a:buNone/>
              <a:defRPr/>
            </a:pPr>
            <a:endParaRPr lang="he-IL" dirty="0"/>
          </a:p>
        </p:txBody>
      </p:sp>
      <p:pic>
        <p:nvPicPr>
          <p:cNvPr id="4" name="תמונה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5" name="Title 1"/>
          <p:cNvSpPr>
            <a:spLocks noGrp="1"/>
          </p:cNvSpPr>
          <p:nvPr>
            <p:ph type="title"/>
          </p:nvPr>
        </p:nvSpPr>
        <p:spPr>
          <a:xfrm>
            <a:off x="-18048" y="1052736"/>
            <a:ext cx="9162048" cy="813086"/>
          </a:xfrm>
        </p:spPr>
        <p:txBody>
          <a:bodyPr>
            <a:normAutofit/>
          </a:bodyPr>
          <a:lstStyle/>
          <a:p>
            <a:pPr algn="ctr" eaLnBrk="1" hangingPunct="1"/>
            <a:r>
              <a:rPr lang="he-IL" altLang="he-IL" sz="4400" b="1" dirty="0">
                <a:cs typeface="+mn-cs"/>
              </a:rPr>
              <a:t>מינוי נציגי הרשות בהנהלת התאגיד העירוני</a:t>
            </a:r>
          </a:p>
        </p:txBody>
      </p:sp>
    </p:spTree>
    <p:extLst>
      <p:ext uri="{BB962C8B-B14F-4D97-AF65-F5344CB8AC3E}">
        <p14:creationId xmlns:p14="http://schemas.microsoft.com/office/powerpoint/2010/main" val="31872925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1226823"/>
            <a:ext cx="9144000" cy="978041"/>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הדירקטוריון/ הוועד המנהל</a:t>
            </a:r>
            <a:br>
              <a:rPr lang="he-IL" sz="4000" b="1" dirty="0">
                <a:latin typeface="Aharoni" panose="02010803020104030203" pitchFamily="2" charset="-79"/>
                <a:cs typeface="+mn-cs"/>
              </a:rPr>
            </a:br>
            <a:endParaRPr lang="he-IL" sz="4000" b="1" dirty="0">
              <a:latin typeface="Aharoni" panose="02010803020104030203" pitchFamily="2" charset="-79"/>
              <a:cs typeface="+mn-cs"/>
            </a:endParaRPr>
          </a:p>
        </p:txBody>
      </p:sp>
      <p:sp>
        <p:nvSpPr>
          <p:cNvPr id="8195" name="Content Placeholder 2"/>
          <p:cNvSpPr>
            <a:spLocks noGrp="1"/>
          </p:cNvSpPr>
          <p:nvPr>
            <p:ph idx="1"/>
          </p:nvPr>
        </p:nvSpPr>
        <p:spPr>
          <a:xfrm>
            <a:off x="323548" y="1721980"/>
            <a:ext cx="8694702" cy="4896544"/>
          </a:xfrm>
        </p:spPr>
        <p:txBody>
          <a:bodyPr>
            <a:normAutofit/>
          </a:bodyPr>
          <a:lstStyle/>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Clr>
                <a:schemeClr val="tx2"/>
              </a:buClr>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92909"/>
            <a:ext cx="2664296" cy="659827"/>
          </a:xfrm>
          <a:prstGeom prst="rect">
            <a:avLst/>
          </a:prstGeom>
        </p:spPr>
      </p:pic>
      <p:sp>
        <p:nvSpPr>
          <p:cNvPr id="3" name="מלבן 2"/>
          <p:cNvSpPr/>
          <p:nvPr/>
        </p:nvSpPr>
        <p:spPr>
          <a:xfrm>
            <a:off x="447440" y="1844824"/>
            <a:ext cx="8568952" cy="4647426"/>
          </a:xfrm>
          <a:prstGeom prst="rect">
            <a:avLst/>
          </a:prstGeom>
        </p:spPr>
        <p:txBody>
          <a:bodyPr wrap="square">
            <a:spAutoFit/>
          </a:bodyPr>
          <a:lstStyle/>
          <a:p>
            <a:pPr algn="just"/>
            <a:endParaRPr lang="he-IL" sz="800" b="1" u="sng" dirty="0">
              <a:cs typeface="+mn-cs"/>
            </a:endParaRPr>
          </a:p>
          <a:p>
            <a:pPr algn="just"/>
            <a:r>
              <a:rPr lang="he-IL" sz="2400" b="1" u="sng" dirty="0">
                <a:cs typeface="+mn-cs"/>
              </a:rPr>
              <a:t>גמול לדירקטורים:</a:t>
            </a:r>
          </a:p>
          <a:p>
            <a:pPr marL="457200" indent="-457200" algn="just">
              <a:buClr>
                <a:schemeClr val="tx2"/>
              </a:buClr>
              <a:buFont typeface="Arial" panose="020B0604020202020204" pitchFamily="34" charset="0"/>
              <a:buChar char="•"/>
            </a:pPr>
            <a:r>
              <a:rPr lang="he-IL" sz="2400" dirty="0">
                <a:cs typeface="+mn-cs"/>
              </a:rPr>
              <a:t>דירקטורים מקרב חברי המועצה אינם רשאים לקבל גמול.</a:t>
            </a:r>
          </a:p>
          <a:p>
            <a:pPr marL="457200" indent="-457200" algn="just">
              <a:buClr>
                <a:schemeClr val="tx2"/>
              </a:buClr>
              <a:buFont typeface="Arial" panose="020B0604020202020204" pitchFamily="34" charset="0"/>
              <a:buChar char="•"/>
            </a:pPr>
            <a:r>
              <a:rPr lang="he-IL" sz="2400" dirty="0">
                <a:cs typeface="+mn-cs"/>
              </a:rPr>
              <a:t>דירקטורים מקרב חברי הרשות אינם רשאים לקבל גמול אך רשאים לקבל שעות נוספות.</a:t>
            </a:r>
          </a:p>
          <a:p>
            <a:pPr marL="457200" indent="-457200" algn="just">
              <a:buClr>
                <a:schemeClr val="tx2"/>
              </a:buClr>
              <a:buFont typeface="Arial" panose="020B0604020202020204" pitchFamily="34" charset="0"/>
              <a:buChar char="•"/>
            </a:pPr>
            <a:r>
              <a:rPr lang="he-IL" sz="2400" dirty="0">
                <a:cs typeface="+mn-cs"/>
              </a:rPr>
              <a:t>דירקטורים מקרב הציבור רשאים לקבל 200 ₪ מידי חודש, בתנאי שהתקיימה באותו חודש ישיבת דירקטוריון.</a:t>
            </a:r>
          </a:p>
          <a:p>
            <a:pPr marL="457200" indent="-457200" algn="just">
              <a:buClr>
                <a:schemeClr val="tx2"/>
              </a:buClr>
              <a:buFont typeface="Arial" panose="020B0604020202020204" pitchFamily="34" charset="0"/>
              <a:buChar char="•"/>
            </a:pPr>
            <a:endParaRPr lang="he-IL" sz="2400" dirty="0">
              <a:cs typeface="+mn-cs"/>
            </a:endParaRPr>
          </a:p>
          <a:p>
            <a:pPr algn="just">
              <a:buClr>
                <a:schemeClr val="tx2"/>
              </a:buClr>
            </a:pPr>
            <a:r>
              <a:rPr lang="he-IL" sz="2400" b="1" u="sng" dirty="0">
                <a:cs typeface="+mn-cs"/>
              </a:rPr>
              <a:t>חובת נאמנות:</a:t>
            </a:r>
            <a:endParaRPr lang="he-IL" sz="2400" dirty="0">
              <a:cs typeface="+mn-cs"/>
            </a:endParaRPr>
          </a:p>
          <a:p>
            <a:pPr algn="just">
              <a:buClr>
                <a:schemeClr val="tx2"/>
              </a:buClr>
            </a:pPr>
            <a:r>
              <a:rPr lang="he-IL" sz="2400" dirty="0">
                <a:cs typeface="+mn-cs"/>
              </a:rPr>
              <a:t>דירקטורים בתאגיד העירוני חבים חובת נאמנות לרשות המקומית (וגם לתאגיד העירוני אולם במקרה של סתירה, תגבר חובת הנאמנות לרשות המקומית), בעוד דירקטורים בתאגיד מעין עירוני חבים חובת נאמנות לתאגיד. </a:t>
            </a:r>
          </a:p>
        </p:txBody>
      </p:sp>
    </p:spTree>
    <p:extLst>
      <p:ext uri="{BB962C8B-B14F-4D97-AF65-F5344CB8AC3E}">
        <p14:creationId xmlns:p14="http://schemas.microsoft.com/office/powerpoint/2010/main" val="10304632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611560" y="2146450"/>
            <a:ext cx="8229600" cy="4594918"/>
          </a:xfrm>
        </p:spPr>
        <p:txBody>
          <a:bodyPr/>
          <a:lstStyle/>
          <a:p>
            <a:pPr algn="just"/>
            <a:endParaRPr lang="he-IL" sz="2400" b="1" dirty="0">
              <a:solidFill>
                <a:srgbClr val="0070C0"/>
              </a:solidFill>
              <a:latin typeface="David" panose="020E0502060401010101" pitchFamily="34" charset="-79"/>
              <a:cs typeface="David" panose="020E0502060401010101" pitchFamily="34" charset="-79"/>
            </a:endParaRPr>
          </a:p>
          <a:p>
            <a:pPr algn="just">
              <a:buClr>
                <a:schemeClr val="tx2"/>
              </a:buClr>
            </a:pPr>
            <a:r>
              <a:rPr lang="he-IL" sz="2400" b="1" dirty="0">
                <a:solidFill>
                  <a:srgbClr val="0070C0"/>
                </a:solidFill>
                <a:latin typeface="David" panose="020E0502060401010101" pitchFamily="34" charset="-79"/>
                <a:cs typeface="David" panose="020E0502060401010101" pitchFamily="34" charset="-79"/>
              </a:rPr>
              <a:t>כיצד ניתן להסדיר את מערכת היחסים בין הרשות המקומית לבין התאגיד העירוני, מבעוד מועד, על מנת שחלוקת האחריות והסמכויות בין הצדדים תהיה ברורה, ועל מנת למנוע עד כמה שניתן קונפליקטים ומחלוקות בין הגופים?</a:t>
            </a:r>
          </a:p>
          <a:p>
            <a:pPr marL="109537" indent="0" algn="just">
              <a:buNone/>
            </a:pPr>
            <a:endParaRPr lang="he-IL" sz="2400" dirty="0">
              <a:latin typeface="David" panose="020E0502060401010101" pitchFamily="34" charset="-79"/>
              <a:cs typeface="David" panose="020E0502060401010101" pitchFamily="34" charset="-79"/>
            </a:endParaRPr>
          </a:p>
          <a:p>
            <a:pPr algn="just">
              <a:buClr>
                <a:schemeClr val="tx2"/>
              </a:buClr>
            </a:pPr>
            <a:r>
              <a:rPr lang="he-IL" sz="2400" b="1" dirty="0">
                <a:latin typeface="David" panose="020E0502060401010101" pitchFamily="34" charset="-79"/>
                <a:cs typeface="David" panose="020E0502060401010101" pitchFamily="34" charset="-79"/>
              </a:rPr>
              <a:t>ניתן לעשות זאת באמצעות התקשרות </a:t>
            </a:r>
            <a:r>
              <a:rPr lang="he-IL" sz="2400" b="1" u="sng"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בהסכם מסגרת</a:t>
            </a:r>
            <a:r>
              <a:rPr lang="he-IL" sz="24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 </a:t>
            </a:r>
            <a:r>
              <a:rPr lang="he-IL" sz="2400" b="1" dirty="0">
                <a:latin typeface="David" panose="020E0502060401010101" pitchFamily="34" charset="-79"/>
                <a:cs typeface="David" panose="020E0502060401010101" pitchFamily="34" charset="-79"/>
              </a:rPr>
              <a:t>אשר יגדיר את תחומי הפעילות של התאגיד העירוני, תחומי האחריות, סמכויות, תפקידים והסדרים בנושאים מהותיים, כגון: תשלומים ותקצוב, שימוש בנכסים, השאלת עובדים, ביטוחים וכדומה</a:t>
            </a:r>
            <a:r>
              <a:rPr lang="he-IL" sz="2400" dirty="0">
                <a:latin typeface="David" panose="020E0502060401010101" pitchFamily="34" charset="-79"/>
                <a:cs typeface="David" panose="020E0502060401010101" pitchFamily="34" charset="-79"/>
              </a:rPr>
              <a:t>.</a:t>
            </a:r>
          </a:p>
          <a:p>
            <a:pPr algn="just"/>
            <a:endParaRPr lang="he-IL" sz="2400" dirty="0">
              <a:latin typeface="David" panose="020E0502060401010101" pitchFamily="34" charset="-79"/>
              <a:cs typeface="David" panose="020E0502060401010101" pitchFamily="34" charset="-79"/>
            </a:endParaRPr>
          </a:p>
          <a:p>
            <a:pPr algn="just"/>
            <a:endParaRPr lang="he-IL" sz="2400" dirty="0">
              <a:latin typeface="David" panose="020E0502060401010101" pitchFamily="34" charset="-79"/>
              <a:cs typeface="David" panose="020E0502060401010101" pitchFamily="34" charset="-79"/>
            </a:endParaRPr>
          </a:p>
          <a:p>
            <a:pPr marL="109537" indent="0" algn="just">
              <a:buNone/>
            </a:pPr>
            <a:endParaRPr lang="he-IL" sz="2400" dirty="0">
              <a:latin typeface="David" panose="020E0502060401010101" pitchFamily="34" charset="-79"/>
              <a:cs typeface="David" panose="020E0502060401010101" pitchFamily="34" charset="-79"/>
            </a:endParaRPr>
          </a:p>
        </p:txBody>
      </p:sp>
      <p:sp>
        <p:nvSpPr>
          <p:cNvPr id="3" name="כותרת 2"/>
          <p:cNvSpPr>
            <a:spLocks noGrp="1"/>
          </p:cNvSpPr>
          <p:nvPr>
            <p:ph type="title"/>
          </p:nvPr>
        </p:nvSpPr>
        <p:spPr>
          <a:xfrm>
            <a:off x="0" y="1196752"/>
            <a:ext cx="9144000" cy="1143000"/>
          </a:xfrm>
        </p:spPr>
        <p:txBody>
          <a:bodyPr>
            <a:noAutofit/>
          </a:bodyPr>
          <a:lstStyle/>
          <a:p>
            <a:pPr algn="ctr"/>
            <a:r>
              <a:rPr lang="he-IL" sz="4000" b="1" dirty="0">
                <a:latin typeface="Aharoni" panose="02010803020104030203" pitchFamily="2" charset="-79"/>
                <a:cs typeface="+mn-cs"/>
              </a:rPr>
              <a:t>הסדרת מערכת היחסים בין הרשות המקומית לתאגיד העירוני – הסכמי מסגרת</a:t>
            </a:r>
          </a:p>
        </p:txBody>
      </p:sp>
      <p:pic>
        <p:nvPicPr>
          <p:cNvPr id="4" name="תמונה 3"/>
          <p:cNvPicPr>
            <a:picLocks noChangeAspect="1"/>
          </p:cNvPicPr>
          <p:nvPr/>
        </p:nvPicPr>
        <p:blipFill>
          <a:blip r:embed="rId2"/>
          <a:stretch>
            <a:fillRect/>
          </a:stretch>
        </p:blipFill>
        <p:spPr>
          <a:xfrm>
            <a:off x="251520" y="116632"/>
            <a:ext cx="2670279" cy="658425"/>
          </a:xfrm>
          <a:prstGeom prst="rect">
            <a:avLst/>
          </a:prstGeom>
        </p:spPr>
      </p:pic>
    </p:spTree>
    <p:extLst>
      <p:ext uri="{BB962C8B-B14F-4D97-AF65-F5344CB8AC3E}">
        <p14:creationId xmlns:p14="http://schemas.microsoft.com/office/powerpoint/2010/main" val="1627406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מציין מיקום תוכן 2"/>
          <p:cNvSpPr>
            <a:spLocks noGrp="1"/>
          </p:cNvSpPr>
          <p:nvPr>
            <p:ph idx="1"/>
          </p:nvPr>
        </p:nvSpPr>
        <p:spPr>
          <a:xfrm>
            <a:off x="683568" y="2204864"/>
            <a:ext cx="8075736" cy="4151312"/>
          </a:xfrm>
        </p:spPr>
        <p:txBody>
          <a:bodyPr>
            <a:normAutofit fontScale="92500"/>
          </a:bodyPr>
          <a:lstStyle/>
          <a:p>
            <a:pPr lvl="0" algn="just">
              <a:buClr>
                <a:schemeClr val="tx2"/>
              </a:buClr>
            </a:pPr>
            <a:r>
              <a:rPr lang="he-IL" sz="2400" dirty="0">
                <a:latin typeface="David" pitchFamily="34" charset="-79"/>
                <a:cs typeface="David" pitchFamily="34" charset="-79"/>
              </a:rPr>
              <a:t>נקודת המוצא לעניין הסכם בין הרשות המקומית לתאגיד העירוני הינה, כי אין הוראת דין ו/או הנחיה ו/או נוהל כלשהם המחייבים את הרשות מקומית להתקשר עם תאגיד עירוני המצוי בבעלותה בהסכם מסגרת. </a:t>
            </a:r>
          </a:p>
          <a:p>
            <a:pPr lvl="0" algn="just"/>
            <a:endParaRPr lang="he-IL" sz="2400" dirty="0">
              <a:latin typeface="David" pitchFamily="34" charset="-79"/>
              <a:cs typeface="David" pitchFamily="34" charset="-79"/>
            </a:endParaRPr>
          </a:p>
          <a:p>
            <a:pPr lvl="0" algn="just">
              <a:buClr>
                <a:schemeClr val="tx2"/>
              </a:buClr>
            </a:pPr>
            <a:r>
              <a:rPr lang="he-IL" sz="2400" dirty="0">
                <a:latin typeface="David" pitchFamily="34" charset="-79"/>
                <a:cs typeface="David" pitchFamily="34" charset="-79"/>
              </a:rPr>
              <a:t>כפועל יוצא מכך, אין כל הוראת דין הקובעת אילו תכנים והוראות ההסכם צריך לכלול.</a:t>
            </a:r>
            <a:endParaRPr lang="en-US" sz="2400" dirty="0">
              <a:latin typeface="David" pitchFamily="34" charset="-79"/>
              <a:cs typeface="David" pitchFamily="34" charset="-79"/>
            </a:endParaRPr>
          </a:p>
          <a:p>
            <a:pPr algn="just"/>
            <a:endParaRPr lang="en-US" sz="2400" dirty="0">
              <a:latin typeface="David" pitchFamily="34" charset="-79"/>
              <a:cs typeface="David" pitchFamily="34" charset="-79"/>
            </a:endParaRPr>
          </a:p>
          <a:p>
            <a:pPr lvl="0" algn="just">
              <a:buClr>
                <a:schemeClr val="tx2"/>
              </a:buClr>
            </a:pPr>
            <a:r>
              <a:rPr lang="he-IL" sz="2400" b="1" dirty="0">
                <a:latin typeface="David" pitchFamily="34" charset="-79"/>
                <a:cs typeface="David" pitchFamily="34" charset="-79"/>
              </a:rPr>
              <a:t>על אף שאין חובה מכוח הדין לערוך הסכם מסגרת בין רשות מקומית לתאגיד עירוני, אין ספק כי הדבר מתבקש מכוח היותן, הן הרשות המקומית והן התאגיד העירוני, גופים ציבוריים המחויבים להסדיר את ההתקשרות ביניהם באמצעות הסכם בכתב.</a:t>
            </a:r>
            <a:endParaRPr lang="en-US" sz="2400" b="1" dirty="0">
              <a:latin typeface="David" pitchFamily="34" charset="-79"/>
              <a:cs typeface="David" pitchFamily="34" charset="-79"/>
            </a:endParaRPr>
          </a:p>
          <a:p>
            <a:endParaRPr lang="en-US" sz="2000" dirty="0"/>
          </a:p>
          <a:p>
            <a:pPr lvl="1" algn="just" eaLnBrk="1" hangingPunct="1">
              <a:buFont typeface="Wingdings 2" pitchFamily="18" charset="2"/>
              <a:buNone/>
            </a:pPr>
            <a:endParaRPr lang="he-IL" altLang="he-IL" sz="2400" b="1" dirty="0">
              <a:cs typeface="David" pitchFamily="34" charset="-79"/>
            </a:endParaRPr>
          </a:p>
        </p:txBody>
      </p:sp>
      <p:sp>
        <p:nvSpPr>
          <p:cNvPr id="2" name="כותרת 1"/>
          <p:cNvSpPr>
            <a:spLocks noGrp="1"/>
          </p:cNvSpPr>
          <p:nvPr>
            <p:ph type="title"/>
          </p:nvPr>
        </p:nvSpPr>
        <p:spPr>
          <a:xfrm>
            <a:off x="683568" y="908720"/>
            <a:ext cx="7467600" cy="1143000"/>
          </a:xfrm>
        </p:spPr>
        <p:txBody>
          <a:bodyPr>
            <a:noAutofit/>
          </a:bodyPr>
          <a:lstStyle/>
          <a:p>
            <a:pPr algn="ctr" fontAlgn="auto">
              <a:spcAft>
                <a:spcPts val="0"/>
              </a:spcAft>
              <a:defRPr/>
            </a:pPr>
            <a:r>
              <a:rPr lang="he-IL" sz="4000" b="1" dirty="0">
                <a:latin typeface="Aharoni" panose="02010803020104030203" pitchFamily="2" charset="-79"/>
                <a:cs typeface="+mn-cs"/>
              </a:rPr>
              <a:t>הסכם בין הרשות המקומית לתאגיד העירוני</a:t>
            </a:r>
          </a:p>
        </p:txBody>
      </p:sp>
      <p:pic>
        <p:nvPicPr>
          <p:cNvPr id="3" name="תמונה 2"/>
          <p:cNvPicPr>
            <a:picLocks noChangeAspect="1"/>
          </p:cNvPicPr>
          <p:nvPr/>
        </p:nvPicPr>
        <p:blipFill>
          <a:blip r:embed="rId2"/>
          <a:stretch>
            <a:fillRect/>
          </a:stretch>
        </p:blipFill>
        <p:spPr>
          <a:xfrm>
            <a:off x="179512" y="97151"/>
            <a:ext cx="2670279" cy="658425"/>
          </a:xfrm>
          <a:prstGeom prst="rect">
            <a:avLst/>
          </a:prstGeom>
        </p:spPr>
      </p:pic>
    </p:spTree>
    <p:extLst>
      <p:ext uri="{BB962C8B-B14F-4D97-AF65-F5344CB8AC3E}">
        <p14:creationId xmlns:p14="http://schemas.microsoft.com/office/powerpoint/2010/main" val="99663527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מציין מיקום תוכן 2"/>
          <p:cNvSpPr>
            <a:spLocks noGrp="1"/>
          </p:cNvSpPr>
          <p:nvPr>
            <p:ph idx="1"/>
          </p:nvPr>
        </p:nvSpPr>
        <p:spPr>
          <a:xfrm>
            <a:off x="611560" y="2204864"/>
            <a:ext cx="8075736" cy="1224136"/>
          </a:xfrm>
        </p:spPr>
        <p:txBody>
          <a:bodyPr anchor="t">
            <a:normAutofit/>
          </a:bodyPr>
          <a:lstStyle/>
          <a:p>
            <a:pPr marL="0" lvl="0" indent="0" algn="just">
              <a:buNone/>
            </a:pPr>
            <a:r>
              <a:rPr lang="he-IL" sz="2400" dirty="0"/>
              <a:t>יפים לעניין זה הדברים שנאמרו במסגרת דו"ח מבקר המדינה בנושא "</a:t>
            </a:r>
            <a:r>
              <a:rPr lang="he-IL" sz="2400" b="1" dirty="0"/>
              <a:t>אסדרת התאגידים העירוניים בשלטון המקומי והפיקוח עליהם</a:t>
            </a:r>
            <a:r>
              <a:rPr lang="he-IL" sz="2400" dirty="0"/>
              <a:t>" מחודש דצמבר 2012, כדלקמן:</a:t>
            </a:r>
            <a:endParaRPr lang="en-US" sz="2400" dirty="0"/>
          </a:p>
          <a:p>
            <a:pPr marL="0" indent="0">
              <a:buNone/>
            </a:pPr>
            <a:endParaRPr lang="en-US" sz="2000" dirty="0"/>
          </a:p>
        </p:txBody>
      </p:sp>
      <p:sp>
        <p:nvSpPr>
          <p:cNvPr id="2" name="כותרת 1"/>
          <p:cNvSpPr>
            <a:spLocks noGrp="1"/>
          </p:cNvSpPr>
          <p:nvPr>
            <p:ph type="title"/>
          </p:nvPr>
        </p:nvSpPr>
        <p:spPr>
          <a:xfrm>
            <a:off x="899592" y="980728"/>
            <a:ext cx="7467600" cy="1143000"/>
          </a:xfrm>
        </p:spPr>
        <p:txBody>
          <a:bodyPr>
            <a:noAutofit/>
          </a:bodyPr>
          <a:lstStyle/>
          <a:p>
            <a:pPr algn="ctr">
              <a:defRPr/>
            </a:pPr>
            <a:r>
              <a:rPr lang="he-IL" sz="4000" b="1" dirty="0">
                <a:latin typeface="Aharoni" panose="02010803020104030203" pitchFamily="2" charset="-79"/>
                <a:cs typeface="+mn-cs"/>
              </a:rPr>
              <a:t>הסכם בין הרשות המקומית לתאגיד העירוני</a:t>
            </a:r>
          </a:p>
        </p:txBody>
      </p:sp>
      <p:pic>
        <p:nvPicPr>
          <p:cNvPr id="3" name="תמונה 2"/>
          <p:cNvPicPr>
            <a:picLocks noChangeAspect="1"/>
          </p:cNvPicPr>
          <p:nvPr/>
        </p:nvPicPr>
        <p:blipFill>
          <a:blip r:embed="rId2"/>
          <a:stretch>
            <a:fillRect/>
          </a:stretch>
        </p:blipFill>
        <p:spPr>
          <a:xfrm>
            <a:off x="107504" y="130221"/>
            <a:ext cx="2670279" cy="658425"/>
          </a:xfrm>
          <a:prstGeom prst="rect">
            <a:avLst/>
          </a:prstGeom>
        </p:spPr>
      </p:pic>
      <p:sp>
        <p:nvSpPr>
          <p:cNvPr id="4" name="TextBox 3"/>
          <p:cNvSpPr txBox="1"/>
          <p:nvPr/>
        </p:nvSpPr>
        <p:spPr>
          <a:xfrm>
            <a:off x="1043608" y="3434994"/>
            <a:ext cx="7272808" cy="2010230"/>
          </a:xfrm>
          <a:prstGeom prst="rect">
            <a:avLst/>
          </a:prstGeom>
          <a:noFill/>
        </p:spPr>
        <p:txBody>
          <a:bodyPr wrap="square" rtlCol="1">
            <a:spAutoFit/>
          </a:bodyPr>
          <a:lstStyle/>
          <a:p>
            <a:pPr lvl="0" algn="just" fontAlgn="auto">
              <a:lnSpc>
                <a:spcPts val="3000"/>
              </a:lnSpc>
              <a:spcBef>
                <a:spcPct val="20000"/>
              </a:spcBef>
              <a:spcAft>
                <a:spcPts val="0"/>
              </a:spcAft>
              <a:buClr>
                <a:srgbClr val="0BD0D9"/>
              </a:buClr>
              <a:buSzPct val="95000"/>
            </a:pPr>
            <a:r>
              <a:rPr lang="he-IL" sz="2400" b="1" i="1" dirty="0">
                <a:solidFill>
                  <a:srgbClr val="0070C0"/>
                </a:solidFill>
                <a:latin typeface="Constantia"/>
                <a:cs typeface="David"/>
              </a:rPr>
              <a:t>כללי </a:t>
            </a:r>
            <a:r>
              <a:rPr lang="he-IL" sz="2400" b="1" i="1" dirty="0" err="1">
                <a:solidFill>
                  <a:srgbClr val="0070C0"/>
                </a:solidFill>
                <a:latin typeface="Constantia"/>
                <a:cs typeface="David"/>
              </a:rPr>
              <a:t>המינהל</a:t>
            </a:r>
            <a:r>
              <a:rPr lang="he-IL" sz="2400" b="1" i="1" dirty="0">
                <a:solidFill>
                  <a:srgbClr val="0070C0"/>
                </a:solidFill>
                <a:latin typeface="Constantia"/>
                <a:cs typeface="David"/>
              </a:rPr>
              <a:t> התקין מחייבים, כי התקשרות של הרשות המקומית עם גופים אחרים תוסדר </a:t>
            </a:r>
            <a:r>
              <a:rPr lang="he-IL" sz="2400" b="1" i="1" dirty="0">
                <a:solidFill>
                  <a:srgbClr val="0070C0"/>
                </a:solidFill>
                <a:effectLst>
                  <a:outerShdw blurRad="38100" dist="38100" dir="2700000" algn="tl">
                    <a:srgbClr val="000000">
                      <a:alpha val="43137"/>
                    </a:srgbClr>
                  </a:outerShdw>
                </a:effectLst>
                <a:latin typeface="Constantia"/>
                <a:cs typeface="David"/>
              </a:rPr>
              <a:t>בהסכם כתוב</a:t>
            </a:r>
            <a:r>
              <a:rPr lang="he-IL" sz="2400" b="1" i="1" dirty="0">
                <a:solidFill>
                  <a:srgbClr val="0070C0"/>
                </a:solidFill>
                <a:latin typeface="Constantia"/>
                <a:cs typeface="David"/>
              </a:rPr>
              <a:t>, אשר יקבל את כל האישורים הנדרשים בדין ויכלול את תנאי ההתקשרות, את השירותים שכל צד מתחייב לתת, את התשלום בעד השירותים הללו וכיוצא בזה</a:t>
            </a:r>
            <a:r>
              <a:rPr lang="en-US" sz="2400" b="1" i="1" dirty="0">
                <a:solidFill>
                  <a:srgbClr val="0070C0"/>
                </a:solidFill>
                <a:latin typeface="Constantia"/>
                <a:cs typeface="+mn-cs"/>
              </a:rPr>
              <a:t>.</a:t>
            </a:r>
            <a:endParaRPr lang="en-US" sz="2400" b="1" dirty="0">
              <a:solidFill>
                <a:srgbClr val="0070C0"/>
              </a:solidFill>
              <a:latin typeface="Constantia"/>
              <a:cs typeface="+mn-cs"/>
            </a:endParaRPr>
          </a:p>
        </p:txBody>
      </p:sp>
      <p:sp>
        <p:nvSpPr>
          <p:cNvPr id="7" name="מציין מיקום תוכן 2"/>
          <p:cNvSpPr txBox="1">
            <a:spLocks/>
          </p:cNvSpPr>
          <p:nvPr/>
        </p:nvSpPr>
        <p:spPr>
          <a:xfrm>
            <a:off x="642144" y="5517232"/>
            <a:ext cx="8075736" cy="1224136"/>
          </a:xfrm>
          <a:prstGeom prst="rect">
            <a:avLst/>
          </a:prstGeom>
        </p:spPr>
        <p:txBody>
          <a:bodyPr vert="horz" anchor="t">
            <a:no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lvl="0" indent="0" algn="just" fontAlgn="auto">
              <a:lnSpc>
                <a:spcPts val="3000"/>
              </a:lnSpc>
              <a:spcAft>
                <a:spcPts val="0"/>
              </a:spcAft>
              <a:buClr>
                <a:srgbClr val="0BD0D9"/>
              </a:buClr>
              <a:buNone/>
            </a:pPr>
            <a:r>
              <a:rPr lang="he-IL" sz="2400" dirty="0">
                <a:solidFill>
                  <a:prstClr val="black"/>
                </a:solidFill>
              </a:rPr>
              <a:t>הבדיקה העלתה כי כמה חברות כלכליות ניהלו מיזמים עבור הרשויות המקומיות, בלא שנחתמו הסכמים בכתב המסדירים את תנאי ההתקשרות ביניהן.</a:t>
            </a:r>
            <a:endParaRPr lang="en-US" sz="2400" dirty="0">
              <a:solidFill>
                <a:prstClr val="black"/>
              </a:solidFill>
              <a:cs typeface="Arial" charset="0"/>
            </a:endParaRPr>
          </a:p>
        </p:txBody>
      </p:sp>
    </p:spTree>
    <p:extLst>
      <p:ext uri="{BB962C8B-B14F-4D97-AF65-F5344CB8AC3E}">
        <p14:creationId xmlns:p14="http://schemas.microsoft.com/office/powerpoint/2010/main" val="195246852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מציין מיקום תוכן 2"/>
          <p:cNvSpPr>
            <a:spLocks noGrp="1"/>
          </p:cNvSpPr>
          <p:nvPr>
            <p:ph idx="1"/>
          </p:nvPr>
        </p:nvSpPr>
        <p:spPr>
          <a:xfrm>
            <a:off x="683568" y="2204864"/>
            <a:ext cx="8075736" cy="4151312"/>
          </a:xfrm>
        </p:spPr>
        <p:txBody>
          <a:bodyPr>
            <a:normAutofit lnSpcReduction="10000"/>
          </a:bodyPr>
          <a:lstStyle/>
          <a:p>
            <a:pPr lvl="0" algn="just">
              <a:buClr>
                <a:schemeClr val="tx2"/>
              </a:buClr>
              <a:buFont typeface="Arial" panose="020B0604020202020204" pitchFamily="34" charset="0"/>
              <a:buChar char="•"/>
            </a:pPr>
            <a:r>
              <a:rPr lang="he-IL" sz="2400" dirty="0"/>
              <a:t>אם כן, מבקר המדינה קובע, כי כללי המנהל התקין מחייבים כי בין הרשות המקומית לתאגיד העירוני ייחתם הסכם המסדיר את תנאי ההתקשרות ביניהן.</a:t>
            </a:r>
          </a:p>
          <a:p>
            <a:pPr marL="0" lvl="0" indent="0" algn="just">
              <a:buClr>
                <a:schemeClr val="tx2"/>
              </a:buClr>
              <a:buNone/>
            </a:pPr>
            <a:endParaRPr lang="he-IL" sz="1200" dirty="0"/>
          </a:p>
          <a:p>
            <a:pPr lvl="0" algn="just">
              <a:buClr>
                <a:schemeClr val="tx2"/>
              </a:buClr>
              <a:buFont typeface="Arial" panose="020B0604020202020204" pitchFamily="34" charset="0"/>
              <a:buChar char="•"/>
            </a:pPr>
            <a:r>
              <a:rPr lang="he-IL" sz="2400" dirty="0"/>
              <a:t>אולם, מבקר המדינה לא קבע אילו פרטים יש לכלול בהסכם המסגרת.</a:t>
            </a:r>
          </a:p>
          <a:p>
            <a:pPr marL="0" lvl="0" indent="0" algn="just">
              <a:buClr>
                <a:schemeClr val="tx2"/>
              </a:buClr>
              <a:buNone/>
            </a:pPr>
            <a:endParaRPr lang="he-IL" sz="1300" dirty="0"/>
          </a:p>
          <a:p>
            <a:pPr lvl="0" algn="just">
              <a:buClr>
                <a:schemeClr val="tx2"/>
              </a:buClr>
              <a:buFont typeface="Arial" panose="020B0604020202020204" pitchFamily="34" charset="0"/>
              <a:buChar char="•"/>
            </a:pPr>
            <a:r>
              <a:rPr lang="he-IL" sz="2400" b="1" dirty="0"/>
              <a:t> מבקר המדינה מציין מספר נושאים שעל ההסכם לעגן:</a:t>
            </a:r>
            <a:endParaRPr lang="en-US" sz="2400" dirty="0"/>
          </a:p>
          <a:p>
            <a:pPr marL="702900" lvl="0" indent="-342900" algn="just">
              <a:buClr>
                <a:schemeClr val="tx2"/>
              </a:buClr>
              <a:buFont typeface="Wingdings" panose="05000000000000000000" pitchFamily="2" charset="2"/>
              <a:buChar char="ü"/>
            </a:pPr>
            <a:r>
              <a:rPr lang="he-IL" sz="2400" dirty="0"/>
              <a:t>קבלת האישורים הנדרשים לביצוע פרויקטים.</a:t>
            </a:r>
          </a:p>
          <a:p>
            <a:pPr marL="702900" lvl="0" indent="-342900" algn="just">
              <a:buClr>
                <a:schemeClr val="tx2"/>
              </a:buClr>
              <a:buFont typeface="Wingdings" panose="05000000000000000000" pitchFamily="2" charset="2"/>
              <a:buChar char="ü"/>
            </a:pPr>
            <a:r>
              <a:rPr lang="he-IL" sz="2400" dirty="0"/>
              <a:t>תנאי ההתקשרות בין הצדדים.</a:t>
            </a:r>
          </a:p>
          <a:p>
            <a:pPr marL="702900" lvl="0" indent="-342900" algn="just">
              <a:buClr>
                <a:schemeClr val="tx2"/>
              </a:buClr>
              <a:buFont typeface="Wingdings" panose="05000000000000000000" pitchFamily="2" charset="2"/>
              <a:buChar char="ü"/>
            </a:pPr>
            <a:r>
              <a:rPr lang="he-IL" sz="2400" dirty="0"/>
              <a:t>השירותים שכל צד מתחייב לתת.</a:t>
            </a:r>
          </a:p>
          <a:p>
            <a:pPr marL="702900" lvl="0" indent="-342900" algn="just">
              <a:buClr>
                <a:schemeClr val="tx2"/>
              </a:buClr>
              <a:buFont typeface="Wingdings" panose="05000000000000000000" pitchFamily="2" charset="2"/>
              <a:buChar char="ü"/>
            </a:pPr>
            <a:r>
              <a:rPr lang="he-IL" sz="2400" dirty="0"/>
              <a:t>התשלום בעד השירותים שמעניק התאגיד העירוני.</a:t>
            </a:r>
            <a:endParaRPr lang="en-US" sz="2400" dirty="0"/>
          </a:p>
          <a:p>
            <a:pPr marL="109537" indent="0" algn="just" eaLnBrk="1" hangingPunct="1">
              <a:buNone/>
            </a:pPr>
            <a:endParaRPr lang="he-IL" altLang="he-IL" sz="2000" dirty="0">
              <a:cs typeface="David" pitchFamily="34" charset="-79"/>
            </a:endParaRPr>
          </a:p>
          <a:p>
            <a:pPr algn="just" eaLnBrk="1" hangingPunct="1"/>
            <a:endParaRPr lang="he-IL" altLang="he-IL" b="1" dirty="0">
              <a:cs typeface="David" pitchFamily="34" charset="-79"/>
            </a:endParaRPr>
          </a:p>
          <a:p>
            <a:pPr algn="just" eaLnBrk="1" hangingPunct="1"/>
            <a:endParaRPr lang="he-IL" altLang="he-IL" b="1" dirty="0">
              <a:cs typeface="David" pitchFamily="34" charset="-79"/>
            </a:endParaRPr>
          </a:p>
          <a:p>
            <a:pPr lvl="1" algn="just" eaLnBrk="1" hangingPunct="1">
              <a:buFont typeface="Wingdings 2" pitchFamily="18" charset="2"/>
              <a:buNone/>
            </a:pPr>
            <a:endParaRPr lang="he-IL" altLang="he-IL" sz="2400" b="1" dirty="0">
              <a:cs typeface="David" pitchFamily="34" charset="-79"/>
            </a:endParaRPr>
          </a:p>
          <a:p>
            <a:pPr lvl="1" algn="just" eaLnBrk="1" hangingPunct="1">
              <a:buFont typeface="Wingdings 2" pitchFamily="18" charset="2"/>
              <a:buNone/>
            </a:pPr>
            <a:endParaRPr lang="he-IL" altLang="he-IL" sz="2400" b="1" dirty="0">
              <a:cs typeface="David" pitchFamily="34" charset="-79"/>
            </a:endParaRPr>
          </a:p>
        </p:txBody>
      </p:sp>
      <p:sp>
        <p:nvSpPr>
          <p:cNvPr id="2" name="כותרת 1"/>
          <p:cNvSpPr>
            <a:spLocks noGrp="1"/>
          </p:cNvSpPr>
          <p:nvPr>
            <p:ph type="title"/>
          </p:nvPr>
        </p:nvSpPr>
        <p:spPr>
          <a:xfrm>
            <a:off x="827584" y="1061864"/>
            <a:ext cx="7467600" cy="11430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הסדרת מערכת היחסים בין הרשות המקומית לתאגיד העירוני</a:t>
            </a:r>
          </a:p>
        </p:txBody>
      </p:sp>
      <p:pic>
        <p:nvPicPr>
          <p:cNvPr id="3" name="תמונה 2"/>
          <p:cNvPicPr>
            <a:picLocks noChangeAspect="1"/>
          </p:cNvPicPr>
          <p:nvPr/>
        </p:nvPicPr>
        <p:blipFill>
          <a:blip r:embed="rId2"/>
          <a:stretch>
            <a:fillRect/>
          </a:stretch>
        </p:blipFill>
        <p:spPr>
          <a:xfrm>
            <a:off x="179512" y="332656"/>
            <a:ext cx="2670279" cy="658425"/>
          </a:xfrm>
          <a:prstGeom prst="rect">
            <a:avLst/>
          </a:prstGeom>
        </p:spPr>
      </p:pic>
    </p:spTree>
    <p:extLst>
      <p:ext uri="{BB962C8B-B14F-4D97-AF65-F5344CB8AC3E}">
        <p14:creationId xmlns:p14="http://schemas.microsoft.com/office/powerpoint/2010/main" val="4213027393"/>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הלוואות וערבויות</a:t>
            </a:r>
          </a:p>
        </p:txBody>
      </p:sp>
      <p:sp>
        <p:nvSpPr>
          <p:cNvPr id="8195" name="Content Placeholder 2"/>
          <p:cNvSpPr>
            <a:spLocks noGrp="1"/>
          </p:cNvSpPr>
          <p:nvPr>
            <p:ph idx="1"/>
          </p:nvPr>
        </p:nvSpPr>
        <p:spPr>
          <a:xfrm>
            <a:off x="-14918" y="1428471"/>
            <a:ext cx="9150876" cy="5184576"/>
          </a:xfrm>
        </p:spPr>
        <p:txBody>
          <a:bodyPr>
            <a:normAutofit/>
          </a:bodyPr>
          <a:lstStyle/>
          <a:p>
            <a:pPr algn="just" eaLnBrk="1" hangingPunct="1">
              <a:buClr>
                <a:schemeClr val="tx2"/>
              </a:buClr>
              <a:buFont typeface="Arial" panose="020B0604020202020204" pitchFamily="34" charset="0"/>
              <a:buChar char="•"/>
            </a:pPr>
            <a:endParaRPr lang="he-IL" sz="1200" dirty="0">
              <a:latin typeface="Aharoni" panose="02010803020104030203" pitchFamily="2" charset="-79"/>
            </a:endParaRPr>
          </a:p>
          <a:p>
            <a:pPr marL="0" indent="0" algn="just">
              <a:buClr>
                <a:schemeClr val="tx2"/>
              </a:buClr>
              <a:buNone/>
            </a:pPr>
            <a:r>
              <a:rPr lang="he-IL" b="1" dirty="0">
                <a:latin typeface="Aharoni" panose="02010803020104030203" pitchFamily="2" charset="-79"/>
              </a:rPr>
              <a:t>ע"פ חוזר מנכ"ל 1/2006</a:t>
            </a:r>
            <a:r>
              <a:rPr lang="he-IL" dirty="0">
                <a:latin typeface="Aharoni" panose="02010803020104030203" pitchFamily="2" charset="-79"/>
              </a:rPr>
              <a:t> החל משנת 2006 בקשות תאגידים עירוניים לקבלת אשראי ומתן היתרים לערבות רשויות לתאגיד יבוזר למחוזות. </a:t>
            </a:r>
          </a:p>
          <a:p>
            <a:pPr marL="0" indent="0" algn="just">
              <a:buClr>
                <a:schemeClr val="tx2"/>
              </a:buClr>
              <a:buNone/>
            </a:pPr>
            <a:endParaRPr lang="he-IL" dirty="0">
              <a:latin typeface="Aharoni" panose="02010803020104030203" pitchFamily="2" charset="-79"/>
            </a:endParaRPr>
          </a:p>
          <a:p>
            <a:pPr marL="0" indent="0" algn="just">
              <a:buClr>
                <a:schemeClr val="tx2"/>
              </a:buClr>
              <a:buNone/>
            </a:pPr>
            <a:r>
              <a:rPr lang="he-IL" b="1" dirty="0">
                <a:latin typeface="Aharoni" panose="02010803020104030203" pitchFamily="2" charset="-79"/>
              </a:rPr>
              <a:t>הליך האישור:</a:t>
            </a:r>
          </a:p>
          <a:p>
            <a:pPr marL="0" indent="0" algn="just">
              <a:buClr>
                <a:schemeClr val="tx2"/>
              </a:buClr>
              <a:buNone/>
            </a:pPr>
            <a:r>
              <a:rPr lang="he-IL" dirty="0">
                <a:solidFill>
                  <a:schemeClr val="tx2"/>
                </a:solidFill>
                <a:latin typeface="Aharoni" panose="02010803020104030203" pitchFamily="2" charset="-79"/>
              </a:rPr>
              <a:t>1</a:t>
            </a:r>
            <a:r>
              <a:rPr lang="he-IL" dirty="0">
                <a:latin typeface="Aharoni" panose="02010803020104030203" pitchFamily="2" charset="-79"/>
              </a:rPr>
              <a:t>. הגשת בקשה למחוז האחראי על הרשות</a:t>
            </a:r>
          </a:p>
          <a:p>
            <a:pPr marL="0" indent="0" algn="just">
              <a:buClr>
                <a:schemeClr val="tx2"/>
              </a:buClr>
              <a:buNone/>
            </a:pPr>
            <a:r>
              <a:rPr lang="he-IL" dirty="0">
                <a:solidFill>
                  <a:schemeClr val="tx2"/>
                </a:solidFill>
                <a:latin typeface="Aharoni" panose="02010803020104030203" pitchFamily="2" charset="-79"/>
              </a:rPr>
              <a:t>2</a:t>
            </a:r>
            <a:r>
              <a:rPr lang="he-IL" dirty="0">
                <a:latin typeface="Aharoni" panose="02010803020104030203" pitchFamily="2" charset="-79"/>
              </a:rPr>
              <a:t>. המחוז יבחן את הבקשה ויעביר המלצתו לאגף לפיתוח שלטון מקומי</a:t>
            </a:r>
          </a:p>
          <a:p>
            <a:pPr marL="0" indent="0" algn="just">
              <a:buClr>
                <a:schemeClr val="tx2"/>
              </a:buClr>
              <a:buNone/>
            </a:pPr>
            <a:r>
              <a:rPr lang="he-IL" dirty="0">
                <a:solidFill>
                  <a:schemeClr val="tx2"/>
                </a:solidFill>
                <a:latin typeface="Aharoni" panose="02010803020104030203" pitchFamily="2" charset="-79"/>
              </a:rPr>
              <a:t>3</a:t>
            </a:r>
            <a:r>
              <a:rPr lang="he-IL" dirty="0">
                <a:latin typeface="Aharoni" panose="02010803020104030203" pitchFamily="2" charset="-79"/>
              </a:rPr>
              <a:t>. האגף ירכז את הבקשות ויעבירן לאישור המנכ"ל וישלחן לרשות עם </a:t>
            </a:r>
          </a:p>
          <a:p>
            <a:pPr marL="0" indent="0" algn="just">
              <a:buClr>
                <a:schemeClr val="tx2"/>
              </a:buClr>
              <a:buNone/>
            </a:pPr>
            <a:r>
              <a:rPr lang="he-IL" dirty="0">
                <a:latin typeface="Aharoni" panose="02010803020104030203" pitchFamily="2" charset="-79"/>
              </a:rPr>
              <a:t>    העתק למחוז. </a:t>
            </a:r>
          </a:p>
          <a:p>
            <a:pPr marL="0" indent="0" algn="just" eaLnBrk="1" hangingPunct="1">
              <a:buClr>
                <a:schemeClr val="tx2"/>
              </a:buClr>
              <a:buNone/>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1205970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הלוואות וערבויות</a:t>
            </a:r>
          </a:p>
        </p:txBody>
      </p:sp>
      <p:sp>
        <p:nvSpPr>
          <p:cNvPr id="8195" name="Content Placeholder 2"/>
          <p:cNvSpPr>
            <a:spLocks noGrp="1"/>
          </p:cNvSpPr>
          <p:nvPr>
            <p:ph idx="1"/>
          </p:nvPr>
        </p:nvSpPr>
        <p:spPr>
          <a:xfrm>
            <a:off x="-14918" y="1428471"/>
            <a:ext cx="9150876" cy="5184576"/>
          </a:xfrm>
        </p:spPr>
        <p:txBody>
          <a:bodyPr>
            <a:normAutofit/>
          </a:bodyPr>
          <a:lstStyle/>
          <a:p>
            <a:pPr algn="just" eaLnBrk="1" hangingPunct="1">
              <a:buClr>
                <a:schemeClr val="tx2"/>
              </a:buClr>
              <a:buFont typeface="Arial" panose="020B0604020202020204" pitchFamily="34" charset="0"/>
              <a:buChar char="•"/>
            </a:pPr>
            <a:endParaRPr lang="he-IL" sz="1200" dirty="0">
              <a:latin typeface="Aharoni" panose="02010803020104030203" pitchFamily="2" charset="-79"/>
            </a:endParaRPr>
          </a:p>
          <a:p>
            <a:pPr marL="0" indent="0" algn="just">
              <a:buClr>
                <a:schemeClr val="tx2"/>
              </a:buClr>
              <a:buNone/>
            </a:pPr>
            <a:r>
              <a:rPr lang="he-IL" dirty="0">
                <a:latin typeface="Aharoni" panose="02010803020104030203" pitchFamily="2" charset="-79"/>
              </a:rPr>
              <a:t>החוזר מציין נתונים נוספים אשר יש לצרפם לבקשה כגון: המטרה לשמה נדרש האשראי, סכום האשראי או הערבות, תנאי האשראי, ביטחונות, אישור מועצת הרשות ודירקטוריון התאגיד, יתרת חשבון הרשות בתאגיד, יתרת חובותיהם של עובדי התאגיד ודוחות כספיים מבוקרים אחרונים של התאגיד.</a:t>
            </a:r>
          </a:p>
          <a:p>
            <a:pPr marL="0" indent="0" algn="just">
              <a:buClr>
                <a:schemeClr val="tx2"/>
              </a:buClr>
              <a:buNone/>
            </a:pPr>
            <a:endParaRPr lang="he-IL" dirty="0">
              <a:latin typeface="Aharoni" panose="02010803020104030203" pitchFamily="2" charset="-79"/>
            </a:endParaRPr>
          </a:p>
          <a:p>
            <a:pPr marL="0" indent="0" algn="just">
              <a:buClr>
                <a:schemeClr val="tx2"/>
              </a:buClr>
              <a:buNone/>
            </a:pPr>
            <a:r>
              <a:rPr lang="he-IL" dirty="0">
                <a:latin typeface="Aharoni" panose="02010803020104030203" pitchFamily="2" charset="-79"/>
              </a:rPr>
              <a:t>בנוסף, המחוז יוכל לדרוש כל מסמך אחר שימצא לנכון לצורך בחינת הבקשה. </a:t>
            </a:r>
          </a:p>
          <a:p>
            <a:pPr marL="0" indent="0" algn="just">
              <a:buClr>
                <a:schemeClr val="tx2"/>
              </a:buClr>
              <a:buNone/>
            </a:pPr>
            <a:endParaRPr lang="he-IL" dirty="0">
              <a:latin typeface="Aharoni" panose="02010803020104030203" pitchFamily="2" charset="-79"/>
            </a:endParaRPr>
          </a:p>
          <a:p>
            <a:pPr marL="0" indent="0" algn="just">
              <a:buClr>
                <a:schemeClr val="tx2"/>
              </a:buClr>
              <a:buNone/>
            </a:pPr>
            <a:r>
              <a:rPr lang="he-IL" dirty="0">
                <a:latin typeface="Aharoni" panose="02010803020104030203" pitchFamily="2" charset="-79"/>
              </a:rPr>
              <a:t>אסדרה זו הינה חלק מתהליך ביזור הסמכויות למחוזות הנוגעת לתאגידים עירוניים. </a:t>
            </a:r>
          </a:p>
          <a:p>
            <a:pPr marL="0" indent="0" algn="just" eaLnBrk="1" hangingPunct="1">
              <a:buClr>
                <a:schemeClr val="tx2"/>
              </a:buClr>
              <a:buNone/>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25366129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מינוי חשב מלווה</a:t>
            </a:r>
          </a:p>
        </p:txBody>
      </p:sp>
      <p:sp>
        <p:nvSpPr>
          <p:cNvPr id="8195" name="Content Placeholder 2"/>
          <p:cNvSpPr>
            <a:spLocks noGrp="1"/>
          </p:cNvSpPr>
          <p:nvPr>
            <p:ph idx="1"/>
          </p:nvPr>
        </p:nvSpPr>
        <p:spPr>
          <a:xfrm>
            <a:off x="-14918" y="1428471"/>
            <a:ext cx="9150876" cy="5184576"/>
          </a:xfrm>
        </p:spPr>
        <p:txBody>
          <a:bodyPr>
            <a:normAutofit/>
          </a:bodyPr>
          <a:lstStyle/>
          <a:p>
            <a:pPr algn="just" eaLnBrk="1" hangingPunct="1">
              <a:buClr>
                <a:schemeClr val="tx2"/>
              </a:buClr>
              <a:buFont typeface="Arial" panose="020B0604020202020204" pitchFamily="34" charset="0"/>
              <a:buChar char="•"/>
            </a:pPr>
            <a:endParaRPr lang="he-IL" sz="1200" dirty="0">
              <a:latin typeface="Aharoni" panose="02010803020104030203" pitchFamily="2" charset="-79"/>
            </a:endParaRPr>
          </a:p>
          <a:p>
            <a:pPr marL="0" indent="0" algn="just">
              <a:buClr>
                <a:schemeClr val="tx2"/>
              </a:buClr>
              <a:buNone/>
            </a:pPr>
            <a:r>
              <a:rPr lang="he-IL" b="1" dirty="0">
                <a:latin typeface="Aharoni" panose="02010803020104030203" pitchFamily="2" charset="-79"/>
              </a:rPr>
              <a:t>ע"פ חוזר מנכ"ל 4/2008 </a:t>
            </a:r>
            <a:r>
              <a:rPr lang="he-IL" dirty="0">
                <a:latin typeface="Aharoni" panose="02010803020104030203" pitchFamily="2" charset="-79"/>
              </a:rPr>
              <a:t>אחת מפעולות משרד הפנים במסגרת המשך בקרה על התנהלות הרשויות מצד אחד, ומתן יתר עצמאות לרשויות הזכאיות לכך מצד שני הינה למנות חשבים מלווים לתאגידים עירוניים.  </a:t>
            </a:r>
          </a:p>
          <a:p>
            <a:pPr marL="0" indent="0" algn="just">
              <a:buClr>
                <a:schemeClr val="tx2"/>
              </a:buClr>
              <a:buNone/>
            </a:pPr>
            <a:endParaRPr lang="he-IL" dirty="0">
              <a:latin typeface="Aharoni" panose="02010803020104030203" pitchFamily="2" charset="-79"/>
            </a:endParaRPr>
          </a:p>
          <a:p>
            <a:pPr marL="0" indent="0" algn="just">
              <a:buClr>
                <a:schemeClr val="tx2"/>
              </a:buClr>
              <a:buNone/>
            </a:pPr>
            <a:r>
              <a:rPr lang="he-IL" b="1" dirty="0">
                <a:latin typeface="Aharoni" panose="02010803020104030203" pitchFamily="2" charset="-79"/>
              </a:rPr>
              <a:t>תיקון לחוק פקודת העיריות (מס' 114), </a:t>
            </a:r>
            <a:r>
              <a:rPr lang="he-IL" b="1" dirty="0" err="1">
                <a:latin typeface="Aharoni" panose="02010803020104030203" pitchFamily="2" charset="-79"/>
              </a:rPr>
              <a:t>התשס"ח</a:t>
            </a:r>
            <a:r>
              <a:rPr lang="he-IL" b="1" dirty="0">
                <a:latin typeface="Aharoni" panose="02010803020104030203" pitchFamily="2" charset="-79"/>
              </a:rPr>
              <a:t> – 2008 </a:t>
            </a:r>
            <a:r>
              <a:rPr lang="he-IL" dirty="0">
                <a:latin typeface="Aharoni" panose="02010803020104030203" pitchFamily="2" charset="-79"/>
              </a:rPr>
              <a:t>מאפשר למשרד הפנים למנות חשב מלווה לתאגידים עירוניים שבשליטת הרשות המקומית. </a:t>
            </a:r>
          </a:p>
          <a:p>
            <a:pPr marL="0" indent="0" algn="just" eaLnBrk="1" hangingPunct="1">
              <a:buClr>
                <a:schemeClr val="tx2"/>
              </a:buClr>
              <a:buNone/>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4084881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67544" y="908720"/>
            <a:ext cx="8517632" cy="5688632"/>
          </a:xfrm>
        </p:spPr>
        <p:txBody>
          <a:bodyPr>
            <a:normAutofit fontScale="92500" lnSpcReduction="20000"/>
          </a:bodyPr>
          <a:lstStyle/>
          <a:p>
            <a:pPr marL="0" indent="0" algn="ctr">
              <a:buNone/>
            </a:pPr>
            <a:r>
              <a:rPr lang="he-IL" sz="4400" b="1" dirty="0">
                <a:solidFill>
                  <a:schemeClr val="tx2">
                    <a:lumMod val="75000"/>
                  </a:schemeClr>
                </a:solidFill>
              </a:rPr>
              <a:t>סוגי התאגידים העירוניים</a:t>
            </a:r>
          </a:p>
          <a:p>
            <a:pPr marL="0" indent="0" algn="ctr">
              <a:buNone/>
            </a:pPr>
            <a:r>
              <a:rPr lang="he-IL" sz="4400" b="1" dirty="0">
                <a:solidFill>
                  <a:schemeClr val="tx2">
                    <a:lumMod val="75000"/>
                  </a:schemeClr>
                </a:solidFill>
              </a:rPr>
              <a:t>תאגיד מעין עירוני (תאגיד עירוני שאינו בשליטה)</a:t>
            </a:r>
          </a:p>
          <a:p>
            <a:pPr marL="0" indent="0" algn="ctr">
              <a:buNone/>
            </a:pPr>
            <a:endParaRPr lang="he-IL" sz="1800" b="1" dirty="0">
              <a:solidFill>
                <a:schemeClr val="tx2">
                  <a:lumMod val="75000"/>
                </a:schemeClr>
              </a:solidFill>
            </a:endParaRPr>
          </a:p>
          <a:p>
            <a:pPr marL="0" indent="0" algn="just">
              <a:buNone/>
            </a:pPr>
            <a:r>
              <a:rPr lang="he-IL" sz="3000" b="1" dirty="0"/>
              <a:t>תאגיד מעין עירוני הוא תאגיד שאינו בשליטת הרשות המקומית.</a:t>
            </a:r>
          </a:p>
          <a:p>
            <a:pPr algn="just">
              <a:buClr>
                <a:schemeClr val="tx2"/>
              </a:buClr>
              <a:buFont typeface="Arial" panose="020B0604020202020204" pitchFamily="34" charset="0"/>
              <a:buChar char="•"/>
            </a:pPr>
            <a:r>
              <a:rPr lang="he-IL" sz="3000" b="1" dirty="0"/>
              <a:t>חברה מעין עירונית- </a:t>
            </a:r>
            <a:r>
              <a:rPr lang="he-IL" sz="3000" dirty="0"/>
              <a:t>הרשות בעלת פחות ממחצית המניות שלו.</a:t>
            </a:r>
          </a:p>
          <a:p>
            <a:pPr algn="just">
              <a:buClr>
                <a:schemeClr val="tx2"/>
              </a:buClr>
              <a:buFont typeface="Arial" panose="020B0604020202020204" pitchFamily="34" charset="0"/>
              <a:buChar char="•"/>
            </a:pPr>
            <a:r>
              <a:rPr lang="he-IL" sz="3000" b="1" dirty="0"/>
              <a:t>עמותה מעין עירונית- </a:t>
            </a:r>
            <a:r>
              <a:rPr lang="he-IL" sz="3000" dirty="0"/>
              <a:t>פחות מחצי העמותה או מחברי הוועד המנהל מונו על ידי הרשות.</a:t>
            </a:r>
          </a:p>
          <a:p>
            <a:pPr marL="0" indent="0" algn="just">
              <a:buClr>
                <a:schemeClr val="tx2"/>
              </a:buClr>
              <a:buNone/>
            </a:pPr>
            <a:endParaRPr lang="he-IL" sz="1300" dirty="0"/>
          </a:p>
          <a:p>
            <a:pPr marL="0" indent="0" algn="just">
              <a:buNone/>
            </a:pPr>
            <a:r>
              <a:rPr lang="he-IL" sz="3000" dirty="0"/>
              <a:t>בהתאם לכך, הרגולציה החלה על התאגיד העירוני שונה מזו שחלה על התאגיד העירוני, כך לדוגמא- ככלל, ההתקשרות בין הרשות המקומית לתאגיד מעין עירוני נעשית במכרז, בעוד שההתקשרות עם תאגיד עירוני לא כרוכה במכרז. </a:t>
            </a:r>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32762837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מינוי חשב מלווה</a:t>
            </a:r>
          </a:p>
        </p:txBody>
      </p:sp>
      <p:sp>
        <p:nvSpPr>
          <p:cNvPr id="8195" name="Content Placeholder 2"/>
          <p:cNvSpPr>
            <a:spLocks noGrp="1"/>
          </p:cNvSpPr>
          <p:nvPr>
            <p:ph idx="1"/>
          </p:nvPr>
        </p:nvSpPr>
        <p:spPr>
          <a:xfrm>
            <a:off x="-14918" y="1428471"/>
            <a:ext cx="9150876" cy="5184576"/>
          </a:xfrm>
        </p:spPr>
        <p:txBody>
          <a:bodyPr>
            <a:normAutofit lnSpcReduction="10000"/>
          </a:bodyPr>
          <a:lstStyle/>
          <a:p>
            <a:pPr marL="0" indent="0" algn="just" eaLnBrk="1" hangingPunct="1">
              <a:buClr>
                <a:schemeClr val="tx2"/>
              </a:buClr>
              <a:buNone/>
            </a:pPr>
            <a:endParaRPr lang="he-IL" sz="1200" dirty="0">
              <a:latin typeface="Aharoni" panose="02010803020104030203" pitchFamily="2" charset="-79"/>
            </a:endParaRPr>
          </a:p>
          <a:p>
            <a:pPr marL="0" indent="0">
              <a:buNone/>
            </a:pPr>
            <a:r>
              <a:rPr lang="he-IL" b="1" dirty="0">
                <a:latin typeface="Aharoni" panose="02010803020104030203" pitchFamily="2" charset="-79"/>
              </a:rPr>
              <a:t>הקריטריונים למינוי חשב מלווה לתאגיד הם (התנאים אינם מצטברים) : </a:t>
            </a:r>
          </a:p>
          <a:p>
            <a:pPr marL="514350" indent="-514350">
              <a:buClr>
                <a:schemeClr val="tx2"/>
              </a:buClr>
              <a:buAutoNum type="arabicPeriod"/>
            </a:pPr>
            <a:r>
              <a:rPr lang="he-IL" dirty="0">
                <a:latin typeface="Aharoni" panose="02010803020104030203" pitchFamily="2" charset="-79"/>
              </a:rPr>
              <a:t>שיעור גירעון שוטף של 10% בתאגיד, וכן גירעון מצטבר של 15% ויותר.</a:t>
            </a:r>
          </a:p>
          <a:p>
            <a:pPr marL="514350" indent="-514350">
              <a:buClr>
                <a:schemeClr val="tx2"/>
              </a:buClr>
              <a:buAutoNum type="arabicPeriod"/>
            </a:pPr>
            <a:r>
              <a:rPr lang="he-IL" dirty="0">
                <a:latin typeface="Aharoni" panose="02010803020104030203" pitchFamily="2" charset="-79"/>
              </a:rPr>
              <a:t>ענייני הכספים של התאגיד מנוהלים באורח לא תקין או לא חוקי (בהתאם לקווים מנחים אותם קבע משרד הפנים).</a:t>
            </a:r>
          </a:p>
          <a:p>
            <a:pPr marL="514350" indent="-514350">
              <a:buClr>
                <a:schemeClr val="tx2"/>
              </a:buClr>
              <a:buAutoNum type="arabicPeriod"/>
            </a:pPr>
            <a:r>
              <a:rPr lang="he-IL" dirty="0">
                <a:latin typeface="Aharoni" panose="02010803020104030203" pitchFamily="2" charset="-79"/>
              </a:rPr>
              <a:t>נסיבות מיוחדות – בהתאם להוראות החוק. </a:t>
            </a:r>
          </a:p>
          <a:p>
            <a:pPr marL="0" indent="0">
              <a:buNone/>
            </a:pPr>
            <a:endParaRPr lang="he-IL" dirty="0">
              <a:latin typeface="Aharoni" panose="02010803020104030203" pitchFamily="2" charset="-79"/>
            </a:endParaRPr>
          </a:p>
          <a:p>
            <a:pPr marL="0" indent="0">
              <a:buNone/>
            </a:pPr>
            <a:r>
              <a:rPr lang="he-IL" dirty="0">
                <a:latin typeface="Aharoni" panose="02010803020104030203" pitchFamily="2" charset="-79"/>
              </a:rPr>
              <a:t>עם קבלת חוות דעת הדרג המקצועי במשרד הפנים הממליץ על מינוי חשב מלווה, ישנה אפשרות לרשות להגיב ולהתנגד. </a:t>
            </a:r>
          </a:p>
          <a:p>
            <a:pPr marL="0" indent="0">
              <a:buNone/>
            </a:pPr>
            <a:endParaRPr lang="he-IL" dirty="0">
              <a:latin typeface="Aharoni" panose="02010803020104030203" pitchFamily="2" charset="-79"/>
            </a:endParaRPr>
          </a:p>
          <a:p>
            <a:pPr marL="0" indent="0">
              <a:buNone/>
            </a:pPr>
            <a:r>
              <a:rPr lang="he-IL" dirty="0">
                <a:latin typeface="Aharoni" panose="02010803020104030203" pitchFamily="2" charset="-79"/>
              </a:rPr>
              <a:t>במידה וימשיך התהליך ייערך שימוע במשרד הפנים לנציגי הרשות והתאגיד העירוני לצורך גיבוש המלצה למנכ"ל המשרד ושר הפנים. </a:t>
            </a: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29423957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מינוי מבקר פנים</a:t>
            </a:r>
          </a:p>
        </p:txBody>
      </p:sp>
      <p:sp>
        <p:nvSpPr>
          <p:cNvPr id="8195" name="Content Placeholder 2"/>
          <p:cNvSpPr>
            <a:spLocks noGrp="1"/>
          </p:cNvSpPr>
          <p:nvPr>
            <p:ph idx="1"/>
          </p:nvPr>
        </p:nvSpPr>
        <p:spPr>
          <a:xfrm>
            <a:off x="-14918" y="1428471"/>
            <a:ext cx="9150876" cy="5184576"/>
          </a:xfrm>
        </p:spPr>
        <p:txBody>
          <a:bodyPr>
            <a:normAutofit/>
          </a:bodyPr>
          <a:lstStyle/>
          <a:p>
            <a:pPr marL="0" indent="0" algn="just" eaLnBrk="1" hangingPunct="1">
              <a:buClr>
                <a:schemeClr val="tx2"/>
              </a:buClr>
              <a:buNone/>
            </a:pPr>
            <a:endParaRPr lang="he-IL" sz="1200" dirty="0">
              <a:latin typeface="Aharoni" panose="02010803020104030203" pitchFamily="2" charset="-79"/>
            </a:endParaRPr>
          </a:p>
          <a:p>
            <a:pPr marL="0" indent="0" algn="just">
              <a:buNone/>
            </a:pPr>
            <a:r>
              <a:rPr lang="he-IL" dirty="0">
                <a:latin typeface="Aharoni" panose="02010803020104030203" pitchFamily="2" charset="-79"/>
              </a:rPr>
              <a:t>גישת משרד הפנים עד לאחרונה הייתה כי אין הוראה גורפת המחייבת תאגידים עירוניים למנות מבקר פנים, אלא אם קיימת חקיקה ספציפית המחייבת אותם למינוי (כגון חוק העמותות המחייב עמותות שמחזורן הכספי מעל 10 מיליון ₪, למנות מבקר פנים).</a:t>
            </a:r>
          </a:p>
          <a:p>
            <a:pPr marL="0" indent="0">
              <a:buNone/>
            </a:pPr>
            <a:endParaRPr lang="he-IL" sz="1600" b="1" dirty="0">
              <a:latin typeface="Aharoni" panose="02010803020104030203" pitchFamily="2" charset="-79"/>
            </a:endParaRPr>
          </a:p>
          <a:p>
            <a:pPr marL="0" indent="0" algn="just">
              <a:buNone/>
            </a:pPr>
            <a:r>
              <a:rPr lang="he-IL" b="1" dirty="0">
                <a:latin typeface="Aharoni" panose="02010803020104030203" pitchFamily="2" charset="-79"/>
              </a:rPr>
              <a:t>במסגרת הביקורות המבוצעות כיום בתאגידים עירוניים, נדרשים התאגידים העירוניים למסור מידע האם מינו מבקר פנים.</a:t>
            </a:r>
          </a:p>
          <a:p>
            <a:pPr marL="0" indent="0" algn="just">
              <a:buNone/>
            </a:pPr>
            <a:endParaRPr lang="he-IL" dirty="0">
              <a:latin typeface="Aharoni" panose="02010803020104030203" pitchFamily="2" charset="-79"/>
            </a:endParaRPr>
          </a:p>
          <a:p>
            <a:pPr marL="0" indent="0" algn="just">
              <a:buNone/>
            </a:pPr>
            <a:r>
              <a:rPr lang="he-IL" dirty="0">
                <a:latin typeface="Aharoni" panose="02010803020104030203" pitchFamily="2" charset="-79"/>
              </a:rPr>
              <a:t>מכך ניתן להבין כי לגישת משרד הפנים כיום קיימת חובה למינוי מבקר פנים, אולם הדברים אינם מוחלטים. יודגש, כי למבקר הפנים ברשות המקומית קיימת סמכות לערוך ביקורת פנים גם בתאגיד. </a:t>
            </a: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1925339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דיווח כספי בתאגידים עירוניים</a:t>
            </a:r>
          </a:p>
        </p:txBody>
      </p:sp>
      <p:sp>
        <p:nvSpPr>
          <p:cNvPr id="8195" name="Content Placeholder 2"/>
          <p:cNvSpPr>
            <a:spLocks noGrp="1"/>
          </p:cNvSpPr>
          <p:nvPr>
            <p:ph idx="1"/>
          </p:nvPr>
        </p:nvSpPr>
        <p:spPr>
          <a:xfrm>
            <a:off x="-14918" y="1428471"/>
            <a:ext cx="9150876" cy="5184576"/>
          </a:xfrm>
        </p:spPr>
        <p:txBody>
          <a:bodyPr>
            <a:normAutofit/>
          </a:bodyPr>
          <a:lstStyle/>
          <a:p>
            <a:pPr marL="0" indent="0" algn="just" eaLnBrk="1" hangingPunct="1">
              <a:buClr>
                <a:schemeClr val="tx2"/>
              </a:buClr>
              <a:buNone/>
            </a:pPr>
            <a:endParaRPr lang="he-IL" sz="1200" dirty="0">
              <a:latin typeface="Aharoni" panose="02010803020104030203" pitchFamily="2" charset="-79"/>
            </a:endParaRPr>
          </a:p>
          <a:p>
            <a:pPr marL="0" indent="0">
              <a:buNone/>
            </a:pPr>
            <a:r>
              <a:rPr lang="he-IL" b="1" dirty="0">
                <a:latin typeface="Aharoni" panose="02010803020104030203" pitchFamily="2" charset="-79"/>
              </a:rPr>
              <a:t>חוזר מנכ"ל 5/2014 לעניין הגשת דוחות כספיים בתאגידים עירוניים:</a:t>
            </a:r>
          </a:p>
          <a:p>
            <a:pPr marL="0" indent="0">
              <a:buNone/>
            </a:pPr>
            <a:endParaRPr lang="he-IL" b="1" dirty="0">
              <a:latin typeface="Aharoni" panose="02010803020104030203" pitchFamily="2" charset="-79"/>
            </a:endParaRPr>
          </a:p>
          <a:p>
            <a:pPr marL="0" indent="0">
              <a:buNone/>
            </a:pPr>
            <a:r>
              <a:rPr lang="he-IL" dirty="0">
                <a:latin typeface="Aharoni" panose="02010803020104030203" pitchFamily="2" charset="-79"/>
              </a:rPr>
              <a:t>חוזר זה כולל הוראות לעניין יישום כללי החשבונאות של הדוחות הכספיים בתאגידים עירוניים ומועד הגשתם.</a:t>
            </a:r>
          </a:p>
          <a:p>
            <a:pPr marL="0" indent="0">
              <a:buNone/>
            </a:pPr>
            <a:endParaRPr lang="he-IL" dirty="0">
              <a:latin typeface="Aharoni" panose="02010803020104030203" pitchFamily="2" charset="-79"/>
            </a:endParaRPr>
          </a:p>
          <a:p>
            <a:pPr marL="0" indent="0">
              <a:buNone/>
            </a:pPr>
            <a:r>
              <a:rPr lang="he-IL" dirty="0">
                <a:latin typeface="Aharoni" panose="02010803020104030203" pitchFamily="2" charset="-79"/>
              </a:rPr>
              <a:t>החידוש העיקרי בחוזר זה, מלבד ההנחיות לגבי אופן עריכת הדוחות הינו, שמעתה תאגידים עירוניים יידרשו להגיש את הדוח הכספי שלהם למשרד הפנים.</a:t>
            </a: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089223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דיווח כספי בתאגידים עירוניים</a:t>
            </a:r>
          </a:p>
        </p:txBody>
      </p:sp>
      <p:sp>
        <p:nvSpPr>
          <p:cNvPr id="8195" name="Content Placeholder 2"/>
          <p:cNvSpPr>
            <a:spLocks noGrp="1"/>
          </p:cNvSpPr>
          <p:nvPr>
            <p:ph idx="1"/>
          </p:nvPr>
        </p:nvSpPr>
        <p:spPr>
          <a:xfrm>
            <a:off x="-14918" y="1428471"/>
            <a:ext cx="9150876" cy="5184576"/>
          </a:xfrm>
        </p:spPr>
        <p:txBody>
          <a:bodyPr>
            <a:normAutofit lnSpcReduction="10000"/>
          </a:bodyPr>
          <a:lstStyle/>
          <a:p>
            <a:pPr marL="0" indent="0" algn="just" eaLnBrk="1" hangingPunct="1">
              <a:buClr>
                <a:schemeClr val="tx2"/>
              </a:buClr>
              <a:buNone/>
            </a:pPr>
            <a:endParaRPr lang="he-IL" sz="1200" dirty="0">
              <a:latin typeface="Aharoni" panose="02010803020104030203" pitchFamily="2" charset="-79"/>
            </a:endParaRPr>
          </a:p>
          <a:p>
            <a:pPr marL="0" indent="0" algn="just">
              <a:buNone/>
            </a:pPr>
            <a:r>
              <a:rPr lang="he-IL" b="1" dirty="0">
                <a:latin typeface="Aharoni" panose="02010803020104030203" pitchFamily="2" charset="-79"/>
              </a:rPr>
              <a:t>בנוסף, על מנת להבטיח שהצגת הדוחות הכספיים תהיה שלמה ותשקף כראוי את מצב התאגיד, קובע החוזר מספר הוראות:</a:t>
            </a:r>
          </a:p>
          <a:p>
            <a:pPr marL="0" indent="0" algn="just">
              <a:buNone/>
            </a:pPr>
            <a:endParaRPr lang="he-IL" dirty="0">
              <a:latin typeface="Aharoni" panose="02010803020104030203" pitchFamily="2" charset="-79"/>
            </a:endParaRPr>
          </a:p>
          <a:p>
            <a:pPr marL="0" indent="0" algn="just">
              <a:buNone/>
            </a:pPr>
            <a:r>
              <a:rPr lang="he-IL" u="sng" dirty="0">
                <a:latin typeface="Aharoni" panose="02010803020104030203" pitchFamily="2" charset="-79"/>
              </a:rPr>
              <a:t>תאגיד עירוני חייב לכלול בדיווח הכספי את הדוחות הבאים: </a:t>
            </a:r>
            <a:r>
              <a:rPr lang="he-IL" dirty="0">
                <a:latin typeface="Aharoni" panose="02010803020104030203" pitchFamily="2" charset="-79"/>
              </a:rPr>
              <a:t>מאזן, דוח רווח והפסד, דוח על הפעילויות של התאגיד, דוח על השינויים בהון העצמי, דוח על הנכסים נטו, דוח תזרים מזומנים וביאורים.</a:t>
            </a:r>
          </a:p>
          <a:p>
            <a:pPr marL="0" indent="0" algn="just">
              <a:buNone/>
            </a:pPr>
            <a:endParaRPr lang="he-IL" dirty="0">
              <a:latin typeface="Aharoni" panose="02010803020104030203" pitchFamily="2" charset="-79"/>
            </a:endParaRPr>
          </a:p>
          <a:p>
            <a:pPr marL="0" indent="0" algn="just">
              <a:buNone/>
            </a:pPr>
            <a:r>
              <a:rPr lang="he-IL" u="sng" dirty="0">
                <a:latin typeface="Aharoni" panose="02010803020104030203" pitchFamily="2" charset="-79"/>
              </a:rPr>
              <a:t>תאגיד עירוני חייב לכלול בדוחות הכספיים את הביאורים הבאים: </a:t>
            </a:r>
            <a:r>
              <a:rPr lang="he-IL" dirty="0">
                <a:latin typeface="Aharoni" panose="02010803020104030203" pitchFamily="2" charset="-79"/>
              </a:rPr>
              <a:t>מטרות התאגיד, מדיניות החשבונאית לפי הסעיפים הרלוונטיים לדוח, ביאור הצדדים הקשורים, בכללן יחס הגומלין בין הרשות המקומית לתאגיד והתאמת נתונים כספיים בין התאגיד לרשות, שעבודים, ערבויות ותלויות וכל ביאור נוסף הרלוונטי לפעילות התאגיד.</a:t>
            </a: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41746845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250468" y="692696"/>
            <a:ext cx="2859088" cy="854967"/>
          </a:xfrm>
        </p:spPr>
        <p:txBody>
          <a:bodyPr>
            <a:normAutofit/>
          </a:bodyPr>
          <a:lstStyle/>
          <a:p>
            <a:pPr algn="ctr" eaLnBrk="1" hangingPunct="1"/>
            <a:r>
              <a:rPr lang="he-IL" altLang="he-IL" sz="4400" b="1" dirty="0">
                <a:cs typeface="+mn-cs"/>
              </a:rPr>
              <a:t>גופי הביקורת</a:t>
            </a:r>
          </a:p>
        </p:txBody>
      </p:sp>
      <p:sp>
        <p:nvSpPr>
          <p:cNvPr id="11267" name="Content Placeholder 2"/>
          <p:cNvSpPr>
            <a:spLocks noGrp="1"/>
          </p:cNvSpPr>
          <p:nvPr>
            <p:ph idx="1"/>
          </p:nvPr>
        </p:nvSpPr>
        <p:spPr>
          <a:xfrm>
            <a:off x="467544" y="1772816"/>
            <a:ext cx="8424936" cy="4935798"/>
          </a:xfrm>
        </p:spPr>
        <p:txBody>
          <a:bodyPr>
            <a:normAutofit fontScale="92500" lnSpcReduction="10000"/>
          </a:bodyPr>
          <a:lstStyle/>
          <a:p>
            <a:pPr algn="just" eaLnBrk="1" hangingPunct="1">
              <a:lnSpc>
                <a:spcPct val="80000"/>
              </a:lnSpc>
              <a:buFont typeface="Wingdings" pitchFamily="2" charset="2"/>
              <a:buNone/>
            </a:pPr>
            <a:r>
              <a:rPr lang="he-IL" altLang="he-IL" dirty="0"/>
              <a:t>	גופי הביקורת העיקריים הפעילים במציאות היום יומית של התאגידים העירוניים בישראל:</a:t>
            </a:r>
          </a:p>
          <a:p>
            <a:pPr algn="just" eaLnBrk="1" hangingPunct="1">
              <a:lnSpc>
                <a:spcPct val="80000"/>
              </a:lnSpc>
              <a:buClr>
                <a:schemeClr val="tx2"/>
              </a:buClr>
              <a:buFont typeface="Arial" panose="020B0604020202020204" pitchFamily="34" charset="0"/>
              <a:buChar char="•"/>
            </a:pPr>
            <a:r>
              <a:rPr lang="he-IL" altLang="he-IL" b="1" dirty="0"/>
              <a:t>גופים פנימיים</a:t>
            </a:r>
          </a:p>
          <a:p>
            <a:pPr marL="730250" indent="-457200" algn="just">
              <a:lnSpc>
                <a:spcPct val="80000"/>
              </a:lnSpc>
              <a:buClr>
                <a:schemeClr val="tx2"/>
              </a:buClr>
              <a:buFont typeface="Wingdings" panose="05000000000000000000" pitchFamily="2" charset="2"/>
              <a:buChar char="ü"/>
            </a:pPr>
            <a:r>
              <a:rPr lang="he-IL" altLang="he-IL" dirty="0"/>
              <a:t>מבקר הרשות המקומית - קיימת לו הסמכות לבצע ביקורת בתאגיד העירוני;   </a:t>
            </a:r>
          </a:p>
          <a:p>
            <a:pPr marL="730250" indent="-457200" algn="just">
              <a:lnSpc>
                <a:spcPct val="80000"/>
              </a:lnSpc>
              <a:buClr>
                <a:schemeClr val="tx2"/>
              </a:buClr>
              <a:buFont typeface="Wingdings" panose="05000000000000000000" pitchFamily="2" charset="2"/>
              <a:buChar char="ü"/>
            </a:pPr>
            <a:r>
              <a:rPr lang="he-IL" altLang="he-IL" dirty="0"/>
              <a:t>ועדת הביקורת - סמכות לבצע ביקורת ולקבוע את תכנית העבודה;</a:t>
            </a:r>
          </a:p>
          <a:p>
            <a:pPr marL="730250" indent="-457200" algn="just">
              <a:lnSpc>
                <a:spcPct val="80000"/>
              </a:lnSpc>
              <a:buClr>
                <a:schemeClr val="tx2"/>
              </a:buClr>
              <a:buFont typeface="Wingdings" panose="05000000000000000000" pitchFamily="2" charset="2"/>
              <a:buChar char="ü"/>
            </a:pPr>
            <a:r>
              <a:rPr lang="he-IL" altLang="he-IL" dirty="0"/>
              <a:t>מבקר התאגיד - בתאגידים החייבים במינוי מבקר או מינוי כזה מרצון.</a:t>
            </a:r>
          </a:p>
          <a:p>
            <a:pPr algn="just" eaLnBrk="1" hangingPunct="1">
              <a:lnSpc>
                <a:spcPct val="80000"/>
              </a:lnSpc>
              <a:buClr>
                <a:schemeClr val="tx2"/>
              </a:buClr>
              <a:buFont typeface="Arial" panose="020B0604020202020204" pitchFamily="34" charset="0"/>
              <a:buChar char="•"/>
            </a:pPr>
            <a:r>
              <a:rPr lang="he-IL" altLang="he-IL" b="1" dirty="0"/>
              <a:t>גופים חיצוניים</a:t>
            </a:r>
            <a:endParaRPr lang="he-IL" altLang="he-IL" dirty="0"/>
          </a:p>
          <a:p>
            <a:pPr marL="730250" indent="-457200" algn="just">
              <a:lnSpc>
                <a:spcPct val="80000"/>
              </a:lnSpc>
              <a:buClr>
                <a:schemeClr val="tx2"/>
              </a:buClr>
              <a:buFont typeface="Wingdings" panose="05000000000000000000" pitchFamily="2" charset="2"/>
              <a:buChar char="ü"/>
            </a:pPr>
            <a:r>
              <a:rPr lang="he-IL" altLang="he-IL" dirty="0"/>
              <a:t>מבקר המדינה - תאגיד עירוני הינו גוף מבוקר כמשמעותו בחוק   מבקר המדינה.</a:t>
            </a:r>
          </a:p>
          <a:p>
            <a:pPr marL="730250" indent="-457200" algn="just">
              <a:lnSpc>
                <a:spcPct val="80000"/>
              </a:lnSpc>
              <a:buClr>
                <a:schemeClr val="tx2"/>
              </a:buClr>
              <a:buFont typeface="Wingdings" panose="05000000000000000000" pitchFamily="2" charset="2"/>
              <a:buChar char="ü"/>
            </a:pPr>
            <a:r>
              <a:rPr lang="he-IL" altLang="he-IL" dirty="0"/>
              <a:t>אגף בכיר לתאגידים עירוניים במשרד הפנים ואגף לביקורת במשרד  הפנים; </a:t>
            </a:r>
          </a:p>
          <a:p>
            <a:pPr marL="730250" indent="-457200" algn="just">
              <a:lnSpc>
                <a:spcPct val="80000"/>
              </a:lnSpc>
              <a:buClr>
                <a:schemeClr val="tx2"/>
              </a:buClr>
              <a:buFont typeface="Wingdings" panose="05000000000000000000" pitchFamily="2" charset="2"/>
              <a:buChar char="ü"/>
            </a:pPr>
            <a:r>
              <a:rPr lang="he-IL" altLang="he-IL" dirty="0"/>
              <a:t>ממונה על השכר במשרד האוצר ואגף החקירות באוצר;</a:t>
            </a:r>
          </a:p>
          <a:p>
            <a:pPr marL="730250" indent="-457200" algn="just">
              <a:lnSpc>
                <a:spcPct val="80000"/>
              </a:lnSpc>
              <a:buClr>
                <a:schemeClr val="tx2"/>
              </a:buClr>
              <a:buFont typeface="Wingdings" panose="05000000000000000000" pitchFamily="2" charset="2"/>
              <a:buChar char="ü"/>
            </a:pPr>
            <a:r>
              <a:rPr lang="he-IL" altLang="he-IL" dirty="0"/>
              <a:t>ביקורות של </a:t>
            </a:r>
            <a:r>
              <a:rPr lang="he-IL" altLang="he-IL" dirty="0" err="1"/>
              <a:t>החשכ"ל</a:t>
            </a:r>
            <a:r>
              <a:rPr lang="he-IL" altLang="he-IL" dirty="0"/>
              <a:t> (לתאגידים הנתמכים על ידי משרדי ממשלה).</a:t>
            </a:r>
          </a:p>
          <a:p>
            <a:pPr algn="just" eaLnBrk="1" hangingPunct="1">
              <a:lnSpc>
                <a:spcPct val="80000"/>
              </a:lnSpc>
              <a:buFont typeface="Wingdings" pitchFamily="2" charset="2"/>
              <a:buNone/>
            </a:pPr>
            <a:endParaRPr lang="he-IL" altLang="he-IL" dirty="0"/>
          </a:p>
          <a:p>
            <a:pPr algn="just" eaLnBrk="1" hangingPunct="1"/>
            <a:endParaRPr lang="he-IL" altLang="he-IL" dirty="0"/>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4871465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56" y="764704"/>
            <a:ext cx="9144000" cy="838200"/>
          </a:xfrm>
        </p:spPr>
        <p:txBody>
          <a:bodyPr>
            <a:noAutofit/>
          </a:bodyPr>
          <a:lstStyle/>
          <a:p>
            <a:pPr algn="ctr">
              <a:defRPr/>
            </a:pPr>
            <a:r>
              <a:rPr lang="he-IL" sz="4000" b="1" dirty="0">
                <a:latin typeface="Aharoni" panose="02010803020104030203" pitchFamily="2" charset="-79"/>
                <a:cs typeface="+mn-cs"/>
              </a:rPr>
              <a:t>מנכ"ל התאגיד העירוני</a:t>
            </a:r>
          </a:p>
        </p:txBody>
      </p:sp>
      <p:sp>
        <p:nvSpPr>
          <p:cNvPr id="19459" name="Content Placeholder 2"/>
          <p:cNvSpPr>
            <a:spLocks noGrp="1"/>
          </p:cNvSpPr>
          <p:nvPr>
            <p:ph idx="1"/>
          </p:nvPr>
        </p:nvSpPr>
        <p:spPr>
          <a:xfrm>
            <a:off x="755576" y="1602904"/>
            <a:ext cx="8388424" cy="4563888"/>
          </a:xfrm>
        </p:spPr>
        <p:txBody>
          <a:bodyPr>
            <a:normAutofit/>
          </a:bodyPr>
          <a:lstStyle/>
          <a:p>
            <a:pPr marL="0" indent="0" algn="just">
              <a:buFont typeface="Wingdings 2" pitchFamily="18" charset="2"/>
              <a:buNone/>
            </a:pPr>
            <a:r>
              <a:rPr lang="he-IL" dirty="0">
                <a:latin typeface="Aharoni" panose="02010803020104030203" pitchFamily="2" charset="-79"/>
                <a:cs typeface="Aharoni" panose="02010803020104030203" pitchFamily="2" charset="-79"/>
              </a:rPr>
              <a:t> </a:t>
            </a:r>
            <a:r>
              <a:rPr lang="he-IL" dirty="0">
                <a:latin typeface="Aharoni" panose="02010803020104030203" pitchFamily="2" charset="-79"/>
              </a:rPr>
              <a:t>נוהל האסדרה של משרד הפנים קובע כי תנאי העסקת העובדים לא יחרגו מהמקובל ברשות המקומית. </a:t>
            </a:r>
          </a:p>
          <a:p>
            <a:pPr marL="0" indent="0" algn="just">
              <a:buFont typeface="Wingdings 2" pitchFamily="18" charset="2"/>
              <a:buNone/>
            </a:pPr>
            <a:r>
              <a:rPr lang="he-IL" dirty="0">
                <a:latin typeface="Aharoni" panose="02010803020104030203" pitchFamily="2" charset="-79"/>
              </a:rPr>
              <a:t>כמו כן, לאחרונה פרסם משרד הפנים, באמצעות תיקון לנוהל האסדרה, כללים לתשלומי שכר לעובדים בתאגידים עירוניים.</a:t>
            </a:r>
          </a:p>
          <a:p>
            <a:pPr marL="0" indent="0" algn="just">
              <a:buFont typeface="Wingdings 2" pitchFamily="18" charset="2"/>
              <a:buNone/>
            </a:pPr>
            <a:endParaRPr lang="he-IL" dirty="0">
              <a:latin typeface="Aharoni" panose="02010803020104030203" pitchFamily="2" charset="-79"/>
            </a:endParaRPr>
          </a:p>
          <a:p>
            <a:pPr marL="0" indent="0" algn="just">
              <a:buFont typeface="Wingdings 2" pitchFamily="18" charset="2"/>
              <a:buNone/>
            </a:pPr>
            <a:r>
              <a:rPr lang="he-IL" b="1" dirty="0">
                <a:latin typeface="Aharoni" panose="02010803020104030203" pitchFamily="2" charset="-79"/>
              </a:rPr>
              <a:t>ראשית, כללי מינוי מנכ"ל ועובדים בכירים בתאגיד עירוני נקבעו בחוזר מנכ"ל משרד הפנים 3/2004.</a:t>
            </a:r>
          </a:p>
          <a:p>
            <a:pPr marL="0" indent="0" algn="just">
              <a:buFont typeface="Wingdings 2" pitchFamily="18" charset="2"/>
              <a:buNone/>
            </a:pPr>
            <a:endParaRPr lang="he-IL" dirty="0">
              <a:latin typeface="Aharoni" panose="02010803020104030203" pitchFamily="2" charset="-79"/>
            </a:endParaRPr>
          </a:p>
          <a:p>
            <a:pPr>
              <a:buFont typeface="Wingdings 2" pitchFamily="18" charset="2"/>
              <a:buNone/>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20901"/>
            <a:ext cx="2664296" cy="659827"/>
          </a:xfrm>
          <a:prstGeom prst="rect">
            <a:avLst/>
          </a:prstGeom>
        </p:spPr>
      </p:pic>
    </p:spTree>
    <p:extLst>
      <p:ext uri="{BB962C8B-B14F-4D97-AF65-F5344CB8AC3E}">
        <p14:creationId xmlns:p14="http://schemas.microsoft.com/office/powerpoint/2010/main" val="7141333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1150640"/>
            <a:ext cx="9144000" cy="838200"/>
          </a:xfrm>
        </p:spPr>
        <p:txBody>
          <a:bodyPr>
            <a:noAutofit/>
          </a:bodyPr>
          <a:lstStyle/>
          <a:p>
            <a:pPr algn="ctr">
              <a:defRPr/>
            </a:pPr>
            <a:r>
              <a:rPr lang="he-IL" sz="4000" b="1" dirty="0">
                <a:latin typeface="Aharoni" panose="02010803020104030203" pitchFamily="2" charset="-79"/>
                <a:cs typeface="+mn-cs"/>
              </a:rPr>
              <a:t>מינוי מנכ"ל תאגיד עירוני</a:t>
            </a:r>
            <a:br>
              <a:rPr lang="he-IL" sz="4000" b="1" dirty="0">
                <a:latin typeface="Aharoni" panose="02010803020104030203" pitchFamily="2" charset="-79"/>
                <a:cs typeface="+mn-cs"/>
              </a:rPr>
            </a:br>
            <a:endParaRPr lang="he-IL" sz="4000" b="1" dirty="0">
              <a:latin typeface="Aharoni" panose="02010803020104030203" pitchFamily="2" charset="-79"/>
              <a:cs typeface="+mn-cs"/>
            </a:endParaRPr>
          </a:p>
        </p:txBody>
      </p:sp>
      <p:sp>
        <p:nvSpPr>
          <p:cNvPr id="8195" name="Content Placeholder 2"/>
          <p:cNvSpPr>
            <a:spLocks noGrp="1"/>
          </p:cNvSpPr>
          <p:nvPr>
            <p:ph idx="1"/>
          </p:nvPr>
        </p:nvSpPr>
        <p:spPr>
          <a:xfrm>
            <a:off x="-14918" y="1428471"/>
            <a:ext cx="9150876" cy="5184576"/>
          </a:xfrm>
        </p:spPr>
        <p:txBody>
          <a:bodyPr>
            <a:normAutofit/>
          </a:bodyPr>
          <a:lstStyle/>
          <a:p>
            <a:pPr marL="0" indent="0" algn="ctr">
              <a:buNone/>
            </a:pPr>
            <a:endParaRPr lang="he-IL" b="1" dirty="0">
              <a:latin typeface="Aharoni" panose="02010803020104030203" pitchFamily="2" charset="-79"/>
            </a:endParaRPr>
          </a:p>
          <a:p>
            <a:pPr marL="0" indent="0" algn="ctr">
              <a:buNone/>
            </a:pPr>
            <a:endParaRPr lang="he-IL" b="1" dirty="0">
              <a:latin typeface="Aharoni" panose="02010803020104030203" pitchFamily="2" charset="-79"/>
            </a:endParaRPr>
          </a:p>
          <a:p>
            <a:pPr marL="0" indent="0" algn="ctr" eaLnBrk="1" hangingPunct="1">
              <a:buNone/>
            </a:pPr>
            <a:endParaRPr lang="he-IL" b="1" dirty="0">
              <a:latin typeface="Aharoni" panose="02010803020104030203" pitchFamily="2" charset="-79"/>
            </a:endParaRPr>
          </a:p>
          <a:p>
            <a:pPr marL="0" indent="0" algn="ctr" eaLnBrk="1" hangingPunct="1">
              <a:buNone/>
            </a:pPr>
            <a:endParaRPr lang="he-IL" dirty="0">
              <a:latin typeface="Aharoni" panose="02010803020104030203" pitchFamily="2" charset="-79"/>
            </a:endParaRPr>
          </a:p>
          <a:p>
            <a:pPr algn="ct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algn="ct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
        <p:nvSpPr>
          <p:cNvPr id="3" name="מלבן 2"/>
          <p:cNvSpPr/>
          <p:nvPr/>
        </p:nvSpPr>
        <p:spPr>
          <a:xfrm>
            <a:off x="395536" y="1579173"/>
            <a:ext cx="8496944" cy="4893647"/>
          </a:xfrm>
          <a:prstGeom prst="rect">
            <a:avLst/>
          </a:prstGeom>
        </p:spPr>
        <p:txBody>
          <a:bodyPr wrap="square">
            <a:spAutoFit/>
          </a:bodyPr>
          <a:lstStyle/>
          <a:p>
            <a:pPr algn="just"/>
            <a:r>
              <a:rPr lang="he-IL" sz="2400" b="1" u="sng" dirty="0">
                <a:cs typeface="+mn-cs"/>
              </a:rPr>
              <a:t>כללי מינוי מנכ"ל ועובדים בכירים בתאגיד עירוני נקבעו בחוזר מנכ"ל משרד הפנים 3/2004:</a:t>
            </a:r>
          </a:p>
          <a:p>
            <a:pPr algn="just"/>
            <a:endParaRPr lang="he-IL" sz="2400" dirty="0">
              <a:cs typeface="+mn-cs"/>
            </a:endParaRPr>
          </a:p>
          <a:p>
            <a:pPr algn="just"/>
            <a:r>
              <a:rPr lang="he-IL" sz="2400" dirty="0">
                <a:cs typeface="+mn-cs"/>
              </a:rPr>
              <a:t>על דירקטוריון התאגיד לפנות לאגף כ"א ושכר ברשות המקומית בטרם פרסום המכרז, בבקשה למינוי ועדת בחינה לתפקיד המנכ"ל. הרכב הוועדה הינו: נציג הדירקטוריון, נציג תאגיד עירוני אחר באותו סדר גודל ונציג משרד הפנים.</a:t>
            </a:r>
          </a:p>
          <a:p>
            <a:pPr algn="just"/>
            <a:endParaRPr lang="he-IL" sz="2400" dirty="0">
              <a:cs typeface="+mn-cs"/>
            </a:endParaRPr>
          </a:p>
          <a:p>
            <a:pPr algn="just"/>
            <a:r>
              <a:rPr lang="he-IL" sz="2400" dirty="0">
                <a:cs typeface="+mn-cs"/>
              </a:rPr>
              <a:t>ועדת הבחינה חייבת לפרסם מודעה בעיתון יומי אודות המכרז ולפרט בה את תנאי הסף למכרז ואת הקריטריונים לבחירה במועמד המתאים.</a:t>
            </a:r>
          </a:p>
          <a:p>
            <a:pPr algn="just"/>
            <a:endParaRPr lang="he-IL" sz="2400" dirty="0">
              <a:cs typeface="+mn-cs"/>
            </a:endParaRPr>
          </a:p>
          <a:p>
            <a:pPr algn="just"/>
            <a:r>
              <a:rPr lang="he-IL" sz="2400" dirty="0">
                <a:cs typeface="+mn-cs"/>
              </a:rPr>
              <a:t>עם סיום דיוניהם מגישה ועדת הבחינה את המלצותיה לדירקטוריון התאגיד, אשר ייקבע מי המועמד המתאים ביותר לתפקיד המנכ"ל.</a:t>
            </a:r>
          </a:p>
        </p:txBody>
      </p:sp>
    </p:spTree>
    <p:extLst>
      <p:ext uri="{BB962C8B-B14F-4D97-AF65-F5344CB8AC3E}">
        <p14:creationId xmlns:p14="http://schemas.microsoft.com/office/powerpoint/2010/main" val="42253142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23528" y="1268760"/>
            <a:ext cx="9144000" cy="838200"/>
          </a:xfrm>
        </p:spPr>
        <p:txBody>
          <a:bodyPr>
            <a:noAutofit/>
          </a:bodyPr>
          <a:lstStyle/>
          <a:p>
            <a:pPr algn="ctr">
              <a:defRPr/>
            </a:pPr>
            <a:r>
              <a:rPr lang="he-IL" sz="4000" b="1" dirty="0">
                <a:latin typeface="Aharoni" panose="02010803020104030203" pitchFamily="2" charset="-79"/>
                <a:cs typeface="+mn-cs"/>
              </a:rPr>
              <a:t>מינוי מנכ"ל תאגיד עירוני</a:t>
            </a:r>
            <a:br>
              <a:rPr lang="he-IL" sz="4000" b="1" dirty="0">
                <a:latin typeface="Aharoni" panose="02010803020104030203" pitchFamily="2" charset="-79"/>
                <a:cs typeface="+mn-cs"/>
              </a:rPr>
            </a:br>
            <a:endParaRPr lang="he-IL" sz="4000" b="1" dirty="0">
              <a:latin typeface="Aharoni" panose="02010803020104030203" pitchFamily="2" charset="-79"/>
              <a:cs typeface="+mn-cs"/>
            </a:endParaRPr>
          </a:p>
        </p:txBody>
      </p:sp>
      <p:sp>
        <p:nvSpPr>
          <p:cNvPr id="8195" name="Content Placeholder 2"/>
          <p:cNvSpPr>
            <a:spLocks noGrp="1"/>
          </p:cNvSpPr>
          <p:nvPr>
            <p:ph idx="1"/>
          </p:nvPr>
        </p:nvSpPr>
        <p:spPr>
          <a:xfrm>
            <a:off x="10661" y="1556792"/>
            <a:ext cx="9150876" cy="5184576"/>
          </a:xfrm>
        </p:spPr>
        <p:txBody>
          <a:bodyPr>
            <a:normAutofit/>
          </a:bodyPr>
          <a:lstStyle/>
          <a:p>
            <a:pPr marL="0" indent="0">
              <a:buNone/>
            </a:pPr>
            <a:endParaRPr lang="he-IL" b="1" dirty="0">
              <a:latin typeface="Aharoni" panose="02010803020104030203" pitchFamily="2" charset="-79"/>
            </a:endParaRPr>
          </a:p>
          <a:p>
            <a:pPr marL="0" indent="0" algn="just">
              <a:buNone/>
            </a:pPr>
            <a:r>
              <a:rPr lang="he-IL" b="1" dirty="0">
                <a:latin typeface="Aharoni" panose="02010803020104030203" pitchFamily="2" charset="-79"/>
              </a:rPr>
              <a:t>על מועמד לתפקיד מנכ"ל לעמוד במצטבר בתנאי הסף המפורטים להלן:</a:t>
            </a:r>
          </a:p>
          <a:p>
            <a:pPr algn="just">
              <a:buClr>
                <a:schemeClr val="tx2"/>
              </a:buClr>
              <a:buFont typeface="Arial" panose="020B0604020202020204" pitchFamily="34" charset="0"/>
              <a:buChar char="•"/>
            </a:pPr>
            <a:r>
              <a:rPr lang="he-IL" u="sng" dirty="0">
                <a:latin typeface="Aharoni" panose="02010803020104030203" pitchFamily="2" charset="-79"/>
              </a:rPr>
              <a:t>בעל תואר אקדמי באחד המקצועות הבאים: </a:t>
            </a:r>
            <a:r>
              <a:rPr lang="he-IL" dirty="0">
                <a:latin typeface="Aharoni" panose="02010803020104030203" pitchFamily="2" charset="-79"/>
              </a:rPr>
              <a:t>כלכלה, </a:t>
            </a:r>
            <a:r>
              <a:rPr lang="he-IL" dirty="0" err="1">
                <a:latin typeface="Aharoni" panose="02010803020104030203" pitchFamily="2" charset="-79"/>
              </a:rPr>
              <a:t>מינהל</a:t>
            </a:r>
            <a:r>
              <a:rPr lang="he-IL" dirty="0">
                <a:latin typeface="Aharoni" panose="02010803020104030203" pitchFamily="2" charset="-79"/>
              </a:rPr>
              <a:t> עסקים, משפטים, ראיית חשבון, מנהל ציבורי, הנדסה, לימודי עבודה, או בעל תואר אקדמי בתחום העיסוק של התאגיד.</a:t>
            </a:r>
          </a:p>
          <a:p>
            <a:pPr algn="just">
              <a:buClr>
                <a:schemeClr val="tx2"/>
              </a:buClr>
              <a:buFont typeface="Arial" panose="020B0604020202020204" pitchFamily="34" charset="0"/>
              <a:buChar char="•"/>
            </a:pPr>
            <a:r>
              <a:rPr lang="he-IL" u="sng" dirty="0">
                <a:latin typeface="Aharoni" panose="02010803020104030203" pitchFamily="2" charset="-79"/>
              </a:rPr>
              <a:t>בעל ניסיון בלפחות אחד מאלה: </a:t>
            </a:r>
            <a:r>
              <a:rPr lang="he-IL" dirty="0">
                <a:latin typeface="Aharoni" panose="02010803020104030203" pitchFamily="2" charset="-79"/>
              </a:rPr>
              <a:t>בתפקיד בכיר בתחום הניהול העסקי של תאגיד בעל היקף עסקים משמעותי/ בכהונה ציבורית/ בתפקיד בשירות הציבורי בנושאים כלכליים, מסחריים, ניהוליים או משפטיים/ בתפקיד בכיר בתחום עיסוקיו העיקריים של התאגיד.</a:t>
            </a:r>
          </a:p>
          <a:p>
            <a:pPr marL="0" indent="0">
              <a:buNone/>
            </a:pPr>
            <a:endParaRPr lang="he-IL" b="1"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23785174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1196752"/>
            <a:ext cx="9144000" cy="838200"/>
          </a:xfrm>
        </p:spPr>
        <p:txBody>
          <a:bodyPr>
            <a:noAutofit/>
          </a:bodyPr>
          <a:lstStyle/>
          <a:p>
            <a:pPr algn="ctr">
              <a:defRPr/>
            </a:pPr>
            <a:r>
              <a:rPr lang="he-IL" sz="4000" b="1" dirty="0">
                <a:latin typeface="Aharoni" panose="02010803020104030203" pitchFamily="2" charset="-79"/>
                <a:cs typeface="+mn-cs"/>
              </a:rPr>
              <a:t>מינוי מנכ"ל תאגיד עירוני</a:t>
            </a:r>
          </a:p>
        </p:txBody>
      </p:sp>
      <p:sp>
        <p:nvSpPr>
          <p:cNvPr id="8195" name="Content Placeholder 2"/>
          <p:cNvSpPr>
            <a:spLocks noGrp="1"/>
          </p:cNvSpPr>
          <p:nvPr>
            <p:ph idx="1"/>
          </p:nvPr>
        </p:nvSpPr>
        <p:spPr>
          <a:xfrm>
            <a:off x="179512" y="1428471"/>
            <a:ext cx="8784976" cy="5184576"/>
          </a:xfrm>
        </p:spPr>
        <p:txBody>
          <a:bodyPr>
            <a:normAutofit/>
          </a:bodyPr>
          <a:lstStyle/>
          <a:p>
            <a:pPr marL="0" indent="0">
              <a:buNone/>
            </a:pPr>
            <a:endParaRPr lang="he-IL" b="1" dirty="0">
              <a:latin typeface="Aharoni" panose="02010803020104030203" pitchFamily="2" charset="-79"/>
            </a:endParaRPr>
          </a:p>
          <a:p>
            <a:pPr marL="0" indent="0">
              <a:buNone/>
            </a:pPr>
            <a:endParaRPr lang="he-IL" b="1" dirty="0">
              <a:latin typeface="Aharoni" panose="02010803020104030203" pitchFamily="2" charset="-79"/>
            </a:endParaRPr>
          </a:p>
          <a:p>
            <a:pPr marL="0" indent="0" algn="just">
              <a:buNone/>
            </a:pPr>
            <a:r>
              <a:rPr lang="he-IL" b="1" u="sng" dirty="0">
                <a:latin typeface="Aharoni" panose="02010803020104030203" pitchFamily="2" charset="-79"/>
              </a:rPr>
              <a:t>חריג לתנאי הניסיון בהגשת מועמדות למינוי מנכ"ל:</a:t>
            </a:r>
          </a:p>
          <a:p>
            <a:pPr marL="0" indent="0" algn="just">
              <a:buNone/>
            </a:pPr>
            <a:r>
              <a:rPr lang="he-IL" dirty="0">
                <a:latin typeface="Aharoni" panose="02010803020104030203" pitchFamily="2" charset="-79"/>
              </a:rPr>
              <a:t>במקרים חריגים, רשאית ועדת הבחינה לבחור במועמד שלא מתקיימים בו התנאים שפורטו אם הוא בעל ניסיון מצטבר של עשר שנים לפחות בתפקיד בכיר שמתוכן 5 שנים לפחות בגופים בעלי היקף פעילות שאינו נופל מזה של התאגיד וזאת, מנימוקים חריגים ומיוחדים לבחירה שיפורטו על ידי ועדת הבחינה.</a:t>
            </a: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41046722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1412776"/>
            <a:ext cx="9144000" cy="838200"/>
          </a:xfrm>
        </p:spPr>
        <p:txBody>
          <a:bodyPr>
            <a:noAutofit/>
          </a:bodyPr>
          <a:lstStyle/>
          <a:p>
            <a:pPr algn="ctr">
              <a:defRPr/>
            </a:pPr>
            <a:r>
              <a:rPr lang="he-IL" sz="4000" b="1" dirty="0">
                <a:latin typeface="Aharoni" panose="02010803020104030203" pitchFamily="2" charset="-79"/>
                <a:cs typeface="+mn-cs"/>
              </a:rPr>
              <a:t>מינוי מנכ"ל לתאגיד העירוני</a:t>
            </a:r>
            <a:br>
              <a:rPr lang="he-IL" sz="4000" b="1" dirty="0">
                <a:latin typeface="Aharoni" panose="02010803020104030203" pitchFamily="2" charset="-79"/>
                <a:cs typeface="+mn-cs"/>
              </a:rPr>
            </a:br>
            <a:r>
              <a:rPr lang="he-IL" sz="4000" b="1" dirty="0">
                <a:latin typeface="Aharoni" panose="02010803020104030203" pitchFamily="2" charset="-79"/>
                <a:cs typeface="+mn-cs"/>
              </a:rPr>
              <a:t>שיקולים לבחירה</a:t>
            </a:r>
          </a:p>
        </p:txBody>
      </p:sp>
      <p:sp>
        <p:nvSpPr>
          <p:cNvPr id="8195" name="Content Placeholder 2"/>
          <p:cNvSpPr>
            <a:spLocks noGrp="1"/>
          </p:cNvSpPr>
          <p:nvPr>
            <p:ph idx="1"/>
          </p:nvPr>
        </p:nvSpPr>
        <p:spPr>
          <a:xfrm>
            <a:off x="179512" y="2060848"/>
            <a:ext cx="8862844" cy="5184576"/>
          </a:xfrm>
        </p:spPr>
        <p:txBody>
          <a:bodyPr>
            <a:normAutofit/>
          </a:bodyPr>
          <a:lstStyle/>
          <a:p>
            <a:pPr marL="0" indent="0" eaLnBrk="1" hangingPunct="1">
              <a:buNone/>
            </a:pPr>
            <a:endParaRPr lang="he-IL"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על ועדת הבחינה לראיין את כלל המועמדים אשר עומדים בתנאי הסף ולהמליץ על לפחות אחד מהם לאישור הדירקטוריון. על וועדת הבחינה והדירקטוריון חלה חובה לנמק את בחירתם במועמד.</a:t>
            </a:r>
          </a:p>
          <a:p>
            <a:pPr algn="just">
              <a:buFont typeface="Arial" panose="020B0604020202020204" pitchFamily="34" charset="0"/>
              <a:buChar char="•"/>
            </a:pPr>
            <a:endParaRPr lang="he-IL"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על וועדת הבחינה להתחשב בהשכלת המועמד, ניסיונו, כישוריו המקצועיים והעסקיים, אישיותו (לרבות יושר ואמינות) וכן כל קריטריון רלוונטי נוסף לתפקיד. הוועדה רשאית לדרוש חוות דעת ביחס לכשירותו של המועמד מכל גורם שתמצא לנכון, בכפוף לכל דין.</a:t>
            </a: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47063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078043"/>
          </a:xfrm>
        </p:spPr>
        <p:txBody>
          <a:bodyPr>
            <a:normAutofit fontScale="85000" lnSpcReduction="20000"/>
          </a:bodyPr>
          <a:lstStyle/>
          <a:p>
            <a:pPr marL="0" indent="0" algn="ctr">
              <a:buNone/>
            </a:pPr>
            <a:r>
              <a:rPr lang="he-IL" sz="3900" b="1" dirty="0">
                <a:solidFill>
                  <a:schemeClr val="tx2">
                    <a:lumMod val="75000"/>
                  </a:schemeClr>
                </a:solidFill>
              </a:rPr>
              <a:t>תחומי עיסוקם של תאגידים עירוניים</a:t>
            </a:r>
            <a:endParaRPr lang="he-IL" sz="4400" dirty="0"/>
          </a:p>
          <a:p>
            <a:pPr marL="0" indent="0" algn="just">
              <a:buNone/>
            </a:pPr>
            <a:endParaRPr lang="he-IL" sz="3100" dirty="0"/>
          </a:p>
          <a:p>
            <a:pPr marL="0" indent="0" algn="just">
              <a:buNone/>
            </a:pPr>
            <a:r>
              <a:rPr lang="he-IL" sz="3100" dirty="0"/>
              <a:t>תאגידים עירוניים בארץ עוסקים במגוון רחב של נושאים וניתן לחלקם למספר קטגוריות כגון:</a:t>
            </a:r>
          </a:p>
          <a:p>
            <a:pPr marL="0" indent="0" algn="just">
              <a:lnSpc>
                <a:spcPct val="120000"/>
              </a:lnSpc>
              <a:buNone/>
            </a:pPr>
            <a:endParaRPr lang="he-IL" sz="1300" dirty="0"/>
          </a:p>
          <a:p>
            <a:pPr algn="just">
              <a:lnSpc>
                <a:spcPct val="120000"/>
              </a:lnSpc>
              <a:buClr>
                <a:schemeClr val="tx2"/>
              </a:buClr>
              <a:buFont typeface="Arial" panose="020B0604020202020204" pitchFamily="34" charset="0"/>
              <a:buChar char="•"/>
            </a:pPr>
            <a:r>
              <a:rPr lang="he-IL" sz="3100" b="1" dirty="0"/>
              <a:t>חברות למתן שירותים מוניציפאליים: </a:t>
            </a:r>
            <a:r>
              <a:rPr lang="he-IL" sz="3100" dirty="0"/>
              <a:t>תברואה (פינוי אשפה), גינון, הפעלת מוקד עירוני, שירותי גביה עירוניים (מיסים, אגרות, קריאת מוני מים וגביית מים, שילוט, אכיפה), סקר נכסים וגבייה בגין נכסים, הקמת ותחזוקת אתר אינטרנט, תפעול ותחזוקת מוסדות ציבור, חינוך, תרבות וספורט.</a:t>
            </a:r>
            <a:endParaRPr lang="he-IL" sz="3100" b="1" dirty="0"/>
          </a:p>
          <a:p>
            <a:pPr algn="just">
              <a:lnSpc>
                <a:spcPct val="120000"/>
              </a:lnSpc>
              <a:buClr>
                <a:schemeClr val="tx2"/>
              </a:buClr>
              <a:buFont typeface="Arial" panose="020B0604020202020204" pitchFamily="34" charset="0"/>
              <a:buChar char="•"/>
            </a:pPr>
            <a:r>
              <a:rPr lang="he-IL" sz="3100" b="1" dirty="0"/>
              <a:t>חברות לפיתוח אורבאני, </a:t>
            </a:r>
            <a:r>
              <a:rPr lang="he-IL" sz="3100" dirty="0"/>
              <a:t>הכנת </a:t>
            </a:r>
            <a:r>
              <a:rPr lang="he-IL" sz="3100" dirty="0" err="1"/>
              <a:t>תוכניות</a:t>
            </a:r>
            <a:r>
              <a:rPr lang="he-IL" sz="3100" dirty="0"/>
              <a:t> בינוי ערים, פיתוח שכונות חדשות, הקמת מוסדות ציבור, בתי ספר, גנים, מוסדות ספורט. </a:t>
            </a:r>
          </a:p>
          <a:p>
            <a:pPr algn="just">
              <a:lnSpc>
                <a:spcPct val="120000"/>
              </a:lnSpc>
              <a:buClr>
                <a:schemeClr val="tx2"/>
              </a:buClr>
              <a:buFont typeface="Arial" panose="020B0604020202020204" pitchFamily="34" charset="0"/>
              <a:buChar char="•"/>
            </a:pPr>
            <a:r>
              <a:rPr lang="he-IL" sz="3100" b="1" dirty="0"/>
              <a:t>חברות לפיתוח ותחזוקת תשתיות עירוניות: </a:t>
            </a:r>
            <a:r>
              <a:rPr lang="he-IL" sz="3100" dirty="0"/>
              <a:t>סלילה ותיקון כבישים ומדרכות, פיתוח ותחזוקת גנים ציבוריים, כיכרות, חופים, טיילות, מתקני עירייה, מתקני ספורט ומגרשים וכד'.</a:t>
            </a:r>
            <a:endParaRPr lang="he-IL" sz="3100" b="1" dirty="0"/>
          </a:p>
          <a:p>
            <a:pPr marL="0" indent="0" algn="just">
              <a:buNone/>
            </a:pPr>
            <a:endParaRPr lang="he-IL" sz="34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7052662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6112" y="1340768"/>
            <a:ext cx="9144000" cy="838200"/>
          </a:xfrm>
        </p:spPr>
        <p:txBody>
          <a:bodyPr>
            <a:noAutofit/>
          </a:bodyPr>
          <a:lstStyle/>
          <a:p>
            <a:pPr algn="ctr">
              <a:defRPr/>
            </a:pPr>
            <a:r>
              <a:rPr lang="he-IL" sz="4000" b="1" dirty="0">
                <a:latin typeface="Aharoni" panose="02010803020104030203" pitchFamily="2" charset="-79"/>
                <a:cs typeface="+mn-cs"/>
              </a:rPr>
              <a:t>מינוי מנכ"ל תאגיד עירוני</a:t>
            </a:r>
            <a:br>
              <a:rPr lang="he-IL" sz="4000" b="1" dirty="0">
                <a:latin typeface="Aharoni" panose="02010803020104030203" pitchFamily="2" charset="-79"/>
                <a:cs typeface="+mn-cs"/>
              </a:rPr>
            </a:br>
            <a:r>
              <a:rPr lang="he-IL" sz="4000" b="1" dirty="0">
                <a:latin typeface="Aharoni" panose="02010803020104030203" pitchFamily="2" charset="-79"/>
                <a:cs typeface="+mn-cs"/>
              </a:rPr>
              <a:t>שיקולים לבחירה</a:t>
            </a:r>
          </a:p>
        </p:txBody>
      </p:sp>
      <p:sp>
        <p:nvSpPr>
          <p:cNvPr id="8195" name="Content Placeholder 2"/>
          <p:cNvSpPr>
            <a:spLocks noGrp="1"/>
          </p:cNvSpPr>
          <p:nvPr>
            <p:ph idx="1"/>
          </p:nvPr>
        </p:nvSpPr>
        <p:spPr>
          <a:xfrm>
            <a:off x="179512" y="1428471"/>
            <a:ext cx="8784976" cy="5184576"/>
          </a:xfrm>
        </p:spPr>
        <p:txBody>
          <a:bodyPr>
            <a:normAutofit/>
          </a:bodyPr>
          <a:lstStyle/>
          <a:p>
            <a:pPr marL="0" indent="0">
              <a:buNone/>
            </a:pPr>
            <a:endParaRPr lang="he-IL" b="1" dirty="0">
              <a:latin typeface="Aharoni" panose="02010803020104030203" pitchFamily="2" charset="-79"/>
            </a:endParaRPr>
          </a:p>
          <a:p>
            <a:pPr marL="0" indent="0" algn="just">
              <a:buNone/>
            </a:pPr>
            <a:endParaRPr lang="he-IL" dirty="0">
              <a:latin typeface="Aharoni" panose="02010803020104030203" pitchFamily="2" charset="-79"/>
            </a:endParaRPr>
          </a:p>
          <a:p>
            <a:pPr marL="0" indent="0" algn="just">
              <a:buNone/>
            </a:pPr>
            <a:r>
              <a:rPr lang="he-IL" dirty="0">
                <a:latin typeface="Aharoni" panose="02010803020104030203" pitchFamily="2" charset="-79"/>
              </a:rPr>
              <a:t>נוסף על השיקולים שקובע משרד הפנים כי על ועדת הבחינה לקחת בחשבון, נקבעו בפסיקה שיקולים נוספים שעל חברי ועדת בחינה לשקול:</a:t>
            </a:r>
          </a:p>
          <a:p>
            <a:pPr algn="just">
              <a:buClr>
                <a:schemeClr val="tx2"/>
              </a:buClr>
              <a:buFont typeface="Arial" panose="020B0604020202020204" pitchFamily="34" charset="0"/>
              <a:buChar char="•"/>
            </a:pPr>
            <a:r>
              <a:rPr lang="he-IL" dirty="0">
                <a:latin typeface="Aharoni" panose="02010803020104030203" pitchFamily="2" charset="-79"/>
              </a:rPr>
              <a:t> על וועדת הבחינה להימנע מלהתמקד ביכולותיו המקצועיות של המועמד בלבד אלא עליהם לעסוק גם בטיבו הערכי והמוסרי.</a:t>
            </a:r>
          </a:p>
          <a:p>
            <a:pPr algn="just">
              <a:buClr>
                <a:schemeClr val="tx2"/>
              </a:buClr>
              <a:buFont typeface="Arial" panose="020B0604020202020204" pitchFamily="34" charset="0"/>
              <a:buChar char="•"/>
            </a:pPr>
            <a:r>
              <a:rPr lang="he-IL" dirty="0">
                <a:latin typeface="Aharoni" panose="02010803020104030203" pitchFamily="2" charset="-79"/>
              </a:rPr>
              <a:t>על ועדת הבחינה לשקול בבחירת מועמד לא רק בהתאמתו לתפקיד אלא גם בהיבט של אמון הציבור, דהיינו – איך הציבור יבחן את הבחירה במועמד.</a:t>
            </a:r>
          </a:p>
          <a:p>
            <a:pPr algn="just">
              <a:buClr>
                <a:schemeClr val="tx2"/>
              </a:buClr>
              <a:buFont typeface="Arial" panose="020B0604020202020204" pitchFamily="34" charset="0"/>
              <a:buChar char="•"/>
            </a:pPr>
            <a:r>
              <a:rPr lang="he-IL" dirty="0">
                <a:latin typeface="Aharoni" panose="02010803020104030203" pitchFamily="2" charset="-79"/>
              </a:rPr>
              <a:t>בחירה במועמד משיקולים פוליטיים או משיקולים של היכרות קודמת בין חבר ועדת הבחינה למועמד, יביא לפסילת המועמד.</a:t>
            </a:r>
          </a:p>
          <a:p>
            <a:pPr marL="0" indent="0" algn="just" eaLnBrk="1" hangingPunct="1">
              <a:buNone/>
            </a:pPr>
            <a:endParaRPr lang="he-IL" b="1"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3962077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921474"/>
            <a:ext cx="9144000" cy="838200"/>
          </a:xfrm>
        </p:spPr>
        <p:txBody>
          <a:bodyPr>
            <a:noAutofit/>
          </a:bodyPr>
          <a:lstStyle/>
          <a:p>
            <a:pPr algn="ctr">
              <a:defRPr/>
            </a:pPr>
            <a:r>
              <a:rPr lang="he-IL" sz="4000" b="1" dirty="0">
                <a:latin typeface="Aharoni" panose="02010803020104030203" pitchFamily="2" charset="-79"/>
                <a:cs typeface="+mn-cs"/>
              </a:rPr>
              <a:t>שכר עובדים בכירים</a:t>
            </a:r>
          </a:p>
        </p:txBody>
      </p:sp>
      <p:sp>
        <p:nvSpPr>
          <p:cNvPr id="8195" name="Content Placeholder 2"/>
          <p:cNvSpPr>
            <a:spLocks noGrp="1"/>
          </p:cNvSpPr>
          <p:nvPr>
            <p:ph idx="1"/>
          </p:nvPr>
        </p:nvSpPr>
        <p:spPr>
          <a:xfrm>
            <a:off x="180949" y="1052736"/>
            <a:ext cx="8784976" cy="5184576"/>
          </a:xfrm>
        </p:spPr>
        <p:txBody>
          <a:bodyPr>
            <a:normAutofit/>
          </a:bodyPr>
          <a:lstStyle/>
          <a:p>
            <a:pPr marL="0" indent="0">
              <a:buNone/>
            </a:pPr>
            <a:endParaRPr lang="he-IL" b="1" dirty="0">
              <a:latin typeface="Aharoni" panose="02010803020104030203" pitchFamily="2" charset="-79"/>
            </a:endParaRPr>
          </a:p>
          <a:p>
            <a:pPr marL="0" indent="0" algn="just">
              <a:buNone/>
            </a:pPr>
            <a:endParaRPr lang="he-IL" dirty="0">
              <a:latin typeface="Aharoni" panose="02010803020104030203" pitchFamily="2" charset="-79"/>
            </a:endParaRPr>
          </a:p>
          <a:p>
            <a:pPr marL="0" indent="0" algn="just" eaLnBrk="1" hangingPunct="1">
              <a:buNone/>
            </a:pPr>
            <a:r>
              <a:rPr lang="he-IL" b="1" dirty="0">
                <a:latin typeface="Aharoni" panose="02010803020104030203" pitchFamily="2" charset="-79"/>
              </a:rPr>
              <a:t>בהתאם לנוהל אסדרה שכרו של מנכ"ל התאגיד נגזר משני פרמטרים:</a:t>
            </a:r>
          </a:p>
          <a:p>
            <a:pPr marL="514350" indent="-514350" algn="just" eaLnBrk="1" hangingPunct="1">
              <a:buClr>
                <a:schemeClr val="tx2"/>
              </a:buClr>
              <a:buAutoNum type="arabicPeriod"/>
            </a:pPr>
            <a:r>
              <a:rPr lang="he-IL" dirty="0">
                <a:latin typeface="Aharoni" panose="02010803020104030203" pitchFamily="2" charset="-79"/>
              </a:rPr>
              <a:t>שכר מנכ"ל הרשות בהתאם לעדכון שכר לעובדים הבכירים ברשויות המקומיות- הנחיות משרד האוצר- הממונה על השכר והסכמי העבודה המפורסם מידי שנה.</a:t>
            </a:r>
          </a:p>
          <a:p>
            <a:pPr marL="514350" indent="-514350" algn="just" eaLnBrk="1" hangingPunct="1">
              <a:buClr>
                <a:schemeClr val="tx2"/>
              </a:buClr>
              <a:buAutoNum type="arabicPeriod"/>
            </a:pPr>
            <a:r>
              <a:rPr lang="he-IL" dirty="0">
                <a:latin typeface="Aharoni" panose="02010803020104030203" pitchFamily="2" charset="-79"/>
              </a:rPr>
              <a:t>נפח פעילות החברה. </a:t>
            </a:r>
          </a:p>
          <a:p>
            <a:pPr marL="0" indent="0" algn="just" eaLnBrk="1" hangingPunct="1">
              <a:buClr>
                <a:schemeClr val="tx2"/>
              </a:buClr>
              <a:buNone/>
            </a:pPr>
            <a:endParaRPr lang="he-IL" dirty="0">
              <a:latin typeface="Aharoni" panose="02010803020104030203" pitchFamily="2" charset="-79"/>
            </a:endParaRPr>
          </a:p>
          <a:p>
            <a:pPr marL="0" indent="0" algn="just" eaLnBrk="1" hangingPunct="1">
              <a:buClr>
                <a:schemeClr val="tx2"/>
              </a:buClr>
              <a:buNone/>
            </a:pPr>
            <a:r>
              <a:rPr lang="he-IL" b="1" u="sng" dirty="0">
                <a:latin typeface="Aharoni" panose="02010803020104030203" pitchFamily="2" charset="-79"/>
              </a:rPr>
              <a:t>חישוב נפח פעילות משוקלל בתאגיד העירוני:</a:t>
            </a:r>
          </a:p>
          <a:p>
            <a:pPr marL="0" indent="0" algn="just" eaLnBrk="1" hangingPunct="1">
              <a:buClr>
                <a:schemeClr val="tx2"/>
              </a:buClr>
              <a:buNone/>
            </a:pPr>
            <a:r>
              <a:rPr lang="he-IL" dirty="0">
                <a:latin typeface="Aharoni" panose="02010803020104030203" pitchFamily="2" charset="-79"/>
              </a:rPr>
              <a:t>מאזן החברה המאושר האחרון- 1/3</a:t>
            </a:r>
          </a:p>
          <a:p>
            <a:pPr marL="0" indent="0" algn="just" eaLnBrk="1" hangingPunct="1">
              <a:buClr>
                <a:schemeClr val="tx2"/>
              </a:buClr>
              <a:buNone/>
            </a:pPr>
            <a:r>
              <a:rPr lang="he-IL" dirty="0">
                <a:latin typeface="Aharoni" panose="02010803020104030203" pitchFamily="2" charset="-79"/>
              </a:rPr>
              <a:t>ההכנסה הממוצעת של החברה ב-3 שנים האחרונות- 2/3</a:t>
            </a: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25456409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639297"/>
            <a:ext cx="9144000" cy="838200"/>
          </a:xfrm>
        </p:spPr>
        <p:txBody>
          <a:bodyPr>
            <a:noAutofit/>
          </a:bodyPr>
          <a:lstStyle/>
          <a:p>
            <a:pPr algn="ctr">
              <a:defRPr/>
            </a:pPr>
            <a:r>
              <a:rPr lang="he-IL" sz="4000" b="1" dirty="0">
                <a:latin typeface="Aharoni" panose="02010803020104030203" pitchFamily="2" charset="-79"/>
                <a:cs typeface="+mn-cs"/>
              </a:rPr>
              <a:t>שכר עובדים בכירים</a:t>
            </a:r>
          </a:p>
        </p:txBody>
      </p:sp>
      <p:sp>
        <p:nvSpPr>
          <p:cNvPr id="8195" name="Content Placeholder 2"/>
          <p:cNvSpPr>
            <a:spLocks noGrp="1"/>
          </p:cNvSpPr>
          <p:nvPr>
            <p:ph idx="1"/>
          </p:nvPr>
        </p:nvSpPr>
        <p:spPr>
          <a:xfrm>
            <a:off x="180949" y="1052736"/>
            <a:ext cx="8784976" cy="5184576"/>
          </a:xfrm>
        </p:spPr>
        <p:txBody>
          <a:bodyPr>
            <a:normAutofit/>
          </a:bodyPr>
          <a:lstStyle/>
          <a:p>
            <a:pPr marL="0" indent="0">
              <a:buNone/>
            </a:pPr>
            <a:endParaRPr lang="he-IL" b="1" dirty="0">
              <a:latin typeface="Aharoni" panose="02010803020104030203" pitchFamily="2" charset="-79"/>
            </a:endParaRPr>
          </a:p>
          <a:p>
            <a:pPr marL="0" indent="0" algn="just">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pic>
        <p:nvPicPr>
          <p:cNvPr id="2" name="תמונה 1"/>
          <p:cNvPicPr>
            <a:picLocks noChangeAspect="1"/>
          </p:cNvPicPr>
          <p:nvPr/>
        </p:nvPicPr>
        <p:blipFill>
          <a:blip r:embed="rId3"/>
          <a:stretch>
            <a:fillRect/>
          </a:stretch>
        </p:blipFill>
        <p:spPr>
          <a:xfrm>
            <a:off x="4056843" y="2990050"/>
            <a:ext cx="1030313" cy="877900"/>
          </a:xfrm>
          <a:prstGeom prst="rect">
            <a:avLst/>
          </a:prstGeom>
        </p:spPr>
      </p:pic>
      <p:sp>
        <p:nvSpPr>
          <p:cNvPr id="3" name="TextBox 2"/>
          <p:cNvSpPr txBox="1"/>
          <p:nvPr/>
        </p:nvSpPr>
        <p:spPr>
          <a:xfrm>
            <a:off x="1043608" y="2132856"/>
            <a:ext cx="6912768" cy="4708981"/>
          </a:xfrm>
          <a:prstGeom prst="rect">
            <a:avLst/>
          </a:prstGeom>
          <a:noFill/>
        </p:spPr>
        <p:txBody>
          <a:bodyPr wrap="square" rtlCol="1">
            <a:spAutoFit/>
          </a:bodyPr>
          <a:lstStyle/>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r>
              <a:rPr lang="he-IL" sz="2400" b="1" dirty="0">
                <a:cs typeface="+mn-cs"/>
              </a:rPr>
              <a:t>בהתאם לשקלול הכולל נקבע שכר המנכ"ל אשר ממנו נגזר שכרם של העובדים הבכירים כפי שיפורט להלן.</a:t>
            </a:r>
          </a:p>
        </p:txBody>
      </p:sp>
      <p:pic>
        <p:nvPicPr>
          <p:cNvPr id="4" name="תמונה 3"/>
          <p:cNvPicPr>
            <a:picLocks noChangeAspect="1"/>
          </p:cNvPicPr>
          <p:nvPr/>
        </p:nvPicPr>
        <p:blipFill>
          <a:blip r:embed="rId4"/>
          <a:stretch>
            <a:fillRect/>
          </a:stretch>
        </p:blipFill>
        <p:spPr>
          <a:xfrm>
            <a:off x="839026" y="1628800"/>
            <a:ext cx="7321931" cy="4176122"/>
          </a:xfrm>
          <a:prstGeom prst="rect">
            <a:avLst/>
          </a:prstGeom>
        </p:spPr>
      </p:pic>
    </p:spTree>
    <p:extLst>
      <p:ext uri="{BB962C8B-B14F-4D97-AF65-F5344CB8AC3E}">
        <p14:creationId xmlns:p14="http://schemas.microsoft.com/office/powerpoint/2010/main" val="23189418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692696"/>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עץ מבנה ארגוני</a:t>
            </a:r>
          </a:p>
        </p:txBody>
      </p:sp>
      <p:sp>
        <p:nvSpPr>
          <p:cNvPr id="8195" name="Content Placeholder 2"/>
          <p:cNvSpPr>
            <a:spLocks noGrp="1"/>
          </p:cNvSpPr>
          <p:nvPr>
            <p:ph idx="1"/>
          </p:nvPr>
        </p:nvSpPr>
        <p:spPr>
          <a:xfrm>
            <a:off x="179512" y="1628800"/>
            <a:ext cx="8820472" cy="4935637"/>
          </a:xfrm>
        </p:spPr>
        <p:txBody>
          <a:bodyPr>
            <a:normAutofit/>
          </a:bodyPr>
          <a:lstStyle/>
          <a:p>
            <a:pPr marL="0" indent="0" algn="just" eaLnBrk="1" hangingPunct="1">
              <a:buClr>
                <a:schemeClr val="tx2"/>
              </a:buClr>
              <a:buNone/>
            </a:pPr>
            <a:r>
              <a:rPr lang="he-IL" b="1" dirty="0">
                <a:latin typeface="Aharoni" panose="02010803020104030203" pitchFamily="2" charset="-79"/>
              </a:rPr>
              <a:t>לאור השונות ומגוון התאגידים, בהתאם לנוהל האסדרה, כל תאגיד מחויב להכין עץ מבנה ארגוני התואם לצרכיו של התאגיד, אשר צריך לקבל את אישור אגף בכיר לתאגידים עירוניים.</a:t>
            </a:r>
          </a:p>
          <a:p>
            <a:pPr marL="0" indent="0" algn="just" eaLnBrk="1" hangingPunct="1">
              <a:buClr>
                <a:schemeClr val="tx2"/>
              </a:buClr>
              <a:buNone/>
            </a:pPr>
            <a:endParaRPr lang="he-IL" b="1" dirty="0">
              <a:latin typeface="Aharoni" panose="02010803020104030203" pitchFamily="2" charset="-79"/>
            </a:endParaRPr>
          </a:p>
          <a:p>
            <a:pPr marL="0" indent="0" algn="just" eaLnBrk="1" hangingPunct="1">
              <a:buClr>
                <a:schemeClr val="tx2"/>
              </a:buClr>
              <a:buNone/>
            </a:pPr>
            <a:r>
              <a:rPr lang="he-IL" dirty="0">
                <a:latin typeface="Aharoni" panose="02010803020104030203" pitchFamily="2" charset="-79"/>
              </a:rPr>
              <a:t>עץ המבנה הארגוני יכלול את בעלי התפקידים, דרגתם והיקף שכרם כפי שפורט בטבלה.</a:t>
            </a:r>
          </a:p>
          <a:p>
            <a:pPr marL="0" indent="0" algn="just" eaLnBrk="1" hangingPunct="1">
              <a:buClr>
                <a:schemeClr val="tx2"/>
              </a:buClr>
              <a:buNone/>
            </a:pPr>
            <a:endParaRPr lang="he-IL" dirty="0">
              <a:latin typeface="Aharoni" panose="02010803020104030203" pitchFamily="2" charset="-79"/>
            </a:endParaRPr>
          </a:p>
          <a:p>
            <a:pPr marL="0" indent="0" algn="just" eaLnBrk="1" hangingPunct="1">
              <a:buClr>
                <a:schemeClr val="tx2"/>
              </a:buClr>
              <a:buNone/>
            </a:pPr>
            <a:r>
              <a:rPr lang="he-IL" dirty="0">
                <a:latin typeface="Aharoni" panose="02010803020104030203" pitchFamily="2" charset="-79"/>
              </a:rPr>
              <a:t>התאגיד העירוני מחויב לפעול בהתאם לעץ מבנה ארגוני המאושר וכל שינוי בעץ המבנה יחייב פניה ואישור אגף בכיר לתאגידים עירוניים בהתאם לכללים המקובלים. </a:t>
            </a:r>
          </a:p>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689418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0" y="718592"/>
            <a:ext cx="9144000" cy="838200"/>
          </a:xfrm>
        </p:spPr>
        <p:txBody>
          <a:bodyPr>
            <a:noAutofit/>
          </a:bodyPr>
          <a:lstStyle/>
          <a:p>
            <a:pPr algn="ctr" eaLnBrk="1" fontAlgn="auto" hangingPunct="1">
              <a:spcAft>
                <a:spcPts val="0"/>
              </a:spcAft>
              <a:defRPr/>
            </a:pPr>
            <a:r>
              <a:rPr lang="he-IL" sz="4000" b="1" dirty="0">
                <a:latin typeface="Aharoni" panose="02010803020104030203" pitchFamily="2" charset="-79"/>
                <a:cs typeface="+mn-cs"/>
              </a:rPr>
              <a:t>מבנה ארגוני מאושר- חקיקה ונהלים רלוונטיים</a:t>
            </a:r>
          </a:p>
        </p:txBody>
      </p:sp>
      <p:sp>
        <p:nvSpPr>
          <p:cNvPr id="8195" name="Content Placeholder 2"/>
          <p:cNvSpPr>
            <a:spLocks noGrp="1"/>
          </p:cNvSpPr>
          <p:nvPr>
            <p:ph idx="1"/>
          </p:nvPr>
        </p:nvSpPr>
        <p:spPr>
          <a:xfrm>
            <a:off x="-14918" y="1428471"/>
            <a:ext cx="9150876" cy="5184576"/>
          </a:xfrm>
        </p:spPr>
        <p:txBody>
          <a:bodyPr>
            <a:normAutofit/>
          </a:bodyPr>
          <a:lstStyle/>
          <a:p>
            <a:pPr algn="just" eaLnBrk="1" hangingPunct="1">
              <a:buClr>
                <a:schemeClr val="tx2"/>
              </a:buClr>
              <a:buFont typeface="Arial" panose="020B0604020202020204" pitchFamily="34" charset="0"/>
              <a:buChar char="•"/>
            </a:pPr>
            <a:endParaRPr lang="he-IL" sz="1200" dirty="0">
              <a:latin typeface="Aharoni" panose="02010803020104030203" pitchFamily="2" charset="-79"/>
            </a:endParaRPr>
          </a:p>
          <a:p>
            <a:pPr algn="just">
              <a:buClr>
                <a:schemeClr val="tx2"/>
              </a:buClr>
              <a:buFont typeface="Arial" panose="020B0604020202020204" pitchFamily="34" charset="0"/>
              <a:buChar char="•"/>
            </a:pPr>
            <a:r>
              <a:rPr lang="he-IL" dirty="0">
                <a:latin typeface="Aharoni" panose="02010803020104030203" pitchFamily="2" charset="-79"/>
              </a:rPr>
              <a:t>קליטת בעלי התפקידים בתאגיד העירוני במסגרת העץ הארגוני שאושר, תבוצע על ידי התאגיד העירוני במסגרת הליך מכרזי ובכפוף לאישור דירקטוריון החברה. </a:t>
            </a:r>
          </a:p>
          <a:p>
            <a:pPr marL="288000" indent="0" algn="just">
              <a:buClr>
                <a:schemeClr val="tx2"/>
              </a:buClr>
              <a:buNone/>
            </a:pPr>
            <a:r>
              <a:rPr lang="he-IL" dirty="0">
                <a:latin typeface="Aharoni" panose="02010803020104030203" pitchFamily="2" charset="-79"/>
              </a:rPr>
              <a:t>למען הסר ספק - עם סיום ההליך </a:t>
            </a:r>
            <a:r>
              <a:rPr lang="he-IL" dirty="0" err="1">
                <a:latin typeface="Aharoni" panose="02010803020104030203" pitchFamily="2" charset="-79"/>
              </a:rPr>
              <a:t>המכרזי</a:t>
            </a:r>
            <a:r>
              <a:rPr lang="he-IL" dirty="0">
                <a:latin typeface="Aharoni" panose="02010803020104030203" pitchFamily="2" charset="-79"/>
              </a:rPr>
              <a:t> ובחירת בעלי התפקידים – על התאגיד העירוני לקבל את אישור משרד הפנים לחוזה העסקה. </a:t>
            </a:r>
          </a:p>
          <a:p>
            <a:pPr algn="just">
              <a:buClr>
                <a:schemeClr val="tx2"/>
              </a:buClr>
              <a:buFont typeface="Arial" panose="020B0604020202020204" pitchFamily="34" charset="0"/>
              <a:buChar char="•"/>
            </a:pPr>
            <a:r>
              <a:rPr lang="he-IL" dirty="0">
                <a:latin typeface="Aharoni" panose="02010803020104030203" pitchFamily="2" charset="-79"/>
              </a:rPr>
              <a:t>אישור האגף הבכיר לתאגידים עירוניים מקנה לתאגיד רשות להעסיק עובדים בכמות ובדרגות שכר, אשר נקבעו בעץ הארגוני המאושר, ללא צורך לפנות לאגף התאגידים לקבלת אישור לאיוש כל משרה, למעט עובדים בכירים. יחד עם זאת, כאמור כל שינוי במבנה העץ הארגוני יחייב את אישור האגף הבכיר לתאגידים עירוניים בהתאם לכללים המקובלים. </a:t>
            </a:r>
          </a:p>
          <a:p>
            <a:pPr algn="just" eaLnBrk="1" hangingPunct="1">
              <a:buClr>
                <a:schemeClr val="tx2"/>
              </a:buClr>
              <a:buFont typeface="Arial" panose="020B0604020202020204" pitchFamily="34" charset="0"/>
              <a:buChar char="•"/>
            </a:pPr>
            <a:endParaRPr lang="he-IL" dirty="0">
              <a:latin typeface="Aharoni" panose="02010803020104030203" pitchFamily="2" charset="-79"/>
            </a:endParaRPr>
          </a:p>
          <a:p>
            <a:pPr marL="0" indent="0" algn="just" eaLnBrk="1" hangingPunct="1">
              <a:buClr>
                <a:schemeClr val="tx2"/>
              </a:buClr>
              <a:buNone/>
            </a:pPr>
            <a:endParaRPr lang="he-IL" sz="1200" dirty="0">
              <a:latin typeface="Aharoni" panose="02010803020104030203" pitchFamily="2" charset="-79"/>
            </a:endParaRPr>
          </a:p>
          <a:p>
            <a:pPr marL="0" indent="0" eaLnBrk="1" hangingPunct="1">
              <a:buNone/>
            </a:pPr>
            <a:endParaRPr lang="he-IL" b="1" dirty="0">
              <a:latin typeface="Aharoni" panose="02010803020104030203" pitchFamily="2" charset="-79"/>
            </a:endParaRPr>
          </a:p>
          <a:p>
            <a:pPr marL="0" indent="0" eaLnBrk="1" hangingPunct="1">
              <a:buNone/>
            </a:pPr>
            <a:endParaRPr lang="he-IL"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spTree>
    <p:extLst>
      <p:ext uri="{BB962C8B-B14F-4D97-AF65-F5344CB8AC3E}">
        <p14:creationId xmlns:p14="http://schemas.microsoft.com/office/powerpoint/2010/main" val="19634501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50565" y="1009371"/>
            <a:ext cx="9144000" cy="838200"/>
          </a:xfrm>
        </p:spPr>
        <p:txBody>
          <a:bodyPr>
            <a:noAutofit/>
          </a:bodyPr>
          <a:lstStyle/>
          <a:p>
            <a:pPr algn="ctr">
              <a:defRPr/>
            </a:pPr>
            <a:r>
              <a:rPr lang="he-IL" sz="4000" b="1" dirty="0">
                <a:latin typeface="Aharoni" panose="02010803020104030203" pitchFamily="2" charset="-79"/>
                <a:cs typeface="+mn-cs"/>
              </a:rPr>
              <a:t>שכר עובדים בכירים</a:t>
            </a:r>
          </a:p>
        </p:txBody>
      </p:sp>
      <p:sp>
        <p:nvSpPr>
          <p:cNvPr id="8195" name="Content Placeholder 2"/>
          <p:cNvSpPr>
            <a:spLocks noGrp="1"/>
          </p:cNvSpPr>
          <p:nvPr>
            <p:ph idx="1"/>
          </p:nvPr>
        </p:nvSpPr>
        <p:spPr>
          <a:xfrm>
            <a:off x="179512" y="1428471"/>
            <a:ext cx="8784976" cy="5184576"/>
          </a:xfrm>
        </p:spPr>
        <p:txBody>
          <a:bodyPr>
            <a:normAutofit/>
          </a:bodyPr>
          <a:lstStyle/>
          <a:p>
            <a:pPr marL="0" indent="0">
              <a:buNone/>
            </a:pPr>
            <a:endParaRPr lang="he-IL" b="1" dirty="0">
              <a:latin typeface="Aharoni" panose="02010803020104030203" pitchFamily="2" charset="-79"/>
            </a:endParaRPr>
          </a:p>
          <a:p>
            <a:pPr marL="0" indent="0" algn="just">
              <a:buNone/>
            </a:pPr>
            <a:endParaRPr lang="he-IL" dirty="0">
              <a:latin typeface="Aharoni" panose="02010803020104030203" pitchFamily="2" charset="-79"/>
            </a:endParaRPr>
          </a:p>
          <a:p>
            <a:pPr marL="0" indent="0" algn="just" eaLnBrk="1" hangingPunct="1">
              <a:buNone/>
            </a:pPr>
            <a:endParaRPr lang="he-IL" b="1" dirty="0">
              <a:latin typeface="Aharoni" panose="02010803020104030203" pitchFamily="2" charset="-79"/>
            </a:endParaRPr>
          </a:p>
          <a:p>
            <a:pPr eaLnBrk="1" hangingPunct="1">
              <a:buFont typeface="Arial" panose="020B0604020202020204" pitchFamily="34" charset="0"/>
              <a:buChar char="•"/>
            </a:pPr>
            <a:endParaRPr lang="he-IL" dirty="0">
              <a:latin typeface="Aharoni" panose="02010803020104030203" pitchFamily="2" charset="-79"/>
              <a:cs typeface="Aharoni" panose="02010803020104030203" pitchFamily="2"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2664296" cy="659827"/>
          </a:xfrm>
          <a:prstGeom prst="rect">
            <a:avLst/>
          </a:prstGeom>
        </p:spPr>
      </p:pic>
      <p:pic>
        <p:nvPicPr>
          <p:cNvPr id="2" name="תמונה 1"/>
          <p:cNvPicPr>
            <a:picLocks noChangeAspect="1"/>
          </p:cNvPicPr>
          <p:nvPr/>
        </p:nvPicPr>
        <p:blipFill>
          <a:blip r:embed="rId3"/>
          <a:stretch>
            <a:fillRect/>
          </a:stretch>
        </p:blipFill>
        <p:spPr>
          <a:xfrm>
            <a:off x="88658" y="2189685"/>
            <a:ext cx="9096020" cy="4133446"/>
          </a:xfrm>
          <a:prstGeom prst="rect">
            <a:avLst/>
          </a:prstGeom>
        </p:spPr>
      </p:pic>
    </p:spTree>
    <p:extLst>
      <p:ext uri="{BB962C8B-B14F-4D97-AF65-F5344CB8AC3E}">
        <p14:creationId xmlns:p14="http://schemas.microsoft.com/office/powerpoint/2010/main" val="5783898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20000">
              <a:schemeClr val="tx1"/>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כותרת 1"/>
          <p:cNvSpPr txBox="1">
            <a:spLocks/>
          </p:cNvSpPr>
          <p:nvPr/>
        </p:nvSpPr>
        <p:spPr>
          <a:xfrm>
            <a:off x="827956" y="2848669"/>
            <a:ext cx="7467600" cy="868363"/>
          </a:xfrm>
          <a:prstGeom prst="rect">
            <a:avLst/>
          </a:prstGeom>
          <a:ln>
            <a:noFill/>
          </a:ln>
        </p:spPr>
        <p:txBody>
          <a:bodyPr vert="horz" lIns="0" tIns="0" rIns="18288" bIns="0" anchor="b">
            <a:noAutofit/>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fontAlgn="auto">
              <a:spcAft>
                <a:spcPts val="0"/>
              </a:spcAft>
              <a:defRPr/>
            </a:pPr>
            <a:r>
              <a:rPr lang="he-IL" sz="8000" dirty="0">
                <a:ln w="22225">
                  <a:solidFill>
                    <a:srgbClr val="DBF5F9">
                      <a:lumMod val="25000"/>
                    </a:srgbClr>
                  </a:solidFill>
                  <a:prstDash val="solid"/>
                </a:ln>
                <a:solidFill>
                  <a:srgbClr val="DBF5F9">
                    <a:lumMod val="25000"/>
                  </a:srgbClr>
                </a:solidFill>
                <a:effectLst/>
                <a:cs typeface="David" pitchFamily="2" charset="-79"/>
              </a:rPr>
              <a:t>תודה על ההקשבה!</a:t>
            </a:r>
          </a:p>
        </p:txBody>
      </p:sp>
      <p:sp>
        <p:nvSpPr>
          <p:cNvPr id="4" name="Rounded Rectangle 10"/>
          <p:cNvSpPr/>
          <p:nvPr/>
        </p:nvSpPr>
        <p:spPr>
          <a:xfrm>
            <a:off x="1403648" y="1022953"/>
            <a:ext cx="6228008" cy="864096"/>
          </a:xfrm>
          <a:prstGeom prst="roundRect">
            <a:avLst/>
          </a:prstGeom>
          <a:ln>
            <a:solidFill>
              <a:schemeClr val="accent1"/>
            </a:solidFill>
          </a:ln>
          <a:effectLst>
            <a:glow rad="139700">
              <a:schemeClr val="accent1">
                <a:satMod val="175000"/>
                <a:alpha val="40000"/>
              </a:schemeClr>
            </a:glow>
            <a:softEdge rad="635000"/>
          </a:effectLst>
        </p:spPr>
        <p:style>
          <a:lnRef idx="2">
            <a:schemeClr val="accent6"/>
          </a:lnRef>
          <a:fillRef idx="1">
            <a:schemeClr val="lt1"/>
          </a:fillRef>
          <a:effectRef idx="0">
            <a:schemeClr val="accent6"/>
          </a:effectRef>
          <a:fontRef idx="minor">
            <a:schemeClr val="dk1"/>
          </a:fontRef>
        </p:style>
        <p:txBody>
          <a:bodyPr rtlCol="1" anchor="ctr">
            <a:scene3d>
              <a:camera prst="perspectiveRelaxedModerately"/>
              <a:lightRig rig="threePt" dir="t"/>
            </a:scene3d>
            <a:sp3d extrusionH="57150">
              <a:bevelT w="82550" h="38100" prst="coolSlant"/>
            </a:sp3d>
          </a:bodyPr>
          <a:lstStyle/>
          <a:p>
            <a:pPr algn="ctr">
              <a:defRPr/>
            </a:pPr>
            <a:endParaRPr lang="he-IL" sz="2800" b="1" cap="all" dirty="0">
              <a:ln w="9000" cmpd="sng">
                <a:solidFill>
                  <a:srgbClr val="10CF9B">
                    <a:shade val="50000"/>
                    <a:satMod val="120000"/>
                  </a:srgbClr>
                </a:solidFill>
                <a:prstDash val="solid"/>
              </a:ln>
              <a:gradFill>
                <a:gsLst>
                  <a:gs pos="0">
                    <a:srgbClr val="10CF9B">
                      <a:shade val="20000"/>
                      <a:satMod val="245000"/>
                    </a:srgbClr>
                  </a:gs>
                  <a:gs pos="43000">
                    <a:srgbClr val="10CF9B">
                      <a:satMod val="255000"/>
                    </a:srgbClr>
                  </a:gs>
                  <a:gs pos="48000">
                    <a:srgbClr val="10CF9B">
                      <a:shade val="85000"/>
                      <a:satMod val="255000"/>
                    </a:srgbClr>
                  </a:gs>
                  <a:gs pos="100000">
                    <a:srgbClr val="10CF9B">
                      <a:shade val="20000"/>
                      <a:satMod val="245000"/>
                    </a:srgbClr>
                  </a:gs>
                </a:gsLst>
                <a:lin ang="5400000"/>
              </a:gradFill>
              <a:effectLst>
                <a:reflection blurRad="12700" stA="28000" endPos="45000" dist="1000" dir="5400000" sy="-100000" algn="bl" rotWithShape="0"/>
              </a:effectLst>
              <a:latin typeface="Arial" pitchFamily="34" charset="0"/>
            </a:endParaRPr>
          </a:p>
        </p:txBody>
      </p:sp>
      <p:sp>
        <p:nvSpPr>
          <p:cNvPr id="5" name="Title 7"/>
          <p:cNvSpPr txBox="1">
            <a:spLocks/>
          </p:cNvSpPr>
          <p:nvPr/>
        </p:nvSpPr>
        <p:spPr>
          <a:xfrm>
            <a:off x="457200" y="2833025"/>
            <a:ext cx="8229600" cy="1143000"/>
          </a:xfrm>
          <a:prstGeom prst="rect">
            <a:avLst/>
          </a:prstGeom>
        </p:spPr>
        <p:txBody>
          <a:bodyPr vert="horz" lIns="91440" tIns="45720" rIns="91440" bIns="45720" rtlCol="0" anchor="b">
            <a:normAutofit fontScale="97500"/>
          </a:bodyPr>
          <a:lst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endParaRPr lang="he-IL" dirty="0">
              <a:solidFill>
                <a:srgbClr val="DBF5F9"/>
              </a:solidFill>
            </a:endParaRPr>
          </a:p>
        </p:txBody>
      </p:sp>
      <p:sp>
        <p:nvSpPr>
          <p:cNvPr id="6" name="Subtitle 2"/>
          <p:cNvSpPr txBox="1">
            <a:spLocks/>
          </p:cNvSpPr>
          <p:nvPr/>
        </p:nvSpPr>
        <p:spPr>
          <a:xfrm>
            <a:off x="1619250" y="4264628"/>
            <a:ext cx="6172200" cy="1366837"/>
          </a:xfrm>
          <a:prstGeom prst="rect">
            <a:avLst/>
          </a:prstGeom>
        </p:spPr>
        <p:txBody>
          <a:bodyPr>
            <a:normAutofit/>
          </a:bodyPr>
          <a:lstStyle/>
          <a:p>
            <a:pPr marL="365760" indent="-256032" algn="ctr" fontAlgn="auto">
              <a:lnSpc>
                <a:spcPct val="90000"/>
              </a:lnSpc>
              <a:spcBef>
                <a:spcPts val="400"/>
              </a:spcBef>
              <a:spcAft>
                <a:spcPts val="0"/>
              </a:spcAft>
              <a:buClr>
                <a:srgbClr val="0F6FC6"/>
              </a:buClr>
              <a:buSzPct val="68000"/>
              <a:buFont typeface="Wingdings" pitchFamily="2" charset="2"/>
              <a:buNone/>
              <a:defRPr/>
            </a:pPr>
            <a:r>
              <a:rPr lang="he-IL" sz="2700" b="1" dirty="0">
                <a:solidFill>
                  <a:srgbClr val="DBF5F9">
                    <a:lumMod val="25000"/>
                  </a:srgbClr>
                </a:solidFill>
                <a:latin typeface="Constantia"/>
                <a:cs typeface="David" pitchFamily="2" charset="-79"/>
              </a:rPr>
              <a:t>עו"ד מיכל רוזנבוים</a:t>
            </a:r>
          </a:p>
          <a:p>
            <a:pPr marL="365760" indent="-256032" algn="ctr" fontAlgn="auto">
              <a:lnSpc>
                <a:spcPct val="90000"/>
              </a:lnSpc>
              <a:spcBef>
                <a:spcPts val="400"/>
              </a:spcBef>
              <a:spcAft>
                <a:spcPts val="0"/>
              </a:spcAft>
              <a:buClr>
                <a:srgbClr val="0F6FC6"/>
              </a:buClr>
              <a:buSzPct val="68000"/>
              <a:buFont typeface="Wingdings" pitchFamily="2" charset="2"/>
              <a:buNone/>
              <a:defRPr/>
            </a:pPr>
            <a:r>
              <a:rPr lang="en-US" sz="2700" b="1" dirty="0">
                <a:solidFill>
                  <a:srgbClr val="DBF5F9">
                    <a:lumMod val="25000"/>
                  </a:srgbClr>
                </a:solidFill>
                <a:latin typeface="Constantia"/>
                <a:cs typeface="David" pitchFamily="2" charset="-79"/>
              </a:rPr>
              <a:t>michal@rozlaw.co.il</a:t>
            </a:r>
          </a:p>
          <a:p>
            <a:pPr marL="365760" indent="-256032" algn="ctr" fontAlgn="auto">
              <a:lnSpc>
                <a:spcPct val="90000"/>
              </a:lnSpc>
              <a:spcBef>
                <a:spcPts val="400"/>
              </a:spcBef>
              <a:spcAft>
                <a:spcPts val="0"/>
              </a:spcAft>
              <a:buClr>
                <a:srgbClr val="0F6FC6"/>
              </a:buClr>
              <a:buSzPct val="68000"/>
              <a:buFont typeface="Wingdings" pitchFamily="2" charset="2"/>
              <a:buNone/>
              <a:defRPr/>
            </a:pPr>
            <a:r>
              <a:rPr lang="he-IL" sz="2700" dirty="0">
                <a:solidFill>
                  <a:prstClr val="white"/>
                </a:solidFill>
                <a:latin typeface="Constantia"/>
                <a:cs typeface="David" pitchFamily="2" charset="-79"/>
              </a:rPr>
              <a:t>טל: 03-6006566</a:t>
            </a:r>
            <a:r>
              <a:rPr lang="en-US" sz="2700" dirty="0">
                <a:solidFill>
                  <a:prstClr val="white"/>
                </a:solidFill>
                <a:latin typeface="Constantia"/>
                <a:cs typeface="David" pitchFamily="2" charset="-79"/>
              </a:rPr>
              <a:t>;</a:t>
            </a:r>
            <a:r>
              <a:rPr lang="he-IL" sz="2700" dirty="0">
                <a:solidFill>
                  <a:prstClr val="white"/>
                </a:solidFill>
                <a:latin typeface="Constantia"/>
                <a:cs typeface="David" pitchFamily="2" charset="-79"/>
              </a:rPr>
              <a:t> נייד: 050-9009264</a:t>
            </a:r>
          </a:p>
        </p:txBody>
      </p:sp>
      <p:pic>
        <p:nvPicPr>
          <p:cNvPr id="7" name="תמונה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9122" y="692696"/>
            <a:ext cx="6156176" cy="1524610"/>
          </a:xfrm>
          <a:prstGeom prst="rect">
            <a:avLst/>
          </a:prstGeom>
        </p:spPr>
      </p:pic>
    </p:spTree>
    <p:extLst>
      <p:ext uri="{BB962C8B-B14F-4D97-AF65-F5344CB8AC3E}">
        <p14:creationId xmlns:p14="http://schemas.microsoft.com/office/powerpoint/2010/main" val="961858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078043"/>
          </a:xfrm>
        </p:spPr>
        <p:txBody>
          <a:bodyPr>
            <a:normAutofit fontScale="92500" lnSpcReduction="20000"/>
          </a:bodyPr>
          <a:lstStyle/>
          <a:p>
            <a:pPr marL="0" indent="0" algn="ctr">
              <a:buNone/>
            </a:pPr>
            <a:r>
              <a:rPr lang="he-IL" sz="3900" b="1" dirty="0">
                <a:solidFill>
                  <a:schemeClr val="tx2">
                    <a:lumMod val="75000"/>
                  </a:schemeClr>
                </a:solidFill>
              </a:rPr>
              <a:t>תחומי עיסוקם של תאגידים עירוניים</a:t>
            </a:r>
            <a:endParaRPr lang="he-IL" sz="4400" dirty="0"/>
          </a:p>
          <a:p>
            <a:pPr marL="0" indent="0" algn="just">
              <a:buNone/>
            </a:pPr>
            <a:endParaRPr lang="he-IL" sz="3100" dirty="0"/>
          </a:p>
          <a:p>
            <a:pPr algn="just">
              <a:lnSpc>
                <a:spcPct val="120000"/>
              </a:lnSpc>
              <a:buClr>
                <a:schemeClr val="tx2"/>
              </a:buClr>
              <a:buFont typeface="Arial" panose="020B0604020202020204" pitchFamily="34" charset="0"/>
              <a:buChar char="•"/>
            </a:pPr>
            <a:r>
              <a:rPr lang="he-IL" sz="3100" b="1" dirty="0"/>
              <a:t>חברות העוסקות ביזום בתחום העסקים והתעשייה </a:t>
            </a:r>
            <a:r>
              <a:rPr lang="he-IL" sz="3100" dirty="0"/>
              <a:t>באמצעות </a:t>
            </a:r>
          </a:p>
          <a:p>
            <a:pPr marL="0" indent="0" algn="just">
              <a:lnSpc>
                <a:spcPct val="120000"/>
              </a:lnSpc>
              <a:buNone/>
            </a:pPr>
            <a:r>
              <a:rPr lang="he-IL" sz="3100" dirty="0"/>
              <a:t>     יצירת קשר עם יזמים פרטיים;</a:t>
            </a:r>
          </a:p>
          <a:p>
            <a:pPr algn="just">
              <a:lnSpc>
                <a:spcPct val="120000"/>
              </a:lnSpc>
              <a:buClr>
                <a:schemeClr val="tx2"/>
              </a:buClr>
              <a:buFont typeface="Arial" panose="020B0604020202020204" pitchFamily="34" charset="0"/>
              <a:buChar char="•"/>
            </a:pPr>
            <a:r>
              <a:rPr lang="he-IL" sz="3100" b="1" dirty="0"/>
              <a:t> חברות העוסקות ביזום, תכנון, פיתוח וניהול פרויקטים </a:t>
            </a:r>
          </a:p>
          <a:p>
            <a:pPr marL="0" indent="0" algn="just">
              <a:lnSpc>
                <a:spcPct val="120000"/>
              </a:lnSpc>
              <a:buNone/>
              <a:tabLst>
                <a:tab pos="7712075" algn="l"/>
              </a:tabLst>
            </a:pPr>
            <a:r>
              <a:rPr lang="he-IL" sz="3100" b="1" dirty="0"/>
              <a:t>     בתחום התיירות: </a:t>
            </a:r>
            <a:r>
              <a:rPr lang="he-IL" sz="3100" dirty="0"/>
              <a:t>ייזום אטרקציות תיירותיות, הקמת מתקני </a:t>
            </a:r>
          </a:p>
          <a:p>
            <a:pPr marL="0" indent="0" algn="just">
              <a:lnSpc>
                <a:spcPct val="120000"/>
              </a:lnSpc>
              <a:buNone/>
              <a:tabLst>
                <a:tab pos="7712075" algn="l"/>
              </a:tabLst>
            </a:pPr>
            <a:r>
              <a:rPr lang="he-IL" sz="3100" dirty="0"/>
              <a:t>     תשתית לנופש, שחזור אתרים היסטוריים וכד'.</a:t>
            </a:r>
            <a:endParaRPr lang="he-IL" sz="3100" b="1" dirty="0"/>
          </a:p>
          <a:p>
            <a:pPr algn="just">
              <a:lnSpc>
                <a:spcPct val="120000"/>
              </a:lnSpc>
              <a:buClr>
                <a:schemeClr val="tx2"/>
              </a:buClr>
              <a:buFont typeface="Arial" panose="020B0604020202020204" pitchFamily="34" charset="0"/>
              <a:buChar char="•"/>
              <a:tabLst>
                <a:tab pos="7712075" algn="l"/>
              </a:tabLst>
            </a:pPr>
            <a:r>
              <a:rPr lang="he-IL" sz="3100" b="1" dirty="0"/>
              <a:t>חברות העוסקות בתחום נדל"ן העירייה שתפקידן: </a:t>
            </a:r>
            <a:r>
              <a:rPr lang="he-IL" sz="3100" dirty="0"/>
              <a:t>ביצוע </a:t>
            </a:r>
          </a:p>
          <a:p>
            <a:pPr marL="0" indent="0" algn="just">
              <a:lnSpc>
                <a:spcPct val="120000"/>
              </a:lnSpc>
              <a:buNone/>
              <a:tabLst>
                <a:tab pos="7712075" algn="l"/>
              </a:tabLst>
            </a:pPr>
            <a:r>
              <a:rPr lang="he-IL" sz="3100" dirty="0"/>
              <a:t>    עסקאות רכישה והשכרה של נדל"ן השייך לעירייה, ניהול נכסי   </a:t>
            </a:r>
          </a:p>
          <a:p>
            <a:pPr marL="0" indent="0" algn="just">
              <a:lnSpc>
                <a:spcPct val="120000"/>
              </a:lnSpc>
              <a:buNone/>
              <a:tabLst>
                <a:tab pos="7712075" algn="l"/>
              </a:tabLst>
            </a:pPr>
            <a:r>
              <a:rPr lang="he-IL" sz="3100" dirty="0"/>
              <a:t>     העירייה וכד'.</a:t>
            </a:r>
          </a:p>
          <a:p>
            <a:pPr algn="just">
              <a:lnSpc>
                <a:spcPct val="120000"/>
              </a:lnSpc>
              <a:buClr>
                <a:schemeClr val="tx2"/>
              </a:buClr>
              <a:buFont typeface="Arial" panose="020B0604020202020204" pitchFamily="34" charset="0"/>
              <a:buChar char="•"/>
              <a:tabLst>
                <a:tab pos="7712075" algn="l"/>
              </a:tabLst>
            </a:pPr>
            <a:r>
              <a:rPr lang="he-IL" sz="3100" b="1" dirty="0"/>
              <a:t>חברות העוסקות בניהול תחום התחדשות עירונית והסכמי גג.</a:t>
            </a:r>
          </a:p>
          <a:p>
            <a:pPr marL="0" indent="0" algn="just">
              <a:buNone/>
            </a:pPr>
            <a:endParaRPr lang="he-IL" sz="34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693397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779956"/>
            <a:ext cx="8943564" cy="6078043"/>
          </a:xfrm>
        </p:spPr>
        <p:txBody>
          <a:bodyPr>
            <a:normAutofit/>
          </a:bodyPr>
          <a:lstStyle/>
          <a:p>
            <a:pPr marL="0" indent="0" algn="ctr">
              <a:buNone/>
            </a:pPr>
            <a:r>
              <a:rPr lang="he-IL" sz="3900" b="1" dirty="0">
                <a:solidFill>
                  <a:schemeClr val="tx2">
                    <a:lumMod val="75000"/>
                  </a:schemeClr>
                </a:solidFill>
              </a:rPr>
              <a:t>תחומי עיסוקם של תאגידים עירוניים</a:t>
            </a:r>
            <a:endParaRPr lang="he-IL" sz="4400" dirty="0"/>
          </a:p>
          <a:p>
            <a:pPr marL="0" indent="0" algn="just">
              <a:buNone/>
            </a:pPr>
            <a:endParaRPr lang="he-IL" sz="3100" dirty="0"/>
          </a:p>
          <a:p>
            <a:pPr algn="just">
              <a:lnSpc>
                <a:spcPct val="120000"/>
              </a:lnSpc>
              <a:buClr>
                <a:schemeClr val="tx2"/>
              </a:buClr>
              <a:buFont typeface="Arial" panose="020B0604020202020204" pitchFamily="34" charset="0"/>
              <a:buChar char="•"/>
            </a:pPr>
            <a:r>
              <a:rPr lang="he-IL" sz="3100" b="1" dirty="0"/>
              <a:t>חברות העוסקות בתחום תרבות ובידור כגון חברות המפיקות אירועים ציבוריים.</a:t>
            </a:r>
            <a:endParaRPr lang="he-IL" sz="3100" dirty="0"/>
          </a:p>
          <a:p>
            <a:pPr algn="just">
              <a:lnSpc>
                <a:spcPct val="120000"/>
              </a:lnSpc>
              <a:buClr>
                <a:schemeClr val="tx2"/>
              </a:buClr>
              <a:buFont typeface="Arial" panose="020B0604020202020204" pitchFamily="34" charset="0"/>
              <a:buChar char="•"/>
            </a:pPr>
            <a:r>
              <a:rPr lang="he-IL" sz="3100" b="1" dirty="0"/>
              <a:t> חברות העוסקות בהקמה ואחזקה של מערכת ביוב ופיתוח של קווי ביוב ומים. </a:t>
            </a:r>
          </a:p>
          <a:p>
            <a:pPr algn="just">
              <a:lnSpc>
                <a:spcPct val="120000"/>
              </a:lnSpc>
              <a:buClr>
                <a:schemeClr val="tx2"/>
              </a:buClr>
              <a:buFont typeface="Arial" panose="020B0604020202020204" pitchFamily="34" charset="0"/>
              <a:buChar char="•"/>
              <a:tabLst>
                <a:tab pos="7712075" algn="l"/>
              </a:tabLst>
            </a:pPr>
            <a:r>
              <a:rPr lang="he-IL" sz="3100" b="1" dirty="0"/>
              <a:t>חברות העוסקות בהסדרת חנייה ובייזום, ניהול והפעלת חניונים. </a:t>
            </a:r>
          </a:p>
          <a:p>
            <a:pPr marL="0" indent="0" algn="just">
              <a:lnSpc>
                <a:spcPct val="120000"/>
              </a:lnSpc>
              <a:buClr>
                <a:schemeClr val="tx2"/>
              </a:buClr>
              <a:buNone/>
              <a:tabLst>
                <a:tab pos="7712075" algn="l"/>
              </a:tabLst>
            </a:pPr>
            <a:endParaRPr lang="he-IL" sz="3100" dirty="0"/>
          </a:p>
          <a:p>
            <a:pPr marL="0" indent="0" algn="just">
              <a:buNone/>
            </a:pPr>
            <a:endParaRPr lang="he-IL" sz="34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121414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85182" y="620688"/>
            <a:ext cx="8943564" cy="6078043"/>
          </a:xfrm>
        </p:spPr>
        <p:txBody>
          <a:bodyPr>
            <a:normAutofit fontScale="55000" lnSpcReduction="20000"/>
          </a:bodyPr>
          <a:lstStyle/>
          <a:p>
            <a:pPr marL="0" indent="0" algn="ctr">
              <a:buNone/>
            </a:pPr>
            <a:r>
              <a:rPr lang="he-IL" sz="5100" b="1" dirty="0">
                <a:solidFill>
                  <a:schemeClr val="tx2">
                    <a:lumMod val="75000"/>
                  </a:schemeClr>
                </a:solidFill>
              </a:rPr>
              <a:t>מתנ"סים</a:t>
            </a:r>
            <a:endParaRPr lang="he-IL" sz="5100" dirty="0"/>
          </a:p>
          <a:p>
            <a:pPr marL="0" indent="0" algn="just">
              <a:buNone/>
            </a:pPr>
            <a:endParaRPr lang="he-IL" sz="3100" dirty="0"/>
          </a:p>
          <a:p>
            <a:pPr marL="0" indent="0" algn="just">
              <a:lnSpc>
                <a:spcPct val="120000"/>
              </a:lnSpc>
              <a:buClr>
                <a:schemeClr val="tx2"/>
              </a:buClr>
              <a:buNone/>
            </a:pPr>
            <a:r>
              <a:rPr lang="he-IL" sz="3800" dirty="0"/>
              <a:t>ברחבי המדינה פועלים תאגידים רבים כמתנ"סים. תאגידים אלו מצויים בדרך כלל בשליטה משותפת של הרשות המקומית ושל החברה למתנ"סים. משרד הפנים (אגף בכיר לתאגידים עירוניים) טרם פרסם הנחיות בנוגע למתנ"סים, אולם האגף רואה בכל מתנ"ס כתאגיד עירוני שאינו בשליטה, אשר חייב לקבל על עצמו חלק מההוראות החלות על תאגידים עירוניים "רגילים". לפיכך, מתנ"סים מתבקשים על ידי משרד הפנים לאמץ 7 הוראות בתקנונן:</a:t>
            </a:r>
          </a:p>
          <a:p>
            <a:pPr marL="0" indent="0" algn="just">
              <a:lnSpc>
                <a:spcPct val="120000"/>
              </a:lnSpc>
              <a:buClr>
                <a:schemeClr val="tx2"/>
              </a:buClr>
              <a:buNone/>
            </a:pPr>
            <a:endParaRPr lang="he-IL" sz="3100" dirty="0"/>
          </a:p>
          <a:p>
            <a:pPr marL="514350" indent="-514350" algn="just">
              <a:lnSpc>
                <a:spcPct val="120000"/>
              </a:lnSpc>
              <a:buClr>
                <a:schemeClr val="tx2"/>
              </a:buClr>
              <a:buAutoNum type="arabicPeriod"/>
            </a:pPr>
            <a:r>
              <a:rPr lang="he-IL" sz="3100" b="1" dirty="0"/>
              <a:t>מינוי נציגי העירייה על פי תקנות העיריות (נציגי העירייה בתאגיד העירוני).</a:t>
            </a:r>
          </a:p>
          <a:p>
            <a:pPr marL="514350" indent="-514350" algn="just">
              <a:lnSpc>
                <a:spcPct val="120000"/>
              </a:lnSpc>
              <a:buClr>
                <a:schemeClr val="tx2"/>
              </a:buClr>
              <a:buAutoNum type="arabicPeriod"/>
            </a:pPr>
            <a:r>
              <a:rPr lang="he-IL" sz="3100" b="1" dirty="0"/>
              <a:t>פעולות הטעונות אישור שרד הפנים בתאגיד עירוני יהיו טעונות גם אישור במתנ"ס (כגון שינוי תקנון, שינוי בהון מניות וכד').</a:t>
            </a:r>
          </a:p>
          <a:p>
            <a:pPr marL="514350" indent="-514350" algn="just">
              <a:lnSpc>
                <a:spcPct val="120000"/>
              </a:lnSpc>
              <a:buClr>
                <a:schemeClr val="tx2"/>
              </a:buClr>
              <a:buAutoNum type="arabicPeriod"/>
            </a:pPr>
            <a:r>
              <a:rPr lang="he-IL" sz="3100" b="1" dirty="0"/>
              <a:t>דיני העסקת עובדים יחולו בשינויים המחויבים. </a:t>
            </a:r>
          </a:p>
          <a:p>
            <a:pPr marL="514350" indent="-514350" algn="just">
              <a:lnSpc>
                <a:spcPct val="120000"/>
              </a:lnSpc>
              <a:buClr>
                <a:schemeClr val="tx2"/>
              </a:buClr>
              <a:buAutoNum type="arabicPeriod"/>
            </a:pPr>
            <a:r>
              <a:rPr lang="he-IL" sz="3100" b="1" dirty="0"/>
              <a:t>דיני מכרזים יחולו בשינויים המחויבים.</a:t>
            </a:r>
          </a:p>
          <a:p>
            <a:pPr marL="514350" indent="-514350" algn="just">
              <a:lnSpc>
                <a:spcPct val="120000"/>
              </a:lnSpc>
              <a:buClr>
                <a:schemeClr val="tx2"/>
              </a:buClr>
              <a:buAutoNum type="arabicPeriod"/>
            </a:pPr>
            <a:r>
              <a:rPr lang="he-IL" sz="3100" b="1" dirty="0"/>
              <a:t>כללי ניגוד עניינים והעסקת קרובי משפחה יחולו בשינויים המחויבים.</a:t>
            </a:r>
          </a:p>
          <a:p>
            <a:pPr marL="514350" indent="-514350" algn="just">
              <a:lnSpc>
                <a:spcPct val="120000"/>
              </a:lnSpc>
              <a:buClr>
                <a:schemeClr val="tx2"/>
              </a:buClr>
              <a:buAutoNum type="arabicPeriod"/>
            </a:pPr>
            <a:r>
              <a:rPr lang="he-IL" sz="3100" b="1" dirty="0"/>
              <a:t>המתנ"ס לא יהיה רשאי לקבל תמיכות אלא על פי נוהל התמיכות החל על הרשויות המקומיות בשינויים המחויבים.</a:t>
            </a:r>
          </a:p>
          <a:p>
            <a:pPr marL="514350" indent="-514350" algn="just">
              <a:lnSpc>
                <a:spcPct val="120000"/>
              </a:lnSpc>
              <a:buClr>
                <a:schemeClr val="tx2"/>
              </a:buClr>
              <a:buAutoNum type="arabicPeriod"/>
            </a:pPr>
            <a:r>
              <a:rPr lang="he-IL" sz="3100" b="1" dirty="0"/>
              <a:t>חובת קבלת אישור משרד הפנים לעסקאות מקרקעין כמו ברשות המקומית. </a:t>
            </a:r>
          </a:p>
          <a:p>
            <a:pPr marL="0" indent="0" algn="just">
              <a:lnSpc>
                <a:spcPct val="120000"/>
              </a:lnSpc>
              <a:buClr>
                <a:schemeClr val="tx2"/>
              </a:buClr>
              <a:buNone/>
              <a:tabLst>
                <a:tab pos="7712075" algn="l"/>
              </a:tabLst>
            </a:pPr>
            <a:endParaRPr lang="he-IL" sz="3100" dirty="0"/>
          </a:p>
          <a:p>
            <a:pPr marL="0" indent="0" algn="just">
              <a:buNone/>
            </a:pPr>
            <a:endParaRPr lang="he-IL" sz="3400" dirty="0"/>
          </a:p>
        </p:txBody>
      </p:sp>
      <p:pic>
        <p:nvPicPr>
          <p:cNvPr id="4" name="תמונה 3"/>
          <p:cNvPicPr>
            <a:picLocks noChangeAspect="1"/>
          </p:cNvPicPr>
          <p:nvPr/>
        </p:nvPicPr>
        <p:blipFill>
          <a:blip r:embed="rId2"/>
          <a:stretch>
            <a:fillRect/>
          </a:stretch>
        </p:blipFill>
        <p:spPr>
          <a:xfrm>
            <a:off x="179512" y="129208"/>
            <a:ext cx="2670279" cy="658425"/>
          </a:xfrm>
          <a:prstGeom prst="rect">
            <a:avLst/>
          </a:prstGeom>
        </p:spPr>
      </p:pic>
    </p:spTree>
    <p:extLst>
      <p:ext uri="{BB962C8B-B14F-4D97-AF65-F5344CB8AC3E}">
        <p14:creationId xmlns:p14="http://schemas.microsoft.com/office/powerpoint/2010/main" val="2533979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8_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9_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14575</TotalTime>
  <Words>5036</Words>
  <Application>Microsoft Office PowerPoint</Application>
  <PresentationFormat>‫הצגה על המסך (4:3)</PresentationFormat>
  <Paragraphs>524</Paragraphs>
  <Slides>66</Slides>
  <Notes>0</Notes>
  <HiddenSlides>0</HiddenSlides>
  <MMClips>0</MMClips>
  <ScaleCrop>false</ScaleCrop>
  <HeadingPairs>
    <vt:vector size="4" baseType="variant">
      <vt:variant>
        <vt:lpstr>ערכת נושא</vt:lpstr>
      </vt:variant>
      <vt:variant>
        <vt:i4>4</vt:i4>
      </vt:variant>
      <vt:variant>
        <vt:lpstr>כותרות שקופיות</vt:lpstr>
      </vt:variant>
      <vt:variant>
        <vt:i4>66</vt:i4>
      </vt:variant>
    </vt:vector>
  </HeadingPairs>
  <TitlesOfParts>
    <vt:vector size="70" baseType="lpstr">
      <vt:lpstr>זרימה</vt:lpstr>
      <vt:lpstr>1_זרימה</vt:lpstr>
      <vt:lpstr>8_זרימה</vt:lpstr>
      <vt:lpstr>9_זרימה</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אסדרת תקנון- חקיקה ונהלים רלוונטיים</vt:lpstr>
      <vt:lpstr>אסדרת תקנון- חקיקה ונהלים רלוונטיים</vt:lpstr>
      <vt:lpstr>אסדרת תקנון- חקיקה ונהלים רלוונטיים</vt:lpstr>
      <vt:lpstr>אסדרת תקנון- חקיקה ונהלים רלוונטיים</vt:lpstr>
      <vt:lpstr>אסדרת תקנון- חקיקה ונהלים רלוונטיים</vt:lpstr>
      <vt:lpstr>אסדרת תקנון- חקיקה ונהלים רלוונטיים</vt:lpstr>
      <vt:lpstr>פרוצדורת הקמת תאגיד ואסדרת מעמדו של תאגיד עירוני או מעין עירוני </vt:lpstr>
      <vt:lpstr>אסדרת תקנון- חקיקה ונהלים רלוונטיים</vt:lpstr>
      <vt:lpstr>מינוי נציגי הרשות בהנהלת התאגיד העירוני</vt:lpstr>
      <vt:lpstr>מינוי נציגי הרשות בהנהלת התאגיד העירוני</vt:lpstr>
      <vt:lpstr>מינוי נציגי הרשות בהנהלת התאגיד העירוני</vt:lpstr>
      <vt:lpstr>הדירקטוריון/ הוועד המנהל </vt:lpstr>
      <vt:lpstr>הסדרת מערכת היחסים בין הרשות המקומית לתאגיד העירוני – הסכמי מסגרת</vt:lpstr>
      <vt:lpstr>הסכם בין הרשות המקומית לתאגיד העירוני</vt:lpstr>
      <vt:lpstr>הסכם בין הרשות המקומית לתאגיד העירוני</vt:lpstr>
      <vt:lpstr>הסדרת מערכת היחסים בין הרשות המקומית לתאגיד העירוני</vt:lpstr>
      <vt:lpstr>הלוואות וערבויות</vt:lpstr>
      <vt:lpstr>הלוואות וערבויות</vt:lpstr>
      <vt:lpstr>מינוי חשב מלווה</vt:lpstr>
      <vt:lpstr>מינוי חשב מלווה</vt:lpstr>
      <vt:lpstr>מינוי מבקר פנים</vt:lpstr>
      <vt:lpstr>דיווח כספי בתאגידים עירוניים</vt:lpstr>
      <vt:lpstr>דיווח כספי בתאגידים עירוניים</vt:lpstr>
      <vt:lpstr>גופי הביקורת</vt:lpstr>
      <vt:lpstr>מנכ"ל התאגיד העירוני</vt:lpstr>
      <vt:lpstr>מינוי מנכ"ל תאגיד עירוני </vt:lpstr>
      <vt:lpstr>מינוי מנכ"ל תאגיד עירוני </vt:lpstr>
      <vt:lpstr>מינוי מנכ"ל תאגיד עירוני</vt:lpstr>
      <vt:lpstr>מינוי מנכ"ל לתאגיד העירוני שיקולים לבחירה</vt:lpstr>
      <vt:lpstr>מינוי מנכ"ל תאגיד עירוני שיקולים לבחירה</vt:lpstr>
      <vt:lpstr>שכר עובדים בכירים</vt:lpstr>
      <vt:lpstr>שכר עובדים בכירים</vt:lpstr>
      <vt:lpstr>עץ מבנה ארגוני</vt:lpstr>
      <vt:lpstr>מבנה ארגוני מאושר- חקיקה ונהלים רלוונטיים</vt:lpstr>
      <vt:lpstr>שכר עובדים בכירים</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shani</dc:creator>
  <cp:lastModifiedBy>liat</cp:lastModifiedBy>
  <cp:revision>617</cp:revision>
  <cp:lastPrinted>2016-12-19T11:25:48Z</cp:lastPrinted>
  <dcterms:created xsi:type="dcterms:W3CDTF">2011-12-08T08:30:12Z</dcterms:created>
  <dcterms:modified xsi:type="dcterms:W3CDTF">2019-09-15T10:40:29Z</dcterms:modified>
</cp:coreProperties>
</file>