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75" r:id="rId1"/>
  </p:sldMasterIdLst>
  <p:notesMasterIdLst>
    <p:notesMasterId r:id="rId49"/>
  </p:notesMasterIdLst>
  <p:handoutMasterIdLst>
    <p:handoutMasterId r:id="rId50"/>
  </p:handoutMasterIdLst>
  <p:sldIdLst>
    <p:sldId id="256" r:id="rId2"/>
    <p:sldId id="579" r:id="rId3"/>
    <p:sldId id="800" r:id="rId4"/>
    <p:sldId id="737" r:id="rId5"/>
    <p:sldId id="842" r:id="rId6"/>
    <p:sldId id="843" r:id="rId7"/>
    <p:sldId id="845" r:id="rId8"/>
    <p:sldId id="792" r:id="rId9"/>
    <p:sldId id="780" r:id="rId10"/>
    <p:sldId id="782" r:id="rId11"/>
    <p:sldId id="783" r:id="rId12"/>
    <p:sldId id="834" r:id="rId13"/>
    <p:sldId id="835" r:id="rId14"/>
    <p:sldId id="836" r:id="rId15"/>
    <p:sldId id="837" r:id="rId16"/>
    <p:sldId id="838" r:id="rId17"/>
    <p:sldId id="839" r:id="rId18"/>
    <p:sldId id="840" r:id="rId19"/>
    <p:sldId id="742" r:id="rId20"/>
    <p:sldId id="841" r:id="rId21"/>
    <p:sldId id="791" r:id="rId22"/>
    <p:sldId id="844" r:id="rId23"/>
    <p:sldId id="693" r:id="rId24"/>
    <p:sldId id="694" r:id="rId25"/>
    <p:sldId id="695" r:id="rId26"/>
    <p:sldId id="821" r:id="rId27"/>
    <p:sldId id="696" r:id="rId28"/>
    <p:sldId id="788" r:id="rId29"/>
    <p:sldId id="802" r:id="rId30"/>
    <p:sldId id="768" r:id="rId31"/>
    <p:sldId id="769" r:id="rId32"/>
    <p:sldId id="770" r:id="rId33"/>
    <p:sldId id="771" r:id="rId34"/>
    <p:sldId id="809" r:id="rId35"/>
    <p:sldId id="772" r:id="rId36"/>
    <p:sldId id="797" r:id="rId37"/>
    <p:sldId id="773" r:id="rId38"/>
    <p:sldId id="833" r:id="rId39"/>
    <p:sldId id="798" r:id="rId40"/>
    <p:sldId id="799" r:id="rId41"/>
    <p:sldId id="730" r:id="rId42"/>
    <p:sldId id="794" r:id="rId43"/>
    <p:sldId id="795" r:id="rId44"/>
    <p:sldId id="796" r:id="rId45"/>
    <p:sldId id="738" r:id="rId46"/>
    <p:sldId id="567" r:id="rId47"/>
    <p:sldId id="524" r:id="rId48"/>
  </p:sldIdLst>
  <p:sldSz cx="9144000" cy="6858000" type="screen4x3"/>
  <p:notesSz cx="6797675" cy="9926638"/>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סגנון ביניים 4 - הדגשה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515" autoAdjust="0"/>
    <p:restoredTop sz="94737" autoAdjust="0"/>
  </p:normalViewPr>
  <p:slideViewPr>
    <p:cSldViewPr>
      <p:cViewPr varScale="1">
        <p:scale>
          <a:sx n="90" d="100"/>
          <a:sy n="90" d="100"/>
        </p:scale>
        <p:origin x="1458" y="96"/>
      </p:cViewPr>
      <p:guideLst>
        <p:guide orient="horz" pos="2160"/>
        <p:guide pos="2880"/>
      </p:guideLst>
    </p:cSldViewPr>
  </p:slideViewPr>
  <p:outlineViewPr>
    <p:cViewPr>
      <p:scale>
        <a:sx n="33" d="100"/>
        <a:sy n="33" d="100"/>
      </p:scale>
      <p:origin x="0" y="65646"/>
    </p:cViewPr>
  </p:outlineViewPr>
  <p:notesTextViewPr>
    <p:cViewPr>
      <p:scale>
        <a:sx n="100" d="100"/>
        <a:sy n="100" d="100"/>
      </p:scale>
      <p:origin x="0" y="0"/>
    </p:cViewPr>
  </p:notesTextViewPr>
  <p:sorterViewPr>
    <p:cViewPr>
      <p:scale>
        <a:sx n="66" d="100"/>
        <a:sy n="66" d="100"/>
      </p:scale>
      <p:origin x="0" y="256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275" y="0"/>
            <a:ext cx="2946400" cy="496888"/>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sz="quarter" idx="1"/>
          </p:nvPr>
        </p:nvSpPr>
        <p:spPr>
          <a:xfrm>
            <a:off x="1588" y="0"/>
            <a:ext cx="2946400" cy="496888"/>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F05282BA-C933-4E14-8E16-B7F4C346854F}" type="datetimeFigureOut">
              <a:rPr lang="he-IL"/>
              <a:pPr>
                <a:defRPr/>
              </a:pPr>
              <a:t>כ"ט/סיון/תשע"ט</a:t>
            </a:fld>
            <a:endParaRPr lang="he-IL"/>
          </a:p>
        </p:txBody>
      </p:sp>
      <p:sp>
        <p:nvSpPr>
          <p:cNvPr id="4" name="מציין מיקום של כותרת תחתונה 3"/>
          <p:cNvSpPr>
            <a:spLocks noGrp="1"/>
          </p:cNvSpPr>
          <p:nvPr>
            <p:ph type="ftr" sz="quarter" idx="2"/>
          </p:nvPr>
        </p:nvSpPr>
        <p:spPr>
          <a:xfrm>
            <a:off x="3851275" y="9428163"/>
            <a:ext cx="2946400" cy="496887"/>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5" name="מציין מיקום של מספר שקופית 4"/>
          <p:cNvSpPr>
            <a:spLocks noGrp="1"/>
          </p:cNvSpPr>
          <p:nvPr>
            <p:ph type="sldNum" sz="quarter" idx="3"/>
          </p:nvPr>
        </p:nvSpPr>
        <p:spPr>
          <a:xfrm>
            <a:off x="1588" y="9428163"/>
            <a:ext cx="2946400" cy="496887"/>
          </a:xfrm>
          <a:prstGeom prst="rect">
            <a:avLst/>
          </a:prstGeom>
        </p:spPr>
        <p:txBody>
          <a:bodyPr vert="horz" lIns="91440" tIns="45720" rIns="91440" bIns="45720" rtlCol="1" anchor="b"/>
          <a:lstStyle>
            <a:lvl1pPr algn="l" fontAlgn="auto">
              <a:spcBef>
                <a:spcPts val="0"/>
              </a:spcBef>
              <a:spcAft>
                <a:spcPts val="0"/>
              </a:spcAft>
              <a:defRPr sz="1200" smtClean="0">
                <a:latin typeface="+mn-lt"/>
                <a:cs typeface="+mn-cs"/>
              </a:defRPr>
            </a:lvl1pPr>
          </a:lstStyle>
          <a:p>
            <a:pPr>
              <a:defRPr/>
            </a:pPr>
            <a:fld id="{5A742376-70CA-468C-B871-B73AC34E20ED}" type="slidenum">
              <a:rPr lang="he-IL"/>
              <a:pPr>
                <a:defRPr/>
              </a:pPr>
              <a:t>‹#›</a:t>
            </a:fld>
            <a:endParaRPr lang="he-IL"/>
          </a:p>
        </p:txBody>
      </p:sp>
    </p:spTree>
    <p:extLst>
      <p:ext uri="{BB962C8B-B14F-4D97-AF65-F5344CB8AC3E}">
        <p14:creationId xmlns:p14="http://schemas.microsoft.com/office/powerpoint/2010/main" val="751258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46400" cy="496888"/>
          </a:xfrm>
          <a:prstGeom prst="rect">
            <a:avLst/>
          </a:prstGeom>
        </p:spPr>
        <p:txBody>
          <a:bodyPr vert="horz" lIns="91440" tIns="45720" rIns="91440" bIns="45720" rtlCol="1"/>
          <a:lstStyle>
            <a:lvl1pPr algn="l">
              <a:defRPr sz="1200"/>
            </a:lvl1pPr>
          </a:lstStyle>
          <a:p>
            <a:fld id="{9CA6513F-9494-462B-AD76-C906B13F9971}" type="datetimeFigureOut">
              <a:rPr lang="he-IL" smtClean="0"/>
              <a:t>כ"ט/סיון/תשע"ט</a:t>
            </a:fld>
            <a:endParaRPr lang="he-IL"/>
          </a:p>
        </p:txBody>
      </p:sp>
      <p:sp>
        <p:nvSpPr>
          <p:cNvPr id="4" name="מציין מיקום של תמונת שקופית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79450" y="4714875"/>
            <a:ext cx="5438775" cy="4467225"/>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1275" y="9428163"/>
            <a:ext cx="2946400"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8163"/>
            <a:ext cx="2946400" cy="496887"/>
          </a:xfrm>
          <a:prstGeom prst="rect">
            <a:avLst/>
          </a:prstGeom>
        </p:spPr>
        <p:txBody>
          <a:bodyPr vert="horz" lIns="91440" tIns="45720" rIns="91440" bIns="45720" rtlCol="1" anchor="b"/>
          <a:lstStyle>
            <a:lvl1pPr algn="l">
              <a:defRPr sz="1200"/>
            </a:lvl1pPr>
          </a:lstStyle>
          <a:p>
            <a:fld id="{F16C70F5-7E43-4FCF-88F4-CFA873AE5F39}" type="slidenum">
              <a:rPr lang="he-IL" smtClean="0"/>
              <a:t>‹#›</a:t>
            </a:fld>
            <a:endParaRPr lang="he-IL"/>
          </a:p>
        </p:txBody>
      </p:sp>
    </p:spTree>
    <p:extLst>
      <p:ext uri="{BB962C8B-B14F-4D97-AF65-F5344CB8AC3E}">
        <p14:creationId xmlns:p14="http://schemas.microsoft.com/office/powerpoint/2010/main" val="26597339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16C70F5-7E43-4FCF-88F4-CFA873AE5F39}" type="slidenum">
              <a:rPr lang="he-IL" smtClean="0"/>
              <a:t>31</a:t>
            </a:fld>
            <a:endParaRPr lang="he-IL"/>
          </a:p>
        </p:txBody>
      </p:sp>
    </p:spTree>
    <p:extLst>
      <p:ext uri="{BB962C8B-B14F-4D97-AF65-F5344CB8AC3E}">
        <p14:creationId xmlns:p14="http://schemas.microsoft.com/office/powerpoint/2010/main" val="2338972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16C70F5-7E43-4FCF-88F4-CFA873AE5F39}" type="slidenum">
              <a:rPr lang="he-IL" smtClean="0"/>
              <a:t>32</a:t>
            </a:fld>
            <a:endParaRPr lang="he-IL"/>
          </a:p>
        </p:txBody>
      </p:sp>
    </p:spTree>
    <p:extLst>
      <p:ext uri="{BB962C8B-B14F-4D97-AF65-F5344CB8AC3E}">
        <p14:creationId xmlns:p14="http://schemas.microsoft.com/office/powerpoint/2010/main" val="4152742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16C70F5-7E43-4FCF-88F4-CFA873AE5F39}" type="slidenum">
              <a:rPr lang="he-IL" smtClean="0"/>
              <a:t>33</a:t>
            </a:fld>
            <a:endParaRPr lang="he-IL"/>
          </a:p>
        </p:txBody>
      </p:sp>
    </p:spTree>
    <p:extLst>
      <p:ext uri="{BB962C8B-B14F-4D97-AF65-F5344CB8AC3E}">
        <p14:creationId xmlns:p14="http://schemas.microsoft.com/office/powerpoint/2010/main" val="1394411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16C70F5-7E43-4FCF-88F4-CFA873AE5F39}" type="slidenum">
              <a:rPr lang="he-IL" smtClean="0"/>
              <a:t>35</a:t>
            </a:fld>
            <a:endParaRPr lang="he-IL"/>
          </a:p>
        </p:txBody>
      </p:sp>
    </p:spTree>
    <p:extLst>
      <p:ext uri="{BB962C8B-B14F-4D97-AF65-F5344CB8AC3E}">
        <p14:creationId xmlns:p14="http://schemas.microsoft.com/office/powerpoint/2010/main" val="1234561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16C70F5-7E43-4FCF-88F4-CFA873AE5F39}" type="slidenum">
              <a:rPr lang="he-IL" smtClean="0"/>
              <a:t>36</a:t>
            </a:fld>
            <a:endParaRPr lang="he-IL"/>
          </a:p>
        </p:txBody>
      </p:sp>
    </p:spTree>
    <p:extLst>
      <p:ext uri="{BB962C8B-B14F-4D97-AF65-F5344CB8AC3E}">
        <p14:creationId xmlns:p14="http://schemas.microsoft.com/office/powerpoint/2010/main" val="4046358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16C70F5-7E43-4FCF-88F4-CFA873AE5F39}" type="slidenum">
              <a:rPr lang="he-IL" smtClean="0"/>
              <a:t>37</a:t>
            </a:fld>
            <a:endParaRPr lang="he-IL"/>
          </a:p>
        </p:txBody>
      </p:sp>
    </p:spTree>
    <p:extLst>
      <p:ext uri="{BB962C8B-B14F-4D97-AF65-F5344CB8AC3E}">
        <p14:creationId xmlns:p14="http://schemas.microsoft.com/office/powerpoint/2010/main" val="1658801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16C70F5-7E43-4FCF-88F4-CFA873AE5F39}" type="slidenum">
              <a:rPr lang="he-IL" smtClean="0"/>
              <a:t>38</a:t>
            </a:fld>
            <a:endParaRPr lang="he-IL"/>
          </a:p>
        </p:txBody>
      </p:sp>
    </p:spTree>
    <p:extLst>
      <p:ext uri="{BB962C8B-B14F-4D97-AF65-F5344CB8AC3E}">
        <p14:creationId xmlns:p14="http://schemas.microsoft.com/office/powerpoint/2010/main" val="1658801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pPr>
              <a:defRPr/>
            </a:pPr>
            <a:fld id="{566D601B-6737-4BAB-8EEE-C9FB82936AC2}" type="datetimeFigureOut">
              <a:rPr lang="he-IL" smtClean="0"/>
              <a:pPr>
                <a:defRPr/>
              </a:pPr>
              <a:t>כ"ט/סיון/תשע"ט</a:t>
            </a:fld>
            <a:endParaRPr lang="he-IL"/>
          </a:p>
        </p:txBody>
      </p:sp>
      <p:sp>
        <p:nvSpPr>
          <p:cNvPr id="19" name="Footer Placeholder 18"/>
          <p:cNvSpPr>
            <a:spLocks noGrp="1"/>
          </p:cNvSpPr>
          <p:nvPr>
            <p:ph type="ftr" sz="quarter" idx="11"/>
          </p:nvPr>
        </p:nvSpPr>
        <p:spPr/>
        <p:txBody>
          <a:bodyPr/>
          <a:lstStyle/>
          <a:p>
            <a:pPr>
              <a:defRPr/>
            </a:pPr>
            <a:endParaRPr lang="he-IL"/>
          </a:p>
        </p:txBody>
      </p:sp>
      <p:sp>
        <p:nvSpPr>
          <p:cNvPr id="27" name="Slide Number Placeholder 26"/>
          <p:cNvSpPr>
            <a:spLocks noGrp="1"/>
          </p:cNvSpPr>
          <p:nvPr>
            <p:ph type="sldNum" sz="quarter" idx="12"/>
          </p:nvPr>
        </p:nvSpPr>
        <p:spPr/>
        <p:txBody>
          <a:bodyPr/>
          <a:lstStyle/>
          <a:p>
            <a:pPr>
              <a:defRPr/>
            </a:pPr>
            <a:fld id="{F8B2DD64-A156-4D1F-BBB6-A77423B1B91C}" type="slidenum">
              <a:rPr lang="he-IL" smtClean="0"/>
              <a:pPr>
                <a:defRPr/>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B5E4C907-42EF-4FD8-A019-798FB93DE06C}" type="datetimeFigureOut">
              <a:rPr lang="he-IL" smtClean="0"/>
              <a:pPr>
                <a:defRPr/>
              </a:pPr>
              <a:t>כ"ט/סיון/תשע"ט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5A9476AD-9D25-4919-A8CF-3140877EE92B}" type="slidenum">
              <a:rPr lang="he-IL" smtClean="0"/>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28CA5103-5880-4CAD-855F-D2DE7C934D50}" type="datetimeFigureOut">
              <a:rPr lang="he-IL" smtClean="0"/>
              <a:pPr>
                <a:defRPr/>
              </a:pPr>
              <a:t>כ"ט/סיון/תשע"ט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2D0EA315-7887-43B5-8742-D466771C04E9}" type="slidenum">
              <a:rPr lang="he-IL" smtClean="0"/>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7390C8E3-D330-48A1-91D5-406D55CAAE48}" type="datetimeFigureOut">
              <a:rPr lang="he-IL" smtClean="0"/>
              <a:pPr>
                <a:defRPr/>
              </a:pPr>
              <a:t>כ"ט/סיון/תשע"ט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DFB89C11-3DF4-4109-983F-73267D33CAE2}" type="slidenum">
              <a:rPr lang="he-IL" smtClean="0"/>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Date Placeholder 3"/>
          <p:cNvSpPr>
            <a:spLocks noGrp="1"/>
          </p:cNvSpPr>
          <p:nvPr>
            <p:ph type="dt" sz="half" idx="10"/>
          </p:nvPr>
        </p:nvSpPr>
        <p:spPr/>
        <p:txBody>
          <a:bodyPr/>
          <a:lstStyle/>
          <a:p>
            <a:pPr>
              <a:defRPr/>
            </a:pPr>
            <a:fld id="{0739A745-1B05-491B-918C-A21EFBE5D632}" type="datetimeFigureOut">
              <a:rPr lang="he-IL" smtClean="0"/>
              <a:pPr>
                <a:defRPr/>
              </a:pPr>
              <a:t>כ"ט/סיון/תשע"ט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FF40BA6C-9668-4ACE-A01B-E0A3D9A51023}" type="slidenum">
              <a:rPr lang="he-IL" smtClean="0"/>
              <a:pPr>
                <a:defRPr/>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8D57358E-6E10-4E5F-812E-8D1881B53ECC}" type="datetimeFigureOut">
              <a:rPr lang="he-IL" smtClean="0"/>
              <a:pPr>
                <a:defRPr/>
              </a:pPr>
              <a:t>כ"ט/סיון/תשע"ט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p:txBody>
          <a:bodyPr/>
          <a:lstStyle/>
          <a:p>
            <a:pPr>
              <a:defRPr/>
            </a:pPr>
            <a:fld id="{D03D2B94-77DF-4269-AE93-1CE3B7C90CD5}" type="slidenum">
              <a:rPr lang="he-IL" smtClean="0"/>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Date Placeholder 6"/>
          <p:cNvSpPr>
            <a:spLocks noGrp="1"/>
          </p:cNvSpPr>
          <p:nvPr>
            <p:ph type="dt" sz="half" idx="10"/>
          </p:nvPr>
        </p:nvSpPr>
        <p:spPr/>
        <p:txBody>
          <a:bodyPr/>
          <a:lstStyle/>
          <a:p>
            <a:pPr>
              <a:defRPr/>
            </a:pPr>
            <a:fld id="{0D396F2E-17D4-4F11-958C-EAF2D149D192}" type="datetimeFigureOut">
              <a:rPr lang="he-IL" smtClean="0"/>
              <a:pPr>
                <a:defRPr/>
              </a:pPr>
              <a:t>כ"ט/סיון/תשע"ט</a:t>
            </a:fld>
            <a:endParaRPr lang="he-IL"/>
          </a:p>
        </p:txBody>
      </p:sp>
      <p:sp>
        <p:nvSpPr>
          <p:cNvPr id="8" name="Footer Placeholder 7"/>
          <p:cNvSpPr>
            <a:spLocks noGrp="1"/>
          </p:cNvSpPr>
          <p:nvPr>
            <p:ph type="ftr" sz="quarter" idx="11"/>
          </p:nvPr>
        </p:nvSpPr>
        <p:spPr/>
        <p:txBody>
          <a:bodyPr/>
          <a:lstStyle/>
          <a:p>
            <a:pPr>
              <a:defRPr/>
            </a:pPr>
            <a:endParaRPr lang="he-IL"/>
          </a:p>
        </p:txBody>
      </p:sp>
      <p:sp>
        <p:nvSpPr>
          <p:cNvPr id="9" name="Slide Number Placeholder 8"/>
          <p:cNvSpPr>
            <a:spLocks noGrp="1"/>
          </p:cNvSpPr>
          <p:nvPr>
            <p:ph type="sldNum" sz="quarter" idx="12"/>
          </p:nvPr>
        </p:nvSpPr>
        <p:spPr/>
        <p:txBody>
          <a:bodyPr/>
          <a:lstStyle/>
          <a:p>
            <a:pPr>
              <a:defRPr/>
            </a:pPr>
            <a:fld id="{07501C5D-6E5B-427B-9572-FE61C3171DD7}" type="slidenum">
              <a:rPr lang="he-IL" smtClean="0"/>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pPr>
              <a:defRPr/>
            </a:pPr>
            <a:fld id="{DA5D7FEF-F5DB-494A-B7DA-CF0E926D431C}" type="datetimeFigureOut">
              <a:rPr lang="he-IL" smtClean="0"/>
              <a:pPr>
                <a:defRPr/>
              </a:pPr>
              <a:t>כ"ט/סיון/תשע"ט</a:t>
            </a:fld>
            <a:endParaRPr lang="he-IL"/>
          </a:p>
        </p:txBody>
      </p:sp>
      <p:sp>
        <p:nvSpPr>
          <p:cNvPr id="4" name="Footer Placeholder 3"/>
          <p:cNvSpPr>
            <a:spLocks noGrp="1"/>
          </p:cNvSpPr>
          <p:nvPr>
            <p:ph type="ftr" sz="quarter" idx="11"/>
          </p:nvPr>
        </p:nvSpPr>
        <p:spPr/>
        <p:txBody>
          <a:bodyPr/>
          <a:lstStyle/>
          <a:p>
            <a:pPr>
              <a:defRPr/>
            </a:pPr>
            <a:endParaRPr lang="he-IL"/>
          </a:p>
        </p:txBody>
      </p:sp>
      <p:sp>
        <p:nvSpPr>
          <p:cNvPr id="5" name="Slide Number Placeholder 4"/>
          <p:cNvSpPr>
            <a:spLocks noGrp="1"/>
          </p:cNvSpPr>
          <p:nvPr>
            <p:ph type="sldNum" sz="quarter" idx="12"/>
          </p:nvPr>
        </p:nvSpPr>
        <p:spPr/>
        <p:txBody>
          <a:bodyPr/>
          <a:lstStyle/>
          <a:p>
            <a:pPr>
              <a:defRPr/>
            </a:pPr>
            <a:fld id="{7AEA1F7D-DDB2-417C-97DE-B22701A30CFD}" type="slidenum">
              <a:rPr lang="he-IL" smtClean="0"/>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1FA2BF-F289-4015-B2F1-C0DD16968953}" type="datetimeFigureOut">
              <a:rPr lang="he-IL" smtClean="0"/>
              <a:pPr>
                <a:defRPr/>
              </a:pPr>
              <a:t>כ"ט/סיון/תשע"ט</a:t>
            </a:fld>
            <a:endParaRPr lang="he-IL"/>
          </a:p>
        </p:txBody>
      </p:sp>
      <p:sp>
        <p:nvSpPr>
          <p:cNvPr id="3" name="Footer Placeholder 2"/>
          <p:cNvSpPr>
            <a:spLocks noGrp="1"/>
          </p:cNvSpPr>
          <p:nvPr>
            <p:ph type="ftr" sz="quarter" idx="11"/>
          </p:nvPr>
        </p:nvSpPr>
        <p:spPr/>
        <p:txBody>
          <a:bodyPr/>
          <a:lstStyle/>
          <a:p>
            <a:pPr>
              <a:defRPr/>
            </a:pPr>
            <a:endParaRPr lang="he-IL"/>
          </a:p>
        </p:txBody>
      </p:sp>
      <p:sp>
        <p:nvSpPr>
          <p:cNvPr id="4" name="Slide Number Placeholder 3"/>
          <p:cNvSpPr>
            <a:spLocks noGrp="1"/>
          </p:cNvSpPr>
          <p:nvPr>
            <p:ph type="sldNum" sz="quarter" idx="12"/>
          </p:nvPr>
        </p:nvSpPr>
        <p:spPr/>
        <p:txBody>
          <a:bodyPr/>
          <a:lstStyle/>
          <a:p>
            <a:pPr>
              <a:defRPr/>
            </a:pPr>
            <a:fld id="{4E72CFB6-9D5B-428E-8EAA-576816D8D31E}" type="slidenum">
              <a:rPr lang="he-IL" smtClean="0"/>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E913AFD4-EDA8-4E07-AED3-86A4283595E9}" type="datetimeFigureOut">
              <a:rPr lang="he-IL" smtClean="0"/>
              <a:pPr>
                <a:defRPr/>
              </a:pPr>
              <a:t>כ"ט/סיון/תשע"ט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p:txBody>
          <a:bodyPr/>
          <a:lstStyle/>
          <a:p>
            <a:pPr>
              <a:defRPr/>
            </a:pPr>
            <a:fld id="{8ECBE44B-1F33-473C-9864-7898AF544B7F}" type="slidenum">
              <a:rPr lang="he-IL" smtClean="0"/>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a:t>לחץ כדי לערוך סגנונות טקסט של תבנית בסיס</a:t>
            </a:r>
          </a:p>
        </p:txBody>
      </p:sp>
      <p:sp>
        <p:nvSpPr>
          <p:cNvPr id="5" name="Date Placeholder 4"/>
          <p:cNvSpPr>
            <a:spLocks noGrp="1"/>
          </p:cNvSpPr>
          <p:nvPr>
            <p:ph type="dt" sz="half" idx="10"/>
          </p:nvPr>
        </p:nvSpPr>
        <p:spPr/>
        <p:txBody>
          <a:bodyPr/>
          <a:lstStyle/>
          <a:p>
            <a:pPr>
              <a:defRPr/>
            </a:pPr>
            <a:fld id="{011D1434-9C57-4C9C-94EC-DB93B0CF77F3}" type="datetimeFigureOut">
              <a:rPr lang="he-IL" smtClean="0"/>
              <a:pPr>
                <a:defRPr/>
              </a:pPr>
              <a:t>כ"ט/סיון/תשע"ט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a:xfrm>
            <a:off x="8077200" y="6356350"/>
            <a:ext cx="609600" cy="365125"/>
          </a:xfrm>
        </p:spPr>
        <p:txBody>
          <a:bodyPr/>
          <a:lstStyle/>
          <a:p>
            <a:pPr>
              <a:defRPr/>
            </a:pPr>
            <a:fld id="{B102279C-EFD0-4061-B0E3-41EB3E630B82}" type="slidenum">
              <a:rPr lang="he-IL" smtClean="0"/>
              <a:pPr>
                <a:defRPr/>
              </a:pPr>
              <a:t>‹#›</a:t>
            </a:fld>
            <a:endParaRPr lang="he-I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FE5178A7-B175-45F2-8B9E-2ABE35EDD840}" type="datetimeFigureOut">
              <a:rPr lang="he-IL" smtClean="0"/>
              <a:pPr>
                <a:defRPr/>
              </a:pPr>
              <a:t>כ"ט/סיון/תשע"ט</a:t>
            </a:fld>
            <a:endParaRPr lang="he-I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he-I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FDC38BF-DD8B-4F5D-99B2-73B7D0E3AE01}" type="slidenum">
              <a:rPr lang="he-IL" smtClean="0"/>
              <a:pPr>
                <a:defRPr/>
              </a:pPr>
              <a:t>‹#›</a:t>
            </a:fld>
            <a:endParaRPr lang="he-I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34000">
              <a:schemeClr val="tx1"/>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7" name="מלבן 6"/>
          <p:cNvSpPr/>
          <p:nvPr/>
        </p:nvSpPr>
        <p:spPr>
          <a:xfrm>
            <a:off x="251520" y="2420888"/>
            <a:ext cx="8712968" cy="1938992"/>
          </a:xfrm>
          <a:prstGeom prst="rect">
            <a:avLst/>
          </a:prstGeom>
          <a:noFill/>
        </p:spPr>
        <p:txBody>
          <a:bodyPr>
            <a:spAutoFit/>
          </a:bodyPr>
          <a:lstStyle/>
          <a:p>
            <a:pPr algn="ctr"/>
            <a:r>
              <a:rPr lang="he-IL" sz="6000" b="1" dirty="0">
                <a:ln w="12700">
                  <a:solidFill>
                    <a:schemeClr val="tx2">
                      <a:lumMod val="25000"/>
                    </a:schemeClr>
                  </a:solidFill>
                  <a:prstDash val="solid"/>
                </a:ln>
                <a:solidFill>
                  <a:schemeClr val="tx2">
                    <a:lumMod val="25000"/>
                  </a:schemeClr>
                </a:solidFill>
                <a:effectLst>
                  <a:outerShdw blurRad="41275" dist="20320" dir="1800000" algn="tl" rotWithShape="0">
                    <a:srgbClr val="000000">
                      <a:alpha val="40000"/>
                    </a:srgbClr>
                  </a:outerShdw>
                </a:effectLst>
                <a:cs typeface="+mn-cs"/>
              </a:rPr>
              <a:t>קבלת עובדים ושכרם בתאגיד העירוני</a:t>
            </a:r>
            <a:endParaRPr lang="en-US" sz="6000" b="1" dirty="0">
              <a:ln w="12700">
                <a:solidFill>
                  <a:schemeClr val="tx2">
                    <a:lumMod val="25000"/>
                  </a:schemeClr>
                </a:solidFill>
                <a:prstDash val="solid"/>
              </a:ln>
              <a:solidFill>
                <a:schemeClr val="tx2">
                  <a:lumMod val="25000"/>
                </a:schemeClr>
              </a:solidFill>
              <a:effectLst>
                <a:outerShdw blurRad="41275" dist="20320" dir="1800000" algn="tl" rotWithShape="0">
                  <a:srgbClr val="000000">
                    <a:alpha val="40000"/>
                  </a:srgbClr>
                </a:outerShdw>
              </a:effectLst>
              <a:cs typeface="+mn-cs"/>
            </a:endParaRPr>
          </a:p>
        </p:txBody>
      </p:sp>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011" y="692696"/>
            <a:ext cx="5804317" cy="1437470"/>
          </a:xfrm>
          <a:prstGeom prst="rect">
            <a:avLst/>
          </a:prstGeom>
        </p:spPr>
      </p:pic>
      <p:sp>
        <p:nvSpPr>
          <p:cNvPr id="9" name="Subtitle 2"/>
          <p:cNvSpPr txBox="1">
            <a:spLocks/>
          </p:cNvSpPr>
          <p:nvPr/>
        </p:nvSpPr>
        <p:spPr>
          <a:xfrm>
            <a:off x="1619250" y="4798467"/>
            <a:ext cx="6172200" cy="1366837"/>
          </a:xfrm>
          <a:prstGeom prst="rect">
            <a:avLst/>
          </a:prstGeom>
        </p:spPr>
        <p:txBody>
          <a:bodyPr>
            <a:normAutofit/>
          </a:bodyPr>
          <a:lstStyle/>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he-IL" sz="2700" b="1" dirty="0">
                <a:latin typeface="+mn-lt"/>
                <a:cs typeface="David" pitchFamily="2" charset="-79"/>
              </a:rPr>
              <a:t>עו"ד מיכל רוזנבוים</a:t>
            </a:r>
          </a:p>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en-US" sz="2700" b="1" dirty="0">
                <a:solidFill>
                  <a:schemeClr val="tx2">
                    <a:lumMod val="25000"/>
                  </a:schemeClr>
                </a:solidFill>
                <a:latin typeface="+mn-lt"/>
                <a:cs typeface="David" pitchFamily="2" charset="-79"/>
              </a:rPr>
              <a:t>michal@rozlaw.co.il</a:t>
            </a:r>
          </a:p>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he-IL" sz="2700" dirty="0">
                <a:latin typeface="+mn-lt"/>
                <a:cs typeface="David" pitchFamily="2" charset="-79"/>
              </a:rPr>
              <a:t>טל: 03-6006566</a:t>
            </a:r>
            <a:r>
              <a:rPr lang="en-US" sz="2700" dirty="0">
                <a:latin typeface="+mn-lt"/>
                <a:cs typeface="David" pitchFamily="2" charset="-79"/>
              </a:rPr>
              <a:t>;</a:t>
            </a:r>
            <a:r>
              <a:rPr lang="he-IL" sz="2700" dirty="0">
                <a:latin typeface="+mn-lt"/>
                <a:cs typeface="David" pitchFamily="2" charset="-79"/>
              </a:rPr>
              <a:t> נייד: 050-9009264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116632"/>
            <a:ext cx="8640960" cy="1143000"/>
          </a:xfrm>
        </p:spPr>
        <p:txBody>
          <a:bodyPr>
            <a:normAutofit/>
          </a:bodyPr>
          <a:lstStyle/>
          <a:p>
            <a:r>
              <a:rPr lang="he-IL" sz="1800" dirty="0">
                <a:solidFill>
                  <a:schemeClr val="tx2">
                    <a:lumMod val="75000"/>
                  </a:schemeClr>
                </a:solidFill>
                <a:cs typeface="+mn-cs"/>
              </a:rPr>
              <a:t>.</a:t>
            </a:r>
          </a:p>
        </p:txBody>
      </p:sp>
      <p:sp>
        <p:nvSpPr>
          <p:cNvPr id="3" name="מציין מיקום תוכן 2"/>
          <p:cNvSpPr>
            <a:spLocks noGrp="1"/>
          </p:cNvSpPr>
          <p:nvPr>
            <p:ph idx="1"/>
          </p:nvPr>
        </p:nvSpPr>
        <p:spPr>
          <a:xfrm>
            <a:off x="323528" y="800209"/>
            <a:ext cx="8352928" cy="6057791"/>
          </a:xfrm>
        </p:spPr>
        <p:txBody>
          <a:bodyPr>
            <a:normAutofit fontScale="92500" lnSpcReduction="10000"/>
          </a:bodyPr>
          <a:lstStyle/>
          <a:p>
            <a:pPr marL="0" indent="0" algn="ctr">
              <a:buNone/>
            </a:pPr>
            <a:r>
              <a:rPr lang="he-IL" sz="3600" b="1" dirty="0">
                <a:solidFill>
                  <a:schemeClr val="tx2">
                    <a:lumMod val="75000"/>
                  </a:schemeClr>
                </a:solidFill>
              </a:rPr>
              <a:t>עובדים בתאגיד העירוני- שאלות שמעורר נוהל האסדרה</a:t>
            </a:r>
          </a:p>
          <a:p>
            <a:pPr marL="0" lvl="0" indent="0" algn="just">
              <a:buNone/>
            </a:pPr>
            <a:r>
              <a:rPr lang="he-IL" sz="2800" b="1" dirty="0"/>
              <a:t>2. עובדי תאגידים עירוניים מועסקים בהסכם אישי בעוד שעובדי העירייה בהסכם קיבוצי (דירוג דרגה) </a:t>
            </a:r>
            <a:r>
              <a:rPr lang="he-IL" sz="2800" dirty="0"/>
              <a:t>– קשה לבצע הקבלה, אלא אם נעזרים בחשב שכר שיתרגם את ההטבות שזוכים להם עובדי הרשות המקומית מכוח ההסכם הקיבוצי.</a:t>
            </a:r>
          </a:p>
          <a:p>
            <a:pPr lvl="0" algn="just"/>
            <a:endParaRPr lang="he-IL" sz="2800" dirty="0"/>
          </a:p>
          <a:p>
            <a:pPr lvl="0" algn="just"/>
            <a:r>
              <a:rPr lang="he-IL" sz="2800" dirty="0"/>
              <a:t>למשל: עובד רשות מקומית, המועסק על פי הסכם קיבוצי זכאי להטבות כגון 22 ימי חופש בשנה (לעומת 14 המוענקים לעובד תאגיד עירוני בהסכם אישי) – כיצד מתרגמים את ההבדל לתשלום בשכר?</a:t>
            </a:r>
          </a:p>
          <a:p>
            <a:pPr lvl="0" algn="just"/>
            <a:endParaRPr lang="en-US" sz="2800" dirty="0"/>
          </a:p>
          <a:p>
            <a:pPr algn="just"/>
            <a:r>
              <a:rPr lang="he-IL" sz="2800" dirty="0"/>
              <a:t>יצוין כי לפני כשנתיים אושר הסכם קיבוצי ראשון מסוגו לעובדי תאגידים עירוניים בראשון לציון הקובע תנאי העסקה דומים לאלו של העובדים ברשויות המקומיות אולם אין מדובר במקרה מייצג.</a:t>
            </a:r>
            <a:endParaRPr lang="en-US" sz="2800" dirty="0"/>
          </a:p>
          <a:p>
            <a:pPr marL="0" indent="0">
              <a:buNone/>
            </a:pPr>
            <a:endParaRPr lang="he-IL" dirty="0">
              <a:ln w="0"/>
              <a:effectLst>
                <a:outerShdw blurRad="38100" dist="19050" dir="2700000" algn="tl" rotWithShape="0">
                  <a:schemeClr val="dk1">
                    <a:alpha val="40000"/>
                  </a:schemeClr>
                </a:outerShdw>
              </a:effectLst>
              <a:hlinkClick r:id="rId2" action="ppaction://hlinksldjump"/>
            </a:endParaRPr>
          </a:p>
        </p:txBody>
      </p:sp>
      <p:pic>
        <p:nvPicPr>
          <p:cNvPr id="4" name="תמונה 3"/>
          <p:cNvPicPr>
            <a:picLocks noChangeAspect="1"/>
          </p:cNvPicPr>
          <p:nvPr/>
        </p:nvPicPr>
        <p:blipFill>
          <a:blip r:embed="rId3"/>
          <a:stretch>
            <a:fillRect/>
          </a:stretch>
        </p:blipFill>
        <p:spPr>
          <a:xfrm>
            <a:off x="179512" y="129208"/>
            <a:ext cx="2670279" cy="658425"/>
          </a:xfrm>
          <a:prstGeom prst="rect">
            <a:avLst/>
          </a:prstGeom>
        </p:spPr>
      </p:pic>
    </p:spTree>
    <p:extLst>
      <p:ext uri="{BB962C8B-B14F-4D97-AF65-F5344CB8AC3E}">
        <p14:creationId xmlns:p14="http://schemas.microsoft.com/office/powerpoint/2010/main" val="4171343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116632"/>
            <a:ext cx="8640960" cy="1143000"/>
          </a:xfrm>
        </p:spPr>
        <p:txBody>
          <a:bodyPr>
            <a:normAutofit/>
          </a:bodyPr>
          <a:lstStyle/>
          <a:p>
            <a:r>
              <a:rPr lang="he-IL" sz="1800" dirty="0">
                <a:solidFill>
                  <a:schemeClr val="tx2">
                    <a:lumMod val="75000"/>
                  </a:schemeClr>
                </a:solidFill>
                <a:cs typeface="+mn-cs"/>
              </a:rPr>
              <a:t>.</a:t>
            </a:r>
          </a:p>
        </p:txBody>
      </p:sp>
      <p:sp>
        <p:nvSpPr>
          <p:cNvPr id="3" name="מציין מיקום תוכן 2"/>
          <p:cNvSpPr>
            <a:spLocks noGrp="1"/>
          </p:cNvSpPr>
          <p:nvPr>
            <p:ph idx="1"/>
          </p:nvPr>
        </p:nvSpPr>
        <p:spPr>
          <a:xfrm>
            <a:off x="323528" y="800209"/>
            <a:ext cx="8352928" cy="6057791"/>
          </a:xfrm>
        </p:spPr>
        <p:txBody>
          <a:bodyPr>
            <a:normAutofit lnSpcReduction="10000"/>
          </a:bodyPr>
          <a:lstStyle/>
          <a:p>
            <a:pPr marL="0" indent="0" algn="ctr">
              <a:buNone/>
            </a:pPr>
            <a:r>
              <a:rPr lang="he-IL" sz="3600" b="1" dirty="0">
                <a:solidFill>
                  <a:schemeClr val="tx2">
                    <a:lumMod val="75000"/>
                  </a:schemeClr>
                </a:solidFill>
              </a:rPr>
              <a:t>עובדים בתאגיד העירוני- שאלות שמעורר נוהל האסדרה</a:t>
            </a:r>
          </a:p>
          <a:p>
            <a:pPr marL="0" indent="0" algn="ctr">
              <a:buNone/>
            </a:pPr>
            <a:endParaRPr lang="he-IL" sz="3600" b="1" dirty="0">
              <a:solidFill>
                <a:schemeClr val="tx2">
                  <a:lumMod val="75000"/>
                </a:schemeClr>
              </a:solidFill>
            </a:endParaRPr>
          </a:p>
          <a:p>
            <a:pPr marL="0" lvl="0" indent="0" algn="just">
              <a:buNone/>
            </a:pPr>
            <a:r>
              <a:rPr lang="he-IL" sz="2800" b="1" dirty="0"/>
              <a:t>3. הרבה תאגידים הפכו רק בשנים האחרונות לתאגידים עירוניים</a:t>
            </a:r>
            <a:r>
              <a:rPr lang="he-IL" sz="2800" dirty="0"/>
              <a:t>– תאגידים אלה לא היו כפופים להנחיות בנושא שכר עד כה. במידה ומעוניין התאגיד לקבוע את שכר עובדיו כמקובל ברשות המקומית עולה השאלה -  מה עושים מבחינת שכר עובדים שעד כה לא היו כפופים לנהלים אלה (השוואה לתנאי השכר ברשות המקומית עשויה ליצור הרעת תנאים לעובד).</a:t>
            </a:r>
          </a:p>
          <a:p>
            <a:pPr lvl="0" algn="just"/>
            <a:endParaRPr lang="he-IL" sz="2800" dirty="0"/>
          </a:p>
          <a:p>
            <a:pPr lvl="0" algn="just"/>
            <a:r>
              <a:rPr lang="he-IL" sz="2800" dirty="0"/>
              <a:t> יש לציין כי במקרה כזה, ניתן לקבל את אישור משרד הפנים בעת הליך ההסבה לתאגיד עירוני כי שכרם של העובדים הקיימים לא ייפגע.</a:t>
            </a:r>
            <a:endParaRPr lang="en-US" sz="2800" dirty="0"/>
          </a:p>
          <a:p>
            <a:pPr marL="363538" lvl="0" indent="-363538" algn="just">
              <a:buNone/>
            </a:pPr>
            <a:endParaRPr lang="he-IL" dirty="0">
              <a:ln w="0"/>
              <a:effectLst>
                <a:outerShdw blurRad="38100" dist="19050" dir="2700000" algn="tl" rotWithShape="0">
                  <a:schemeClr val="dk1">
                    <a:alpha val="40000"/>
                  </a:schemeClr>
                </a:outerShdw>
              </a:effectLst>
              <a:hlinkClick r:id="rId2" action="ppaction://hlinksldjump"/>
            </a:endParaRPr>
          </a:p>
        </p:txBody>
      </p:sp>
      <p:pic>
        <p:nvPicPr>
          <p:cNvPr id="4" name="תמונה 3"/>
          <p:cNvPicPr>
            <a:picLocks noChangeAspect="1"/>
          </p:cNvPicPr>
          <p:nvPr/>
        </p:nvPicPr>
        <p:blipFill>
          <a:blip r:embed="rId3"/>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349544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4000" b="1" dirty="0">
                <a:solidFill>
                  <a:srgbClr val="04617B"/>
                </a:solidFill>
                <a:latin typeface="Aharoni" panose="02010803020104030203" pitchFamily="2" charset="-79"/>
                <a:cs typeface="David" panose="020E0502060401010101" pitchFamily="34" charset="-79"/>
              </a:rPr>
              <a:t>מנכ"ל התאגיד העירוני</a:t>
            </a:r>
            <a:endParaRPr lang="he-IL" dirty="0"/>
          </a:p>
        </p:txBody>
      </p:sp>
      <p:sp>
        <p:nvSpPr>
          <p:cNvPr id="3" name="מציין מיקום תוכן 2"/>
          <p:cNvSpPr>
            <a:spLocks noGrp="1"/>
          </p:cNvSpPr>
          <p:nvPr>
            <p:ph idx="1"/>
          </p:nvPr>
        </p:nvSpPr>
        <p:spPr/>
        <p:txBody>
          <a:bodyPr/>
          <a:lstStyle/>
          <a:p>
            <a:pPr marL="0" indent="0" algn="just">
              <a:buFont typeface="Wingdings 2" pitchFamily="18" charset="2"/>
              <a:buNone/>
            </a:pPr>
            <a:r>
              <a:rPr lang="he-IL" dirty="0">
                <a:latin typeface="Aharoni" panose="02010803020104030203" pitchFamily="2" charset="-79"/>
              </a:rPr>
              <a:t>נוהל האסדרה של משרד הפנים קובע כי תנאי העסקת העובדים לא יחרגו מהמקובל ברשות המקומית. </a:t>
            </a:r>
          </a:p>
          <a:p>
            <a:pPr marL="0" indent="0" algn="just">
              <a:buFont typeface="Wingdings 2" pitchFamily="18" charset="2"/>
              <a:buNone/>
            </a:pPr>
            <a:r>
              <a:rPr lang="he-IL" dirty="0">
                <a:latin typeface="Aharoni" panose="02010803020104030203" pitchFamily="2" charset="-79"/>
              </a:rPr>
              <a:t>כמו כן, לאחרונה פרסם משרד הפנים, באמצעות תיקון לנוהל האסדרה, כללים לתשלומי שכר לעובדים בתאגידים עירוניים.</a:t>
            </a:r>
          </a:p>
          <a:p>
            <a:pPr marL="0" indent="0" algn="just">
              <a:buFont typeface="Wingdings 2" pitchFamily="18" charset="2"/>
              <a:buNone/>
            </a:pPr>
            <a:endParaRPr lang="he-IL" dirty="0">
              <a:latin typeface="Aharoni" panose="02010803020104030203" pitchFamily="2" charset="-79"/>
            </a:endParaRPr>
          </a:p>
          <a:p>
            <a:pPr marL="0" indent="0" algn="just">
              <a:buFont typeface="Wingdings 2" pitchFamily="18" charset="2"/>
              <a:buNone/>
            </a:pPr>
            <a:r>
              <a:rPr lang="he-IL" b="1" dirty="0">
                <a:latin typeface="Aharoni" panose="02010803020104030203" pitchFamily="2" charset="-79"/>
              </a:rPr>
              <a:t>ראשית, כללי מינוי מנכ"ל ועובדים בכירים בתאגיד עירוני נקבעו בחוזר מנכ"ל משרד הפנים 3/2004.</a:t>
            </a:r>
          </a:p>
          <a:p>
            <a:endParaRPr lang="he-IL" dirty="0"/>
          </a:p>
        </p:txBody>
      </p:sp>
    </p:spTree>
    <p:extLst>
      <p:ext uri="{BB962C8B-B14F-4D97-AF65-F5344CB8AC3E}">
        <p14:creationId xmlns:p14="http://schemas.microsoft.com/office/powerpoint/2010/main" val="2343016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4000" b="1" dirty="0">
                <a:solidFill>
                  <a:srgbClr val="04617B"/>
                </a:solidFill>
                <a:latin typeface="Aharoni" panose="02010803020104030203" pitchFamily="2" charset="-79"/>
                <a:cs typeface="David" panose="020E0502060401010101" pitchFamily="34" charset="-79"/>
              </a:rPr>
              <a:t>מינוי מנכ"ל התאגיד העירוני</a:t>
            </a:r>
            <a:endParaRPr lang="he-IL" dirty="0"/>
          </a:p>
        </p:txBody>
      </p:sp>
      <p:sp>
        <p:nvSpPr>
          <p:cNvPr id="3" name="מציין מיקום תוכן 2"/>
          <p:cNvSpPr>
            <a:spLocks noGrp="1"/>
          </p:cNvSpPr>
          <p:nvPr>
            <p:ph idx="1"/>
          </p:nvPr>
        </p:nvSpPr>
        <p:spPr/>
        <p:txBody>
          <a:bodyPr>
            <a:normAutofit lnSpcReduction="10000"/>
          </a:bodyPr>
          <a:lstStyle/>
          <a:p>
            <a:pPr marL="0" lvl="0" indent="0" algn="just" fontAlgn="base">
              <a:spcBef>
                <a:spcPct val="0"/>
              </a:spcBef>
              <a:spcAft>
                <a:spcPct val="0"/>
              </a:spcAft>
              <a:buClrTx/>
              <a:buSzTx/>
              <a:buNone/>
            </a:pPr>
            <a:r>
              <a:rPr lang="he-IL" sz="2400" b="1" u="sng" dirty="0">
                <a:solidFill>
                  <a:prstClr val="black"/>
                </a:solidFill>
                <a:latin typeface="Arial" charset="0"/>
              </a:rPr>
              <a:t>כללי מינוי מנכ"ל ועובדים בכירים בתאגיד עירוני נקבעו בחוזר מנכ"ל משרד הפנים 3/2004:</a:t>
            </a:r>
          </a:p>
          <a:p>
            <a:pPr marL="0" lvl="0" indent="0" algn="just" fontAlgn="base">
              <a:spcBef>
                <a:spcPct val="0"/>
              </a:spcBef>
              <a:spcAft>
                <a:spcPct val="0"/>
              </a:spcAft>
              <a:buClrTx/>
              <a:buSzTx/>
              <a:buNone/>
            </a:pPr>
            <a:endParaRPr lang="he-IL" sz="2400" dirty="0">
              <a:solidFill>
                <a:prstClr val="black"/>
              </a:solidFill>
              <a:latin typeface="Arial" charset="0"/>
            </a:endParaRPr>
          </a:p>
          <a:p>
            <a:pPr marL="0" lvl="0" indent="0" algn="just" fontAlgn="base">
              <a:spcBef>
                <a:spcPct val="0"/>
              </a:spcBef>
              <a:spcAft>
                <a:spcPct val="0"/>
              </a:spcAft>
              <a:buClrTx/>
              <a:buSzTx/>
              <a:buNone/>
            </a:pPr>
            <a:r>
              <a:rPr lang="he-IL" sz="2400" dirty="0">
                <a:solidFill>
                  <a:prstClr val="black"/>
                </a:solidFill>
                <a:latin typeface="Arial" charset="0"/>
              </a:rPr>
              <a:t>על דירקטוריון התאגיד לפנות לאגף כ"א ושכר ברשות המקומית בטרם פרסום המכרז, בבקשה למינוי ועדת בחינה לתפקיד המנכ"ל. הרכב הוועדה הינו: נציג הדירקטוריון, נציג תאגיד עירוני אחר באותו סדר גודל ונציג משרד הפנים.</a:t>
            </a:r>
          </a:p>
          <a:p>
            <a:pPr marL="0" lvl="0" indent="0" algn="just" fontAlgn="base">
              <a:spcBef>
                <a:spcPct val="0"/>
              </a:spcBef>
              <a:spcAft>
                <a:spcPct val="0"/>
              </a:spcAft>
              <a:buClrTx/>
              <a:buSzTx/>
              <a:buNone/>
            </a:pPr>
            <a:endParaRPr lang="he-IL" sz="2400" dirty="0">
              <a:solidFill>
                <a:prstClr val="black"/>
              </a:solidFill>
              <a:latin typeface="Arial" charset="0"/>
            </a:endParaRPr>
          </a:p>
          <a:p>
            <a:pPr marL="0" lvl="0" indent="0" algn="just" fontAlgn="base">
              <a:spcBef>
                <a:spcPct val="0"/>
              </a:spcBef>
              <a:spcAft>
                <a:spcPct val="0"/>
              </a:spcAft>
              <a:buClrTx/>
              <a:buSzTx/>
              <a:buNone/>
            </a:pPr>
            <a:r>
              <a:rPr lang="he-IL" sz="2400" dirty="0">
                <a:solidFill>
                  <a:prstClr val="black"/>
                </a:solidFill>
                <a:latin typeface="Arial" charset="0"/>
              </a:rPr>
              <a:t>ועדת הבחינה חייבת לפרסם מודעה בעיתון יומי אודות המכרז ולפרט בה את תנאי הסף למכרז ואת הקריטריונים לבחירה במועמד המתאים.</a:t>
            </a:r>
          </a:p>
          <a:p>
            <a:pPr marL="0" lvl="0" indent="0" algn="just" fontAlgn="base">
              <a:spcBef>
                <a:spcPct val="0"/>
              </a:spcBef>
              <a:spcAft>
                <a:spcPct val="0"/>
              </a:spcAft>
              <a:buClrTx/>
              <a:buSzTx/>
              <a:buNone/>
            </a:pPr>
            <a:endParaRPr lang="he-IL" sz="2400" dirty="0">
              <a:solidFill>
                <a:prstClr val="black"/>
              </a:solidFill>
              <a:latin typeface="Arial" charset="0"/>
            </a:endParaRPr>
          </a:p>
          <a:p>
            <a:pPr marL="0" lvl="0" indent="0" algn="just" fontAlgn="base">
              <a:spcBef>
                <a:spcPct val="0"/>
              </a:spcBef>
              <a:spcAft>
                <a:spcPct val="0"/>
              </a:spcAft>
              <a:buClrTx/>
              <a:buSzTx/>
              <a:buNone/>
            </a:pPr>
            <a:r>
              <a:rPr lang="he-IL" sz="2400" dirty="0">
                <a:solidFill>
                  <a:prstClr val="black"/>
                </a:solidFill>
                <a:latin typeface="Arial" charset="0"/>
              </a:rPr>
              <a:t>עם סיום דיוניהם מגישה ועדת הבחינה את המלצותיה לדירקטוריון התאגיד, אשר ייקבע מי המועמד המתאים ביותר לתפקיד המנכ"ל.</a:t>
            </a:r>
          </a:p>
          <a:p>
            <a:endParaRPr lang="he-IL" dirty="0"/>
          </a:p>
        </p:txBody>
      </p:sp>
    </p:spTree>
    <p:extLst>
      <p:ext uri="{BB962C8B-B14F-4D97-AF65-F5344CB8AC3E}">
        <p14:creationId xmlns:p14="http://schemas.microsoft.com/office/powerpoint/2010/main" val="3241372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4000" b="1" dirty="0">
                <a:solidFill>
                  <a:srgbClr val="04617B"/>
                </a:solidFill>
                <a:latin typeface="Aharoni" panose="02010803020104030203" pitchFamily="2" charset="-79"/>
                <a:cs typeface="David" panose="020E0502060401010101" pitchFamily="34" charset="-79"/>
              </a:rPr>
              <a:t>מינוי מנכ"ל התאגיד העירוני</a:t>
            </a:r>
            <a:endParaRPr lang="he-IL" dirty="0"/>
          </a:p>
        </p:txBody>
      </p:sp>
      <p:sp>
        <p:nvSpPr>
          <p:cNvPr id="3" name="מציין מיקום תוכן 2"/>
          <p:cNvSpPr>
            <a:spLocks noGrp="1"/>
          </p:cNvSpPr>
          <p:nvPr>
            <p:ph idx="1"/>
          </p:nvPr>
        </p:nvSpPr>
        <p:spPr/>
        <p:txBody>
          <a:bodyPr>
            <a:normAutofit/>
          </a:bodyPr>
          <a:lstStyle/>
          <a:p>
            <a:pPr marL="0" indent="0" algn="just">
              <a:buNone/>
            </a:pPr>
            <a:r>
              <a:rPr lang="he-IL" b="1" dirty="0">
                <a:latin typeface="Aharoni" panose="02010803020104030203" pitchFamily="2" charset="-79"/>
              </a:rPr>
              <a:t>על מועמד לתפקיד מנכ"ל לעמוד במצטבר בתנאי הסף המפורטים להלן:</a:t>
            </a:r>
          </a:p>
          <a:p>
            <a:pPr algn="just">
              <a:buClr>
                <a:schemeClr val="tx2"/>
              </a:buClr>
              <a:buFont typeface="Arial" panose="020B0604020202020204" pitchFamily="34" charset="0"/>
              <a:buChar char="•"/>
            </a:pPr>
            <a:r>
              <a:rPr lang="he-IL" u="sng" dirty="0">
                <a:latin typeface="Aharoni" panose="02010803020104030203" pitchFamily="2" charset="-79"/>
              </a:rPr>
              <a:t>בעל תואר אקדמי באחד המקצועות הבאים: </a:t>
            </a:r>
            <a:r>
              <a:rPr lang="he-IL" dirty="0">
                <a:latin typeface="Aharoni" panose="02010803020104030203" pitchFamily="2" charset="-79"/>
              </a:rPr>
              <a:t>כלכלה, </a:t>
            </a:r>
            <a:r>
              <a:rPr lang="he-IL" dirty="0" err="1">
                <a:latin typeface="Aharoni" panose="02010803020104030203" pitchFamily="2" charset="-79"/>
              </a:rPr>
              <a:t>מינהל</a:t>
            </a:r>
            <a:r>
              <a:rPr lang="he-IL" dirty="0">
                <a:latin typeface="Aharoni" panose="02010803020104030203" pitchFamily="2" charset="-79"/>
              </a:rPr>
              <a:t> עסקים, משפטים, ראיית חשבון, מנהל ציבורי, הנדסה, לימודי עבודה, או בעל תואר אקדמי בתחום העיסוק של התאגיד.</a:t>
            </a:r>
          </a:p>
          <a:p>
            <a:pPr algn="just">
              <a:buClr>
                <a:schemeClr val="tx2"/>
              </a:buClr>
              <a:buFont typeface="Arial" panose="020B0604020202020204" pitchFamily="34" charset="0"/>
              <a:buChar char="•"/>
            </a:pPr>
            <a:r>
              <a:rPr lang="he-IL" u="sng" dirty="0">
                <a:latin typeface="Aharoni" panose="02010803020104030203" pitchFamily="2" charset="-79"/>
              </a:rPr>
              <a:t>בעל ניסיון בלפחות אחד מאלה: </a:t>
            </a:r>
            <a:r>
              <a:rPr lang="he-IL" dirty="0">
                <a:latin typeface="Aharoni" panose="02010803020104030203" pitchFamily="2" charset="-79"/>
              </a:rPr>
              <a:t>בתפקיד בכיר בתחום הניהול העסקי של תאגיד בעל היקף עסקים משמעותי/ בכהונה ציבורית/ בתפקיד בשירות הציבורי בנושאים כלכליים, מסחריים, ניהוליים או משפטיים/ בתפקיד בכיר בתחום עיסוקיו העיקריים של התאגיד.</a:t>
            </a:r>
          </a:p>
          <a:p>
            <a:endParaRPr lang="he-IL" dirty="0"/>
          </a:p>
        </p:txBody>
      </p:sp>
    </p:spTree>
    <p:extLst>
      <p:ext uri="{BB962C8B-B14F-4D97-AF65-F5344CB8AC3E}">
        <p14:creationId xmlns:p14="http://schemas.microsoft.com/office/powerpoint/2010/main" val="2072575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4000" b="1" dirty="0">
                <a:solidFill>
                  <a:srgbClr val="04617B"/>
                </a:solidFill>
                <a:latin typeface="Aharoni" panose="02010803020104030203" pitchFamily="2" charset="-79"/>
                <a:cs typeface="David" panose="020E0502060401010101" pitchFamily="34" charset="-79"/>
              </a:rPr>
              <a:t>מינוי מנכ"ל התאגיד העירוני</a:t>
            </a:r>
            <a:endParaRPr lang="he-IL" dirty="0"/>
          </a:p>
        </p:txBody>
      </p:sp>
      <p:sp>
        <p:nvSpPr>
          <p:cNvPr id="3" name="מציין מיקום תוכן 2"/>
          <p:cNvSpPr>
            <a:spLocks noGrp="1"/>
          </p:cNvSpPr>
          <p:nvPr>
            <p:ph idx="1"/>
          </p:nvPr>
        </p:nvSpPr>
        <p:spPr/>
        <p:txBody>
          <a:bodyPr>
            <a:normAutofit/>
          </a:bodyPr>
          <a:lstStyle/>
          <a:p>
            <a:pPr marL="0" indent="0" algn="just">
              <a:buNone/>
            </a:pPr>
            <a:r>
              <a:rPr lang="he-IL" b="1" u="sng" dirty="0">
                <a:latin typeface="Aharoni" panose="02010803020104030203" pitchFamily="2" charset="-79"/>
              </a:rPr>
              <a:t>חריג לתנאי הניסיון בהגשת מועמדות למינוי מנכ"ל:</a:t>
            </a:r>
          </a:p>
          <a:p>
            <a:pPr marL="0" indent="0" algn="just">
              <a:buNone/>
            </a:pPr>
            <a:r>
              <a:rPr lang="he-IL" dirty="0">
                <a:latin typeface="Aharoni" panose="02010803020104030203" pitchFamily="2" charset="-79"/>
              </a:rPr>
              <a:t>במקרים חריגים, רשאית ועדת הבחינה לבחור במועמד שלא מתקיימים בו התנאים שפורטו אם הוא בעל ניסיון מצטבר של עשר שנים לפחות בתפקיד בכיר שמתוכן 5 שנים לפחות בגופים בעלי היקף פעילות שאינו נופל מזה של התאגיד וזאת, מנימוקים חריגים ומיוחדים לבחירה שיפורטו על ידי ועדת הבחינה.</a:t>
            </a:r>
          </a:p>
          <a:p>
            <a:endParaRPr lang="he-IL" dirty="0"/>
          </a:p>
        </p:txBody>
      </p:sp>
    </p:spTree>
    <p:extLst>
      <p:ext uri="{BB962C8B-B14F-4D97-AF65-F5344CB8AC3E}">
        <p14:creationId xmlns:p14="http://schemas.microsoft.com/office/powerpoint/2010/main" val="1632696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sz="4000" b="1" dirty="0">
                <a:solidFill>
                  <a:srgbClr val="04617B"/>
                </a:solidFill>
                <a:latin typeface="Aharoni" panose="02010803020104030203" pitchFamily="2" charset="-79"/>
                <a:cs typeface="David" panose="020E0502060401010101" pitchFamily="34" charset="-79"/>
              </a:rPr>
              <a:t>מינוי מנכ"ל התאגיד העירוני</a:t>
            </a:r>
            <a:br>
              <a:rPr lang="he-IL" sz="4000" b="1" dirty="0">
                <a:solidFill>
                  <a:srgbClr val="04617B"/>
                </a:solidFill>
                <a:latin typeface="Aharoni" panose="02010803020104030203" pitchFamily="2" charset="-79"/>
                <a:cs typeface="David" panose="020E0502060401010101" pitchFamily="34" charset="-79"/>
              </a:rPr>
            </a:br>
            <a:r>
              <a:rPr lang="he-IL" sz="4000" b="1" dirty="0">
                <a:solidFill>
                  <a:srgbClr val="04617B"/>
                </a:solidFill>
                <a:latin typeface="Aharoni" panose="02010803020104030203" pitchFamily="2" charset="-79"/>
                <a:cs typeface="David" panose="020E0502060401010101" pitchFamily="34" charset="-79"/>
              </a:rPr>
              <a:t>שיקולים לבחירה</a:t>
            </a:r>
            <a:endParaRPr lang="he-IL" dirty="0"/>
          </a:p>
        </p:txBody>
      </p:sp>
      <p:sp>
        <p:nvSpPr>
          <p:cNvPr id="3" name="מציין מיקום תוכן 2"/>
          <p:cNvSpPr>
            <a:spLocks noGrp="1"/>
          </p:cNvSpPr>
          <p:nvPr>
            <p:ph idx="1"/>
          </p:nvPr>
        </p:nvSpPr>
        <p:spPr/>
        <p:txBody>
          <a:bodyPr>
            <a:normAutofit/>
          </a:bodyPr>
          <a:lstStyle/>
          <a:p>
            <a:pPr algn="just">
              <a:buClr>
                <a:schemeClr val="tx2"/>
              </a:buClr>
              <a:buFont typeface="Arial" panose="020B0604020202020204" pitchFamily="34" charset="0"/>
              <a:buChar char="•"/>
            </a:pPr>
            <a:r>
              <a:rPr lang="he-IL" dirty="0">
                <a:latin typeface="Aharoni" panose="02010803020104030203" pitchFamily="2" charset="-79"/>
              </a:rPr>
              <a:t>על ועדת הבחינה לראיין את כלל המועמדים אשר עומדים בתנאי הסף ולהמליץ על לפחות אחד מהם לאישור הדירקטוריון. על וועדת הבחינה והדירקטוריון חלה חובה לנמק את בחירתם במועמד.</a:t>
            </a:r>
          </a:p>
          <a:p>
            <a:pPr algn="just">
              <a:buFont typeface="Arial" panose="020B0604020202020204" pitchFamily="34" charset="0"/>
              <a:buChar char="•"/>
            </a:pPr>
            <a:endParaRPr lang="he-IL" dirty="0">
              <a:latin typeface="Aharoni" panose="02010803020104030203" pitchFamily="2" charset="-79"/>
            </a:endParaRPr>
          </a:p>
          <a:p>
            <a:pPr algn="just">
              <a:buClr>
                <a:schemeClr val="tx2"/>
              </a:buClr>
              <a:buFont typeface="Arial" panose="020B0604020202020204" pitchFamily="34" charset="0"/>
              <a:buChar char="•"/>
            </a:pPr>
            <a:r>
              <a:rPr lang="he-IL" dirty="0">
                <a:latin typeface="Aharoni" panose="02010803020104030203" pitchFamily="2" charset="-79"/>
              </a:rPr>
              <a:t>על וועדת הבחינה להתחשב בהשכלת המועמד, ניסיונו, כישוריו המקצועיים והעסקיים, אישיותו (לרבות יושר ואמינות) וכן כל קריטריון רלוונטי נוסף לתפקיד. הוועדה רשאית לדרוש חוות דעת ביחס לכשירותו של המועמד מכל גורם שתמצא לנכון, בכפוף לכל דין.</a:t>
            </a:r>
          </a:p>
          <a:p>
            <a:endParaRPr lang="he-IL" dirty="0"/>
          </a:p>
        </p:txBody>
      </p:sp>
    </p:spTree>
    <p:extLst>
      <p:ext uri="{BB962C8B-B14F-4D97-AF65-F5344CB8AC3E}">
        <p14:creationId xmlns:p14="http://schemas.microsoft.com/office/powerpoint/2010/main" val="231025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sz="4000" b="1" dirty="0">
                <a:solidFill>
                  <a:srgbClr val="04617B"/>
                </a:solidFill>
                <a:latin typeface="Aharoni" panose="02010803020104030203" pitchFamily="2" charset="-79"/>
                <a:cs typeface="David" panose="020E0502060401010101" pitchFamily="34" charset="-79"/>
              </a:rPr>
              <a:t>מינוי מנכ"ל התאגיד העירוני</a:t>
            </a:r>
            <a:br>
              <a:rPr lang="he-IL" sz="4000" b="1" dirty="0">
                <a:solidFill>
                  <a:srgbClr val="04617B"/>
                </a:solidFill>
                <a:latin typeface="Aharoni" panose="02010803020104030203" pitchFamily="2" charset="-79"/>
                <a:cs typeface="David" panose="020E0502060401010101" pitchFamily="34" charset="-79"/>
              </a:rPr>
            </a:br>
            <a:r>
              <a:rPr lang="he-IL" sz="4000" b="1" dirty="0">
                <a:solidFill>
                  <a:srgbClr val="04617B"/>
                </a:solidFill>
                <a:latin typeface="Aharoni" panose="02010803020104030203" pitchFamily="2" charset="-79"/>
                <a:cs typeface="David" panose="020E0502060401010101" pitchFamily="34" charset="-79"/>
              </a:rPr>
              <a:t>שיקולים לבחירה</a:t>
            </a:r>
            <a:endParaRPr lang="he-IL" dirty="0"/>
          </a:p>
        </p:txBody>
      </p:sp>
      <p:sp>
        <p:nvSpPr>
          <p:cNvPr id="3" name="מציין מיקום תוכן 2"/>
          <p:cNvSpPr>
            <a:spLocks noGrp="1"/>
          </p:cNvSpPr>
          <p:nvPr>
            <p:ph idx="1"/>
          </p:nvPr>
        </p:nvSpPr>
        <p:spPr/>
        <p:txBody>
          <a:bodyPr>
            <a:normAutofit/>
          </a:bodyPr>
          <a:lstStyle/>
          <a:p>
            <a:pPr marL="0" indent="0" algn="just">
              <a:buNone/>
            </a:pPr>
            <a:r>
              <a:rPr lang="he-IL" dirty="0">
                <a:latin typeface="Aharoni" panose="02010803020104030203" pitchFamily="2" charset="-79"/>
              </a:rPr>
              <a:t>נוסף על השיקולים שקובע משרד הפנים כי על ועדת הבחינה לקחת בחשבון, נקבעו בפסיקה שיקולים נוספים שעל חברי ועדת בחינה לשקול:</a:t>
            </a:r>
          </a:p>
          <a:p>
            <a:pPr algn="just">
              <a:buClr>
                <a:schemeClr val="tx2"/>
              </a:buClr>
              <a:buFont typeface="Arial" panose="020B0604020202020204" pitchFamily="34" charset="0"/>
              <a:buChar char="•"/>
            </a:pPr>
            <a:r>
              <a:rPr lang="he-IL" dirty="0">
                <a:latin typeface="Aharoni" panose="02010803020104030203" pitchFamily="2" charset="-79"/>
              </a:rPr>
              <a:t> על וועדת הבחינה להימנע מלהתמקד ביכולותיו המקצועיות של המועמד בלבד אלא עליהם לעסוק גם בטיבו הערכי והמוסרי.</a:t>
            </a:r>
          </a:p>
          <a:p>
            <a:pPr algn="just">
              <a:buClr>
                <a:schemeClr val="tx2"/>
              </a:buClr>
              <a:buFont typeface="Arial" panose="020B0604020202020204" pitchFamily="34" charset="0"/>
              <a:buChar char="•"/>
            </a:pPr>
            <a:r>
              <a:rPr lang="he-IL" dirty="0">
                <a:latin typeface="Aharoni" panose="02010803020104030203" pitchFamily="2" charset="-79"/>
              </a:rPr>
              <a:t>על ועדת הבחינה לשקול בבחירת מועמד לא רק בהתאמתו לתפקיד אלא גם בהיבט של אמון הציבור, דהיינו – איך הציבור יבחן את הבחירה במועמד.</a:t>
            </a:r>
          </a:p>
          <a:p>
            <a:pPr algn="just">
              <a:buClr>
                <a:schemeClr val="tx2"/>
              </a:buClr>
              <a:buFont typeface="Arial" panose="020B0604020202020204" pitchFamily="34" charset="0"/>
              <a:buChar char="•"/>
            </a:pPr>
            <a:r>
              <a:rPr lang="he-IL" dirty="0">
                <a:latin typeface="Aharoni" panose="02010803020104030203" pitchFamily="2" charset="-79"/>
              </a:rPr>
              <a:t>בחירה במועמד משיקולים פוליטיים או משיקולים של היכרות קודמת בין חבר ועדת הבחינה למועמד, יביא לפסילת המועמד.</a:t>
            </a:r>
          </a:p>
          <a:p>
            <a:endParaRPr lang="he-IL" dirty="0"/>
          </a:p>
        </p:txBody>
      </p:sp>
    </p:spTree>
    <p:extLst>
      <p:ext uri="{BB962C8B-B14F-4D97-AF65-F5344CB8AC3E}">
        <p14:creationId xmlns:p14="http://schemas.microsoft.com/office/powerpoint/2010/main" val="3600545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b="1" dirty="0">
                <a:solidFill>
                  <a:srgbClr val="04617B"/>
                </a:solidFill>
                <a:latin typeface="Aharoni" panose="02010803020104030203" pitchFamily="2" charset="-79"/>
                <a:cs typeface="David" panose="020E0502060401010101" pitchFamily="34" charset="-79"/>
              </a:rPr>
              <a:t>שכר עובדים בכירים</a:t>
            </a:r>
            <a:endParaRPr lang="he-IL" dirty="0"/>
          </a:p>
        </p:txBody>
      </p:sp>
      <p:sp>
        <p:nvSpPr>
          <p:cNvPr id="3" name="מציין מיקום תוכן 2"/>
          <p:cNvSpPr>
            <a:spLocks noGrp="1"/>
          </p:cNvSpPr>
          <p:nvPr>
            <p:ph idx="1"/>
          </p:nvPr>
        </p:nvSpPr>
        <p:spPr/>
        <p:txBody>
          <a:bodyPr>
            <a:normAutofit lnSpcReduction="10000"/>
          </a:bodyPr>
          <a:lstStyle/>
          <a:p>
            <a:pPr marL="0" indent="0" algn="just">
              <a:buNone/>
            </a:pPr>
            <a:r>
              <a:rPr lang="he-IL" b="1" dirty="0">
                <a:latin typeface="Aharoni" panose="02010803020104030203" pitchFamily="2" charset="-79"/>
              </a:rPr>
              <a:t>בהתאם לנוהל האסדרה ובהתאם לחוזר הממונה על השכר מחודש 01/2018 שכרו של מנכ"ל התאגיד נגזר משני פרמטרים:</a:t>
            </a:r>
          </a:p>
          <a:p>
            <a:pPr marL="514350" indent="-514350" algn="just">
              <a:buClr>
                <a:schemeClr val="tx2"/>
              </a:buClr>
              <a:buAutoNum type="arabicPeriod"/>
            </a:pPr>
            <a:r>
              <a:rPr lang="he-IL" dirty="0">
                <a:latin typeface="Aharoni" panose="02010803020104030203" pitchFamily="2" charset="-79"/>
              </a:rPr>
              <a:t>שכר מנכ"ל הרשות בהתאם לעדכון שכר לעובדים הבכירים ברשויות המקומיות- הנחיות משרד האוצר- הממונה על השכר והסכמי העבודה המפורסם מידי שנה. </a:t>
            </a:r>
          </a:p>
          <a:p>
            <a:pPr marL="514350" indent="-514350" algn="just">
              <a:buClr>
                <a:schemeClr val="tx2"/>
              </a:buClr>
              <a:buAutoNum type="arabicPeriod"/>
            </a:pPr>
            <a:r>
              <a:rPr lang="he-IL" dirty="0">
                <a:latin typeface="Aharoni" panose="02010803020104030203" pitchFamily="2" charset="-79"/>
              </a:rPr>
              <a:t>נפח פעילות החברה. </a:t>
            </a:r>
          </a:p>
          <a:p>
            <a:pPr marL="0" indent="0" algn="just">
              <a:buClr>
                <a:schemeClr val="tx2"/>
              </a:buClr>
              <a:buNone/>
            </a:pPr>
            <a:endParaRPr lang="he-IL" dirty="0">
              <a:latin typeface="Aharoni" panose="02010803020104030203" pitchFamily="2" charset="-79"/>
            </a:endParaRPr>
          </a:p>
          <a:p>
            <a:pPr marL="0" indent="0" algn="just">
              <a:buClr>
                <a:schemeClr val="tx2"/>
              </a:buClr>
              <a:buNone/>
            </a:pPr>
            <a:r>
              <a:rPr lang="he-IL" b="1" u="sng" dirty="0">
                <a:latin typeface="Aharoni" panose="02010803020104030203" pitchFamily="2" charset="-79"/>
              </a:rPr>
              <a:t>חישוב נפח פעילות משוקלל בתאגיד העירוני:</a:t>
            </a:r>
          </a:p>
          <a:p>
            <a:pPr marL="0" indent="0" algn="just">
              <a:buClr>
                <a:schemeClr val="tx2"/>
              </a:buClr>
              <a:buNone/>
            </a:pPr>
            <a:r>
              <a:rPr lang="he-IL" dirty="0">
                <a:latin typeface="Aharoni" panose="02010803020104030203" pitchFamily="2" charset="-79"/>
              </a:rPr>
              <a:t>מאזן החברה המאושר האחרון- 1/3</a:t>
            </a:r>
          </a:p>
          <a:p>
            <a:pPr marL="0" indent="0" algn="just">
              <a:buClr>
                <a:schemeClr val="tx2"/>
              </a:buClr>
              <a:buNone/>
            </a:pPr>
            <a:r>
              <a:rPr lang="he-IL" dirty="0">
                <a:latin typeface="Aharoni" panose="02010803020104030203" pitchFamily="2" charset="-79"/>
              </a:rPr>
              <a:t>ההכנסה הממוצעת של החברה ב-3 שנים האחרונות- 2/3</a:t>
            </a:r>
          </a:p>
          <a:p>
            <a:endParaRPr lang="he-IL" dirty="0"/>
          </a:p>
        </p:txBody>
      </p:sp>
    </p:spTree>
    <p:extLst>
      <p:ext uri="{BB962C8B-B14F-4D97-AF65-F5344CB8AC3E}">
        <p14:creationId xmlns:p14="http://schemas.microsoft.com/office/powerpoint/2010/main" val="1533852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550" y="1750264"/>
            <a:ext cx="8686800" cy="838200"/>
          </a:xfrm>
        </p:spPr>
        <p:txBody>
          <a:bodyPr>
            <a:noAutofit/>
          </a:bodyPr>
          <a:lstStyle/>
          <a:p>
            <a:pPr algn="ctr">
              <a:defRPr/>
            </a:pPr>
            <a:r>
              <a:rPr lang="he-IL" sz="4400" b="1" dirty="0">
                <a:latin typeface="Aharoni" panose="02010803020104030203" pitchFamily="2" charset="-79"/>
                <a:cs typeface="+mn-cs"/>
              </a:rPr>
              <a:t>שכר בכירים בתאגיד עירוני- שכר מנכ"ל</a:t>
            </a:r>
            <a:br>
              <a:rPr lang="he-IL" sz="44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204664" y="1129933"/>
            <a:ext cx="8538982" cy="2185214"/>
          </a:xfrm>
          <a:prstGeom prst="rect">
            <a:avLst/>
          </a:prstGeom>
          <a:noFill/>
        </p:spPr>
        <p:txBody>
          <a:bodyPr wrap="square" rtlCol="1">
            <a:spAutoFit/>
          </a:bodyPr>
          <a:lstStyle/>
          <a:p>
            <a:pPr algn="just"/>
            <a:br>
              <a:rPr lang="he-IL" sz="2600" b="1" u="sng" dirty="0">
                <a:solidFill>
                  <a:srgbClr val="7030A0"/>
                </a:solidFill>
                <a:cs typeface="+mn-cs"/>
              </a:rPr>
            </a:br>
            <a:endParaRPr lang="he-IL" sz="1200" dirty="0">
              <a:solidFill>
                <a:srgbClr val="7030A0"/>
              </a:solidFill>
              <a:cs typeface="+mn-cs"/>
            </a:endParaRPr>
          </a:p>
          <a:p>
            <a:pPr algn="just">
              <a:buClr>
                <a:schemeClr val="tx2"/>
              </a:buClr>
            </a:pPr>
            <a:r>
              <a:rPr lang="he-IL" sz="2400" b="1" u="sng" dirty="0">
                <a:cs typeface="+mn-cs"/>
              </a:rPr>
              <a:t>קביעת גובה שכר מנכ"ל התאגיד העירוני</a:t>
            </a:r>
          </a:p>
          <a:p>
            <a:pPr algn="just">
              <a:buClr>
                <a:schemeClr val="tx2"/>
              </a:buClr>
            </a:pPr>
            <a:endParaRPr lang="he-IL" sz="2400" b="1" u="sng" dirty="0">
              <a:cs typeface="+mn-cs"/>
            </a:endParaRPr>
          </a:p>
          <a:p>
            <a:pPr algn="just">
              <a:buClr>
                <a:schemeClr val="tx2"/>
              </a:buClr>
            </a:pPr>
            <a:endParaRPr lang="he-IL" sz="2400" b="1" u="sng" dirty="0">
              <a:cs typeface="+mn-cs"/>
            </a:endParaRPr>
          </a:p>
          <a:p>
            <a:pPr algn="just"/>
            <a:endParaRPr lang="he-IL" sz="2600" dirty="0">
              <a:cs typeface="+mn-cs"/>
            </a:endParaRPr>
          </a:p>
        </p:txBody>
      </p:sp>
      <p:sp>
        <p:nvSpPr>
          <p:cNvPr id="6" name="מלבן 5"/>
          <p:cNvSpPr/>
          <p:nvPr/>
        </p:nvSpPr>
        <p:spPr>
          <a:xfrm>
            <a:off x="473464" y="1412776"/>
            <a:ext cx="8412068" cy="4893647"/>
          </a:xfrm>
          <a:prstGeom prst="rect">
            <a:avLst/>
          </a:prstGeom>
        </p:spPr>
        <p:txBody>
          <a:bodyPr wrap="square">
            <a:spAutoFit/>
          </a:bodyPr>
          <a:lstStyle/>
          <a:p>
            <a:pPr marL="0" indent="0" algn="just">
              <a:buNone/>
            </a:pPr>
            <a:endParaRPr lang="he-IL" sz="2400" b="1" u="sng" dirty="0">
              <a:cs typeface="+mn-cs"/>
            </a:endParaRPr>
          </a:p>
          <a:p>
            <a:pPr marL="357188" indent="-357188" algn="just">
              <a:buNone/>
            </a:pPr>
            <a:endParaRPr lang="he-IL" sz="2400" dirty="0">
              <a:cs typeface="+mn-cs"/>
            </a:endParaRPr>
          </a:p>
          <a:p>
            <a:pPr marL="342900" indent="-342900" algn="just">
              <a:buClr>
                <a:schemeClr val="tx2"/>
              </a:buClr>
              <a:buFont typeface="Arial" panose="020B0604020202020204" pitchFamily="34" charset="0"/>
              <a:buChar char="•"/>
            </a:pPr>
            <a:r>
              <a:rPr lang="he-IL" sz="2400" dirty="0">
                <a:cs typeface="+mn-cs"/>
              </a:rPr>
              <a:t>על פי חוזר המנכ"ל המיוחד, רמת השכר של המנכ"ל עם כניסתו לעבודה תהיה השכר הנמוך וכעבוד שנתיים, אם ימצא מתאים על פי המלצת הדירקטוריון הוא יהיה זכאי לעלייה 5%. כעבור שנתיים נוספות, בהמלצת הדירקטוריון יהיה ניתן להעלות את שכרו ב-5% נוספים ובזה יגיע לשיא שכרו.</a:t>
            </a:r>
          </a:p>
          <a:p>
            <a:pPr algn="just">
              <a:buClr>
                <a:schemeClr val="tx2"/>
              </a:buClr>
            </a:pPr>
            <a:endParaRPr lang="he-IL" sz="1200" dirty="0">
              <a:cs typeface="+mn-cs"/>
            </a:endParaRPr>
          </a:p>
          <a:p>
            <a:pPr marL="342900" indent="-342900" algn="just">
              <a:buClr>
                <a:schemeClr val="tx2"/>
              </a:buClr>
              <a:buFont typeface="Arial" panose="020B0604020202020204" pitchFamily="34" charset="0"/>
              <a:buChar char="•"/>
            </a:pPr>
            <a:r>
              <a:rPr lang="he-IL" sz="2400" dirty="0">
                <a:cs typeface="+mn-cs"/>
              </a:rPr>
              <a:t>הדירקטוריון רשאי לקבוע שכר מנכ"ל הנמוך מאחוז השכר הקבוע בטבלה. </a:t>
            </a:r>
          </a:p>
          <a:p>
            <a:pPr algn="just">
              <a:buClr>
                <a:schemeClr val="tx2"/>
              </a:buClr>
            </a:pPr>
            <a:endParaRPr lang="he-IL" sz="1200" dirty="0">
              <a:cs typeface="+mn-cs"/>
            </a:endParaRPr>
          </a:p>
          <a:p>
            <a:pPr marL="342900" indent="-342900" algn="just">
              <a:buClr>
                <a:schemeClr val="tx2"/>
              </a:buClr>
              <a:buFont typeface="Arial" panose="020B0604020202020204" pitchFamily="34" charset="0"/>
              <a:buChar char="•"/>
            </a:pPr>
            <a:r>
              <a:rPr lang="he-IL" sz="2400" dirty="0">
                <a:cs typeface="+mn-cs"/>
              </a:rPr>
              <a:t>כמו כן, כאשר חל שינוי בנפח הפעילות המשוקלל או כל עוד לא מוצה מסלול הקידום כקבוע מעלה, דירקטוריון החברה רשאי להחליט על שינוי ברמת שכרו של המנכ"ל על פי הכללים שנקבעו לעיל. </a:t>
            </a:r>
          </a:p>
        </p:txBody>
      </p:sp>
    </p:spTree>
    <p:extLst>
      <p:ext uri="{BB962C8B-B14F-4D97-AF65-F5344CB8AC3E}">
        <p14:creationId xmlns:p14="http://schemas.microsoft.com/office/powerpoint/2010/main" val="1901205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116632"/>
            <a:ext cx="8640960" cy="1143000"/>
          </a:xfrm>
        </p:spPr>
        <p:txBody>
          <a:bodyPr>
            <a:normAutofit/>
          </a:bodyPr>
          <a:lstStyle/>
          <a:p>
            <a:r>
              <a:rPr lang="he-IL" sz="1800" dirty="0">
                <a:solidFill>
                  <a:schemeClr val="tx2">
                    <a:lumMod val="75000"/>
                  </a:schemeClr>
                </a:solidFill>
                <a:cs typeface="+mn-cs"/>
              </a:rPr>
              <a:t>.</a:t>
            </a:r>
          </a:p>
        </p:txBody>
      </p:sp>
      <p:sp>
        <p:nvSpPr>
          <p:cNvPr id="3" name="מציין מיקום תוכן 2"/>
          <p:cNvSpPr>
            <a:spLocks noGrp="1"/>
          </p:cNvSpPr>
          <p:nvPr>
            <p:ph idx="1"/>
          </p:nvPr>
        </p:nvSpPr>
        <p:spPr>
          <a:xfrm>
            <a:off x="457200" y="800209"/>
            <a:ext cx="8219256" cy="5524391"/>
          </a:xfrm>
        </p:spPr>
        <p:txBody>
          <a:bodyPr>
            <a:normAutofit fontScale="70000" lnSpcReduction="20000"/>
          </a:bodyPr>
          <a:lstStyle/>
          <a:p>
            <a:pPr marL="0" indent="0" algn="ctr">
              <a:buNone/>
            </a:pPr>
            <a:r>
              <a:rPr lang="he-IL" sz="4600" b="1" dirty="0">
                <a:solidFill>
                  <a:schemeClr val="tx2">
                    <a:lumMod val="75000"/>
                  </a:schemeClr>
                </a:solidFill>
              </a:rPr>
              <a:t>מבוא</a:t>
            </a:r>
          </a:p>
          <a:p>
            <a:pPr marL="0" indent="0" algn="ctr">
              <a:buNone/>
            </a:pPr>
            <a:endParaRPr lang="he-IL" sz="3300" b="1" dirty="0">
              <a:solidFill>
                <a:schemeClr val="tx2">
                  <a:lumMod val="75000"/>
                </a:schemeClr>
              </a:solidFill>
            </a:endParaRPr>
          </a:p>
          <a:p>
            <a:pPr algn="just"/>
            <a:r>
              <a:rPr lang="he-IL" sz="3300" dirty="0">
                <a:latin typeface="David" panose="020E0502060401010101" pitchFamily="34" charset="-79"/>
                <a:cs typeface="David" panose="020E0502060401010101" pitchFamily="34" charset="-79"/>
              </a:rPr>
              <a:t>נושא כוח אדם ושכר בתאגידים העירוניים הינו אחד הנושאים המהותיים המשפיעים על פעילותו של התאגיד.</a:t>
            </a:r>
          </a:p>
          <a:p>
            <a:pPr algn="just"/>
            <a:r>
              <a:rPr lang="he-IL" sz="3300" dirty="0">
                <a:latin typeface="David" panose="020E0502060401010101" pitchFamily="34" charset="-79"/>
                <a:cs typeface="David" panose="020E0502060401010101" pitchFamily="34" charset="-79"/>
              </a:rPr>
              <a:t>על אף האמור, לא קיימת חקיקה והוראות מפורטות מטעם משרד הפנים המסדירים את התחום בדומה לנושא </a:t>
            </a:r>
            <a:r>
              <a:rPr lang="he-IL" sz="3300" dirty="0" err="1">
                <a:latin typeface="David" panose="020E0502060401010101" pitchFamily="34" charset="-79"/>
                <a:cs typeface="David" panose="020E0502060401010101" pitchFamily="34" charset="-79"/>
              </a:rPr>
              <a:t>כח</a:t>
            </a:r>
            <a:r>
              <a:rPr lang="he-IL" sz="3300" dirty="0">
                <a:latin typeface="David" panose="020E0502060401010101" pitchFamily="34" charset="-79"/>
                <a:cs typeface="David" panose="020E0502060401010101" pitchFamily="34" charset="-79"/>
              </a:rPr>
              <a:t> אדם ושכר ברשויות המקומיות.</a:t>
            </a:r>
          </a:p>
          <a:p>
            <a:pPr algn="just"/>
            <a:r>
              <a:rPr lang="he-IL" sz="3300" dirty="0">
                <a:latin typeface="David" panose="020E0502060401010101" pitchFamily="34" charset="-79"/>
                <a:cs typeface="David" panose="020E0502060401010101" pitchFamily="34" charset="-79"/>
              </a:rPr>
              <a:t>כפי שנציג להלן, המסגרת הנורמטיבית המחייבת החלה על תאגידים עירוניים בנושא </a:t>
            </a:r>
            <a:r>
              <a:rPr lang="he-IL" sz="3300" dirty="0" err="1">
                <a:latin typeface="David" panose="020E0502060401010101" pitchFamily="34" charset="-79"/>
                <a:cs typeface="David" panose="020E0502060401010101" pitchFamily="34" charset="-79"/>
              </a:rPr>
              <a:t>כח</a:t>
            </a:r>
            <a:r>
              <a:rPr lang="he-IL" sz="3300" dirty="0">
                <a:latin typeface="David" panose="020E0502060401010101" pitchFamily="34" charset="-79"/>
                <a:cs typeface="David" panose="020E0502060401010101" pitchFamily="34" charset="-79"/>
              </a:rPr>
              <a:t> אדם הינה הנחיות היוצאות מעת לעת על ידי אגף בכיר לתאגידים עירוניים במשרד הפנים לרבות ב-"נוהל </a:t>
            </a:r>
            <a:r>
              <a:rPr lang="he-IL" sz="3300" dirty="0" err="1">
                <a:latin typeface="David" panose="020E0502060401010101" pitchFamily="34" charset="-79"/>
                <a:cs typeface="David" panose="020E0502060401010101" pitchFamily="34" charset="-79"/>
              </a:rPr>
              <a:t>אסדרת</a:t>
            </a:r>
            <a:r>
              <a:rPr lang="he-IL" sz="3300" dirty="0">
                <a:latin typeface="David" panose="020E0502060401010101" pitchFamily="34" charset="-79"/>
                <a:cs typeface="David" panose="020E0502060401010101" pitchFamily="34" charset="-79"/>
              </a:rPr>
              <a:t> חברה עירונית" והוראות אגף שכר והסכמי עבודה של משרד האוצר.</a:t>
            </a:r>
          </a:p>
          <a:p>
            <a:pPr algn="just"/>
            <a:r>
              <a:rPr lang="he-IL" sz="3300" dirty="0">
                <a:latin typeface="David" panose="020E0502060401010101" pitchFamily="34" charset="-79"/>
                <a:cs typeface="David" panose="020E0502060401010101" pitchFamily="34" charset="-79"/>
              </a:rPr>
              <a:t>בהתאם לנוהל האסדרה וחוזר הממונה על השכר באוצר על כל תאגיד עירוני לקבוע מבנה ארגוני ורמות שכר באופן פרטני בהתאם לצרכיו ובשים לב להנחיות משרדי הפנים והאוצר.</a:t>
            </a:r>
          </a:p>
          <a:p>
            <a:pPr marL="0" indent="0" algn="just">
              <a:buNone/>
            </a:pPr>
            <a:endParaRPr lang="he-IL" sz="2800" dirty="0">
              <a:latin typeface="David" panose="020E0502060401010101" pitchFamily="34" charset="-79"/>
              <a:cs typeface="David" panose="020E0502060401010101" pitchFamily="34" charset="-79"/>
            </a:endParaRPr>
          </a:p>
          <a:p>
            <a:pPr marL="0" indent="0" algn="just">
              <a:buNone/>
            </a:pPr>
            <a:r>
              <a:rPr lang="he-IL" sz="2800" b="1" dirty="0">
                <a:latin typeface="David" panose="020E0502060401010101" pitchFamily="34" charset="-79"/>
              </a:rPr>
              <a:t>	</a:t>
            </a:r>
            <a:endParaRPr lang="he-IL" b="1" i="1" dirty="0">
              <a:ln w="0"/>
              <a:effectLst>
                <a:outerShdw blurRad="38100" dist="19050" dir="2700000" algn="tl" rotWithShape="0">
                  <a:schemeClr val="dk1">
                    <a:alpha val="40000"/>
                  </a:schemeClr>
                </a:outerShdw>
              </a:effectLst>
              <a:hlinkClick r:id="rId2" action="ppaction://hlinksldjump"/>
            </a:endParaRPr>
          </a:p>
        </p:txBody>
      </p:sp>
      <p:pic>
        <p:nvPicPr>
          <p:cNvPr id="4" name="תמונה 3"/>
          <p:cNvPicPr>
            <a:picLocks noChangeAspect="1"/>
          </p:cNvPicPr>
          <p:nvPr/>
        </p:nvPicPr>
        <p:blipFill>
          <a:blip r:embed="rId3"/>
          <a:stretch>
            <a:fillRect/>
          </a:stretch>
        </p:blipFill>
        <p:spPr>
          <a:xfrm>
            <a:off x="179512" y="129208"/>
            <a:ext cx="2670279" cy="658425"/>
          </a:xfrm>
          <a:prstGeom prst="rect">
            <a:avLst/>
          </a:prstGeom>
        </p:spPr>
      </p:pic>
    </p:spTree>
    <p:extLst>
      <p:ext uri="{BB962C8B-B14F-4D97-AF65-F5344CB8AC3E}">
        <p14:creationId xmlns:p14="http://schemas.microsoft.com/office/powerpoint/2010/main" val="609277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4991"/>
            <a:ext cx="8229600" cy="1143000"/>
          </a:xfrm>
        </p:spPr>
        <p:txBody>
          <a:bodyPr>
            <a:normAutofit/>
          </a:bodyPr>
          <a:lstStyle/>
          <a:p>
            <a:pPr algn="ctr"/>
            <a:r>
              <a:rPr lang="he-IL" sz="4000" b="1" dirty="0">
                <a:solidFill>
                  <a:srgbClr val="04617B"/>
                </a:solidFill>
                <a:latin typeface="Aharoni" panose="02010803020104030203" pitchFamily="2" charset="-79"/>
                <a:cs typeface="David" panose="020E0502060401010101" pitchFamily="34" charset="-79"/>
              </a:rPr>
              <a:t>שכר מנכ"ל התאגיד</a:t>
            </a:r>
            <a:endParaRPr lang="he-IL" dirty="0"/>
          </a:p>
        </p:txBody>
      </p:sp>
      <p:sp>
        <p:nvSpPr>
          <p:cNvPr id="3" name="מציין מיקום תוכן 2"/>
          <p:cNvSpPr>
            <a:spLocks noGrp="1"/>
          </p:cNvSpPr>
          <p:nvPr>
            <p:ph idx="1"/>
          </p:nvPr>
        </p:nvSpPr>
        <p:spPr/>
        <p:txBody>
          <a:bodyPr>
            <a:normAutofit fontScale="92500" lnSpcReduction="10000"/>
          </a:bodyPr>
          <a:lstStyle/>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r>
              <a:rPr lang="he-IL" b="1" dirty="0">
                <a:latin typeface="Aharoni" panose="02010803020104030203" pitchFamily="2" charset="-79"/>
              </a:rPr>
              <a:t>בהתאם לשקלול הכולל נקבע שכר המנכ"ל אשר ממנו נגזר שכרם של העובדים הבכירים כפי שיפורט להלן.</a:t>
            </a:r>
            <a:endParaRPr lang="he-IL" dirty="0">
              <a:latin typeface="Aharoni" panose="02010803020104030203" pitchFamily="2" charset="-79"/>
            </a:endParaRPr>
          </a:p>
          <a:p>
            <a:endParaRPr lang="he-IL" dirty="0"/>
          </a:p>
        </p:txBody>
      </p:sp>
      <p:pic>
        <p:nvPicPr>
          <p:cNvPr id="4" name="תמונה 3"/>
          <p:cNvPicPr>
            <a:picLocks noChangeAspect="1"/>
          </p:cNvPicPr>
          <p:nvPr/>
        </p:nvPicPr>
        <p:blipFill>
          <a:blip r:embed="rId2"/>
          <a:stretch>
            <a:fillRect/>
          </a:stretch>
        </p:blipFill>
        <p:spPr>
          <a:xfrm>
            <a:off x="911034" y="1340768"/>
            <a:ext cx="7321931" cy="4176122"/>
          </a:xfrm>
          <a:prstGeom prst="rect">
            <a:avLst/>
          </a:prstGeom>
        </p:spPr>
      </p:pic>
    </p:spTree>
    <p:extLst>
      <p:ext uri="{BB962C8B-B14F-4D97-AF65-F5344CB8AC3E}">
        <p14:creationId xmlns:p14="http://schemas.microsoft.com/office/powerpoint/2010/main" val="888475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8800"/>
            <a:ext cx="8686800" cy="838200"/>
          </a:xfrm>
        </p:spPr>
        <p:txBody>
          <a:bodyPr>
            <a:noAutofit/>
          </a:bodyPr>
          <a:lstStyle/>
          <a:p>
            <a:pPr algn="ctr">
              <a:defRPr/>
            </a:pPr>
            <a:r>
              <a:rPr lang="he-IL" sz="4400" b="1" dirty="0">
                <a:latin typeface="Aharoni" panose="02010803020104030203" pitchFamily="2" charset="-79"/>
                <a:cs typeface="+mn-cs"/>
              </a:rPr>
              <a:t>שכר בכירים בתאגיד עירוני</a:t>
            </a:r>
            <a:br>
              <a:rPr lang="he-IL" sz="44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208082" y="1595021"/>
            <a:ext cx="8755006" cy="5262979"/>
          </a:xfrm>
          <a:prstGeom prst="rect">
            <a:avLst/>
          </a:prstGeom>
          <a:noFill/>
        </p:spPr>
        <p:txBody>
          <a:bodyPr wrap="square" rtlCol="1">
            <a:spAutoFit/>
          </a:bodyPr>
          <a:lstStyle/>
          <a:p>
            <a:pPr algn="just"/>
            <a:r>
              <a:rPr lang="he-IL" sz="2400" b="1" dirty="0">
                <a:cs typeface="+mn-cs"/>
              </a:rPr>
              <a:t>בנוסף למינוי המנכ"ל, רשאי תאגיד עירוני למנות עובדים בכירים נוספים אשר יועסקו במסגרת הסכם בכירים ובשכר בכירים- שכרם נגזר משכרו המקסימלי של מנכ"ל התאגיד העירוני בהתאם לרמת הרשות, ולאו דווקא משכר המנכ"ל המכהן בפועל </a:t>
            </a:r>
            <a:r>
              <a:rPr lang="he-IL" sz="2400" dirty="0">
                <a:cs typeface="+mn-cs"/>
              </a:rPr>
              <a:t>(בדרך כלל לתפקיד סמנכ"ל, מנהל כספים, מנהל תפעול, מנהלי מחלקות וכד').</a:t>
            </a:r>
          </a:p>
          <a:p>
            <a:pPr algn="just"/>
            <a:endParaRPr lang="he-IL" sz="2400" dirty="0">
              <a:cs typeface="+mn-cs"/>
            </a:endParaRPr>
          </a:p>
          <a:p>
            <a:pPr algn="just"/>
            <a:r>
              <a:rPr lang="he-IL" sz="2400" dirty="0">
                <a:cs typeface="+mn-cs"/>
              </a:rPr>
              <a:t>יובהר כי עובדים אלו אינם צמודים באופן אוטומטי לשכר המנכ"ל בפועל, היינו ככל ששכר המנכ"ל יתעדכן לא יעודכן במקביל שכרו של אותו עובד בכיר. כמו כן, שכרם כולל את כל התשלומים שהעובד זכאי לקבל, למעט תוספות הנמנות במפורש בנוהל אסדרה ובחוזר 3/2003 על עדכוניו. </a:t>
            </a:r>
          </a:p>
          <a:p>
            <a:pPr algn="just"/>
            <a:endParaRPr lang="he-IL" sz="2400" dirty="0">
              <a:cs typeface="+mn-cs"/>
            </a:endParaRPr>
          </a:p>
          <a:p>
            <a:pPr algn="just"/>
            <a:r>
              <a:rPr lang="he-IL" sz="2400" dirty="0">
                <a:cs typeface="+mn-cs"/>
              </a:rPr>
              <a:t>העסקת עובד בתפקיד עובד בכיר מחייבת קיום מכרז על ידי התאגיד. תשלום שכר הבכירים יהיה כפוף לאישור משרד הפנים (אגף כ"א ושכר ברשויות המקומיות).</a:t>
            </a:r>
          </a:p>
        </p:txBody>
      </p:sp>
    </p:spTree>
    <p:extLst>
      <p:ext uri="{BB962C8B-B14F-4D97-AF65-F5344CB8AC3E}">
        <p14:creationId xmlns:p14="http://schemas.microsoft.com/office/powerpoint/2010/main" val="2030108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029" y="404664"/>
            <a:ext cx="8229600" cy="1143000"/>
          </a:xfrm>
        </p:spPr>
        <p:txBody>
          <a:bodyPr>
            <a:normAutofit/>
          </a:bodyPr>
          <a:lstStyle/>
          <a:p>
            <a:pPr algn="ctr"/>
            <a:r>
              <a:rPr lang="he-IL" sz="4000" b="1" dirty="0">
                <a:solidFill>
                  <a:srgbClr val="04617B"/>
                </a:solidFill>
                <a:latin typeface="Aharoni" panose="02010803020104030203" pitchFamily="2" charset="-79"/>
                <a:cs typeface="David" panose="020E0502060401010101" pitchFamily="34" charset="-79"/>
              </a:rPr>
              <a:t>שכר עובדים בכירים</a:t>
            </a:r>
            <a:endParaRPr lang="he-IL" dirty="0"/>
          </a:p>
        </p:txBody>
      </p:sp>
      <p:sp>
        <p:nvSpPr>
          <p:cNvPr id="3" name="מציין מיקום תוכן 2"/>
          <p:cNvSpPr>
            <a:spLocks noGrp="1"/>
          </p:cNvSpPr>
          <p:nvPr>
            <p:ph idx="1"/>
          </p:nvPr>
        </p:nvSpPr>
        <p:spPr/>
        <p:txBody>
          <a:bodyPr>
            <a:normAutofit/>
          </a:bodyPr>
          <a:lstStyle/>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endParaRPr lang="he-IL" dirty="0"/>
          </a:p>
        </p:txBody>
      </p:sp>
      <p:pic>
        <p:nvPicPr>
          <p:cNvPr id="4" name="תמונה 3"/>
          <p:cNvPicPr>
            <a:picLocks noChangeAspect="1"/>
          </p:cNvPicPr>
          <p:nvPr/>
        </p:nvPicPr>
        <p:blipFill>
          <a:blip r:embed="rId2"/>
          <a:stretch>
            <a:fillRect/>
          </a:stretch>
        </p:blipFill>
        <p:spPr>
          <a:xfrm>
            <a:off x="88658" y="2189685"/>
            <a:ext cx="9096020" cy="4133446"/>
          </a:xfrm>
          <a:prstGeom prst="rect">
            <a:avLst/>
          </a:prstGeom>
        </p:spPr>
      </p:pic>
    </p:spTree>
    <p:extLst>
      <p:ext uri="{BB962C8B-B14F-4D97-AF65-F5344CB8AC3E}">
        <p14:creationId xmlns:p14="http://schemas.microsoft.com/office/powerpoint/2010/main" val="303497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62" y="1772816"/>
            <a:ext cx="8686800" cy="838200"/>
          </a:xfrm>
        </p:spPr>
        <p:txBody>
          <a:bodyPr>
            <a:noAutofit/>
          </a:bodyPr>
          <a:lstStyle/>
          <a:p>
            <a:pPr algn="ctr">
              <a:defRPr/>
            </a:pPr>
            <a:r>
              <a:rPr lang="he-IL" sz="4000" b="1" dirty="0">
                <a:latin typeface="Aharoni" panose="02010803020104030203" pitchFamily="2" charset="-79"/>
                <a:cs typeface="+mn-cs"/>
              </a:rPr>
              <a:t>שכר בכירים בתאגיד עירוני- תנאים נוספים</a:t>
            </a:r>
            <a:br>
              <a:rPr lang="he-IL" sz="40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0" y="1196752"/>
            <a:ext cx="8921962" cy="6278642"/>
          </a:xfrm>
          <a:prstGeom prst="rect">
            <a:avLst/>
          </a:prstGeom>
          <a:noFill/>
        </p:spPr>
        <p:txBody>
          <a:bodyPr wrap="square" rtlCol="1">
            <a:spAutoFit/>
          </a:bodyPr>
          <a:lstStyle/>
          <a:p>
            <a:pPr algn="just"/>
            <a:br>
              <a:rPr lang="he-IL" sz="2600" b="1" u="sng" dirty="0">
                <a:solidFill>
                  <a:srgbClr val="7030A0"/>
                </a:solidFill>
                <a:cs typeface="+mn-cs"/>
              </a:rPr>
            </a:br>
            <a:endParaRPr lang="he-IL" sz="1200" dirty="0">
              <a:solidFill>
                <a:srgbClr val="7030A0"/>
              </a:solidFill>
              <a:cs typeface="+mn-cs"/>
            </a:endParaRPr>
          </a:p>
          <a:p>
            <a:pPr algn="just"/>
            <a:r>
              <a:rPr lang="he-IL" sz="2600" dirty="0">
                <a:cs typeface="+mn-cs"/>
              </a:rPr>
              <a:t>מלבד השכר החודשי הקבוע, נקבע בחוזר המנכ"ל המיוחד ובחוזי ההעסקה המצורפים לחוזר הממונה על השכר במשרד האוצר מחודש 01/2018 הוראות נוספות הנוגעות לשכר העובדים הבכירים, כפי שיפורטו להלן:</a:t>
            </a:r>
          </a:p>
          <a:p>
            <a:pPr algn="just"/>
            <a:endParaRPr lang="he-IL" sz="2600" dirty="0">
              <a:cs typeface="+mn-cs"/>
            </a:endParaRPr>
          </a:p>
          <a:p>
            <a:pPr marL="514350" indent="-514350" algn="just">
              <a:buAutoNum type="arabicPeriod"/>
            </a:pPr>
            <a:r>
              <a:rPr lang="he-IL" sz="2600" b="1" dirty="0">
                <a:latin typeface="Arial" pitchFamily="34" charset="0"/>
                <a:ea typeface="Times New Roman" pitchFamily="18" charset="0"/>
                <a:cs typeface="David" pitchFamily="2" charset="-79"/>
              </a:rPr>
              <a:t>דמי כלכלה</a:t>
            </a:r>
            <a:r>
              <a:rPr lang="he-IL" sz="2600" dirty="0">
                <a:latin typeface="Arial" pitchFamily="34" charset="0"/>
                <a:ea typeface="Times New Roman" pitchFamily="18" charset="0"/>
                <a:cs typeface="David" pitchFamily="2" charset="-79"/>
              </a:rPr>
              <a:t>: עובד בכיר יהיה זכאי בנוסף לשכר הברוטו שלו, גם לתשלום דמי כלכלה חודשיים בסך אחוז השכר המותר.</a:t>
            </a:r>
          </a:p>
          <a:p>
            <a:pPr algn="just"/>
            <a:endParaRPr lang="he-IL" sz="2600" b="1" dirty="0">
              <a:cs typeface="+mn-cs"/>
            </a:endParaRPr>
          </a:p>
          <a:p>
            <a:pPr algn="just">
              <a:buClr>
                <a:schemeClr val="tx2"/>
              </a:buClr>
            </a:pPr>
            <a:r>
              <a:rPr lang="he-IL" sz="2600" b="1" dirty="0">
                <a:solidFill>
                  <a:schemeClr val="tx2"/>
                </a:solidFill>
                <a:cs typeface="+mn-cs"/>
              </a:rPr>
              <a:t>2. </a:t>
            </a:r>
            <a:r>
              <a:rPr lang="he-IL" sz="2600" b="1" dirty="0">
                <a:cs typeface="+mn-cs"/>
              </a:rPr>
              <a:t>הוצאות אחזקת רכב: </a:t>
            </a:r>
            <a:r>
              <a:rPr lang="he-IL" sz="2600" dirty="0">
                <a:cs typeface="+mn-cs"/>
              </a:rPr>
              <a:t>תשלום הוצאות אחזקת רכב לו יהיה זכאי   </a:t>
            </a:r>
          </a:p>
          <a:p>
            <a:pPr algn="just">
              <a:buClr>
                <a:schemeClr val="tx2"/>
              </a:buClr>
            </a:pPr>
            <a:r>
              <a:rPr lang="he-IL" sz="2600" dirty="0">
                <a:cs typeface="+mn-cs"/>
              </a:rPr>
              <a:t>   העובד הבכיר יהיה כמפורט להלן: במידה והתאגיד אינו מעמיד לרשות </a:t>
            </a:r>
          </a:p>
          <a:p>
            <a:pPr algn="just">
              <a:buClr>
                <a:schemeClr val="tx2"/>
              </a:buClr>
            </a:pPr>
            <a:r>
              <a:rPr lang="he-IL" sz="2600" dirty="0">
                <a:cs typeface="+mn-cs"/>
              </a:rPr>
              <a:t>    העובד רכב צמוד ישולם החזר הוצאות רכב על פי דיווח. מכסת </a:t>
            </a:r>
          </a:p>
          <a:p>
            <a:pPr algn="just">
              <a:buClr>
                <a:schemeClr val="tx2"/>
              </a:buClr>
            </a:pPr>
            <a:r>
              <a:rPr lang="he-IL" sz="2600" dirty="0">
                <a:cs typeface="+mn-cs"/>
              </a:rPr>
              <a:t>    הק"מ המרבית שתאושר לעובד הבכיר לא תעלה על 1,000 ק"מ, וההחזר   </a:t>
            </a:r>
          </a:p>
          <a:p>
            <a:pPr algn="just">
              <a:buClr>
                <a:schemeClr val="tx2"/>
              </a:buClr>
            </a:pPr>
            <a:r>
              <a:rPr lang="he-IL" sz="2600" dirty="0">
                <a:cs typeface="+mn-cs"/>
              </a:rPr>
              <a:t>    יבוצע כאמור על פי דיווח.</a:t>
            </a:r>
          </a:p>
          <a:p>
            <a:pPr algn="just"/>
            <a:endParaRPr lang="he-IL" sz="2600" dirty="0">
              <a:cs typeface="+mn-cs"/>
            </a:endParaRPr>
          </a:p>
        </p:txBody>
      </p:sp>
    </p:spTree>
    <p:extLst>
      <p:ext uri="{BB962C8B-B14F-4D97-AF65-F5344CB8AC3E}">
        <p14:creationId xmlns:p14="http://schemas.microsoft.com/office/powerpoint/2010/main" val="2755669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584" y="1628800"/>
            <a:ext cx="8686800" cy="838200"/>
          </a:xfrm>
        </p:spPr>
        <p:txBody>
          <a:bodyPr>
            <a:noAutofit/>
          </a:bodyPr>
          <a:lstStyle/>
          <a:p>
            <a:pPr algn="ctr">
              <a:defRPr/>
            </a:pPr>
            <a:r>
              <a:rPr lang="he-IL" sz="4000" b="1" dirty="0">
                <a:latin typeface="Aharoni" panose="02010803020104030203" pitchFamily="2" charset="-79"/>
                <a:cs typeface="+mn-cs"/>
              </a:rPr>
              <a:t>שכר בכירים בתאגיד עירוני- תנאים נוספים</a:t>
            </a:r>
            <a:br>
              <a:rPr lang="he-IL" sz="40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281490" y="980728"/>
            <a:ext cx="8755006" cy="6247864"/>
          </a:xfrm>
          <a:prstGeom prst="rect">
            <a:avLst/>
          </a:prstGeom>
          <a:noFill/>
        </p:spPr>
        <p:txBody>
          <a:bodyPr wrap="square" rtlCol="1">
            <a:spAutoFit/>
          </a:bodyPr>
          <a:lstStyle/>
          <a:p>
            <a:br>
              <a:rPr lang="he-IL" sz="2600" dirty="0">
                <a:cs typeface="+mn-cs"/>
              </a:rPr>
            </a:br>
            <a:r>
              <a:rPr lang="he-IL" sz="2600" dirty="0">
                <a:solidFill>
                  <a:schemeClr val="tx2"/>
                </a:solidFill>
                <a:cs typeface="+mn-cs"/>
              </a:rPr>
              <a:t>3. </a:t>
            </a:r>
            <a:r>
              <a:rPr lang="he-IL" sz="2600" b="1" dirty="0">
                <a:cs typeface="+mn-cs"/>
              </a:rPr>
              <a:t>הבראה:</a:t>
            </a:r>
            <a:r>
              <a:rPr lang="he-IL" sz="2600" dirty="0">
                <a:cs typeface="+mn-cs"/>
              </a:rPr>
              <a:t> העובד הבכיר זכאי </a:t>
            </a:r>
            <a:r>
              <a:rPr lang="he-IL" sz="2600" dirty="0" err="1">
                <a:cs typeface="+mn-cs"/>
              </a:rPr>
              <a:t>לקצובת</a:t>
            </a:r>
            <a:r>
              <a:rPr lang="he-IL" sz="2600" dirty="0">
                <a:cs typeface="+mn-cs"/>
              </a:rPr>
              <a:t> הבראה בסכומים ובמספר ימים  </a:t>
            </a:r>
          </a:p>
          <a:p>
            <a:r>
              <a:rPr lang="he-IL" sz="2600" dirty="0">
                <a:cs typeface="+mn-cs"/>
              </a:rPr>
              <a:t>    שמשתלמים לעובדי הרשות המקומית.</a:t>
            </a:r>
          </a:p>
          <a:p>
            <a:endParaRPr lang="he-IL" sz="1200" dirty="0">
              <a:cs typeface="+mn-cs"/>
            </a:endParaRPr>
          </a:p>
          <a:p>
            <a:r>
              <a:rPr lang="he-IL" sz="2600" dirty="0">
                <a:solidFill>
                  <a:schemeClr val="tx2"/>
                </a:solidFill>
                <a:cs typeface="+mn-cs"/>
              </a:rPr>
              <a:t>4</a:t>
            </a:r>
            <a:r>
              <a:rPr lang="he-IL" sz="2600" b="1" dirty="0">
                <a:solidFill>
                  <a:schemeClr val="tx2"/>
                </a:solidFill>
                <a:cs typeface="+mn-cs"/>
              </a:rPr>
              <a:t>. </a:t>
            </a:r>
            <a:r>
              <a:rPr lang="he-IL" sz="2600" b="1" dirty="0" err="1">
                <a:cs typeface="+mn-cs"/>
              </a:rPr>
              <a:t>קצובת</a:t>
            </a:r>
            <a:r>
              <a:rPr lang="he-IL" sz="2600" b="1" dirty="0">
                <a:cs typeface="+mn-cs"/>
              </a:rPr>
              <a:t> נסיעה: </a:t>
            </a:r>
            <a:r>
              <a:rPr lang="he-IL" sz="2600" dirty="0">
                <a:cs typeface="+mn-cs"/>
              </a:rPr>
              <a:t>העובד הבכיר זכאי </a:t>
            </a:r>
            <a:r>
              <a:rPr lang="he-IL" sz="2600" dirty="0" err="1">
                <a:cs typeface="+mn-cs"/>
              </a:rPr>
              <a:t>לקצובת</a:t>
            </a:r>
            <a:r>
              <a:rPr lang="he-IL" sz="2600" dirty="0">
                <a:cs typeface="+mn-cs"/>
              </a:rPr>
              <a:t> נסיעה בסכומים ובמועדים </a:t>
            </a:r>
          </a:p>
          <a:p>
            <a:r>
              <a:rPr lang="he-IL" sz="2600" dirty="0">
                <a:cs typeface="+mn-cs"/>
              </a:rPr>
              <a:t>    שמשתלמים לעובדי הרשות המקומית, בתנאי שהעובד אינו נהנה מרכב     </a:t>
            </a:r>
          </a:p>
          <a:p>
            <a:r>
              <a:rPr lang="he-IL" sz="2600" dirty="0">
                <a:cs typeface="+mn-cs"/>
              </a:rPr>
              <a:t>    צמוד. </a:t>
            </a:r>
          </a:p>
          <a:p>
            <a:endParaRPr lang="he-IL" sz="1200" dirty="0">
              <a:cs typeface="+mn-cs"/>
            </a:endParaRPr>
          </a:p>
          <a:p>
            <a:r>
              <a:rPr lang="he-IL" sz="2600" dirty="0">
                <a:solidFill>
                  <a:schemeClr val="tx2"/>
                </a:solidFill>
                <a:cs typeface="+mn-cs"/>
              </a:rPr>
              <a:t>5. </a:t>
            </a:r>
            <a:r>
              <a:rPr lang="he-IL" sz="2600" b="1" dirty="0">
                <a:cs typeface="+mn-cs"/>
              </a:rPr>
              <a:t>קרן השתלמות: </a:t>
            </a:r>
            <a:r>
              <a:rPr lang="he-IL" sz="2600" dirty="0">
                <a:cs typeface="+mn-cs"/>
              </a:rPr>
              <a:t>התאגיד רשאי להפריש לקרן השתלמות אליה משתייך </a:t>
            </a:r>
          </a:p>
          <a:p>
            <a:r>
              <a:rPr lang="he-IL" sz="2600" dirty="0">
                <a:cs typeface="+mn-cs"/>
              </a:rPr>
              <a:t>    העובד הבכיר 7.5% ממשכורתו הכוללת והמנכ"ל יפריש 2.5% ממשכורתו </a:t>
            </a:r>
          </a:p>
          <a:p>
            <a:r>
              <a:rPr lang="he-IL" sz="2600" dirty="0">
                <a:cs typeface="+mn-cs"/>
              </a:rPr>
              <a:t>    הכוללת.</a:t>
            </a:r>
          </a:p>
          <a:p>
            <a:endParaRPr lang="he-IL" sz="1200" dirty="0">
              <a:cs typeface="+mn-cs"/>
            </a:endParaRPr>
          </a:p>
          <a:p>
            <a:r>
              <a:rPr lang="he-IL" sz="2600" dirty="0">
                <a:solidFill>
                  <a:schemeClr val="tx2"/>
                </a:solidFill>
                <a:cs typeface="+mn-cs"/>
              </a:rPr>
              <a:t>6. </a:t>
            </a:r>
            <a:r>
              <a:rPr lang="he-IL" sz="2600" b="1" dirty="0" err="1">
                <a:cs typeface="+mn-cs"/>
              </a:rPr>
              <a:t>קצובת</a:t>
            </a:r>
            <a:r>
              <a:rPr lang="he-IL" sz="2600" b="1" dirty="0">
                <a:cs typeface="+mn-cs"/>
              </a:rPr>
              <a:t> ביגוד: </a:t>
            </a:r>
            <a:r>
              <a:rPr lang="he-IL" sz="2600" dirty="0">
                <a:cs typeface="+mn-cs"/>
              </a:rPr>
              <a:t>העובד זכאי לקבל </a:t>
            </a:r>
            <a:r>
              <a:rPr lang="he-IL" sz="2600" dirty="0" err="1">
                <a:cs typeface="+mn-cs"/>
              </a:rPr>
              <a:t>קצובת</a:t>
            </a:r>
            <a:r>
              <a:rPr lang="he-IL" sz="2600" dirty="0">
                <a:cs typeface="+mn-cs"/>
              </a:rPr>
              <a:t> ביגוד כמקובל ברשות </a:t>
            </a:r>
          </a:p>
          <a:p>
            <a:r>
              <a:rPr lang="he-IL" sz="2600" dirty="0">
                <a:cs typeface="+mn-cs"/>
              </a:rPr>
              <a:t>    המקומית ובכפוף לסכומים המתפרסמים בעניין זה על ידי החשב </a:t>
            </a:r>
          </a:p>
          <a:p>
            <a:r>
              <a:rPr lang="he-IL" sz="2600" dirty="0">
                <a:cs typeface="+mn-cs"/>
              </a:rPr>
              <a:t>    הכללי במשרד האוצר. </a:t>
            </a:r>
          </a:p>
          <a:p>
            <a:pPr algn="just"/>
            <a:endParaRPr lang="he-IL" sz="2600" dirty="0">
              <a:cs typeface="+mn-cs"/>
            </a:endParaRPr>
          </a:p>
        </p:txBody>
      </p:sp>
    </p:spTree>
    <p:extLst>
      <p:ext uri="{BB962C8B-B14F-4D97-AF65-F5344CB8AC3E}">
        <p14:creationId xmlns:p14="http://schemas.microsoft.com/office/powerpoint/2010/main" val="1514973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8800"/>
            <a:ext cx="8686800" cy="838200"/>
          </a:xfrm>
        </p:spPr>
        <p:txBody>
          <a:bodyPr>
            <a:noAutofit/>
          </a:bodyPr>
          <a:lstStyle/>
          <a:p>
            <a:pPr algn="ctr">
              <a:defRPr/>
            </a:pPr>
            <a:r>
              <a:rPr lang="he-IL" sz="4000" b="1" dirty="0">
                <a:latin typeface="Aharoni" panose="02010803020104030203" pitchFamily="2" charset="-79"/>
                <a:cs typeface="+mn-cs"/>
              </a:rPr>
              <a:t>שכר בכירים בתאגיד עירוני- תנאים נוספים</a:t>
            </a:r>
            <a:br>
              <a:rPr lang="he-IL" sz="44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251520" y="908720"/>
            <a:ext cx="8755006" cy="6801862"/>
          </a:xfrm>
          <a:prstGeom prst="rect">
            <a:avLst/>
          </a:prstGeom>
          <a:noFill/>
        </p:spPr>
        <p:txBody>
          <a:bodyPr wrap="square" rtlCol="1">
            <a:spAutoFit/>
          </a:bodyPr>
          <a:lstStyle/>
          <a:p>
            <a:pPr algn="just"/>
            <a:br>
              <a:rPr lang="he-IL" sz="2400" dirty="0">
                <a:cs typeface="+mn-cs"/>
              </a:rPr>
            </a:br>
            <a:r>
              <a:rPr lang="he-IL" sz="2600" b="1" dirty="0">
                <a:solidFill>
                  <a:schemeClr val="tx2"/>
                </a:solidFill>
                <a:cs typeface="+mn-cs"/>
              </a:rPr>
              <a:t>7. </a:t>
            </a:r>
            <a:r>
              <a:rPr lang="he-IL" sz="2600" b="1" dirty="0">
                <a:cs typeface="+mn-cs"/>
              </a:rPr>
              <a:t>עבודה נוספת: </a:t>
            </a:r>
            <a:r>
              <a:rPr lang="he-IL" sz="2600" dirty="0">
                <a:cs typeface="+mn-cs"/>
              </a:rPr>
              <a:t>העובד הבכיר אינו רשאי לעסוק בכל עבודה אחרת בשכר. </a:t>
            </a:r>
          </a:p>
          <a:p>
            <a:pPr marL="268288" algn="just"/>
            <a:r>
              <a:rPr lang="he-IL" sz="2600" dirty="0">
                <a:cs typeface="+mn-cs"/>
              </a:rPr>
              <a:t>עם זאת בחוזה מנכ"ל לדוגמה שפורסם בחוזר של אגף השכר והסכמי עבודה באוצר, מובהר כי באישור מראש ובכתב מדירקטוריון התאגיד יכול המנכ"ל לכהן כדירקטור חיצוני בתאגידים ציבוריים או פרטיים, ולהרצות במוסדות שהוכרו ע"י המועצה להשכלה גבוהה, ובלבד שמשך זמן העבודה לא יעלה על 4 שעות הוראה אקדמיות/4 שעות בשבוע במקרה של דירקטור חיצוני, ובתנאי שלא ישמש במעמד של עובד קבוע.    </a:t>
            </a:r>
          </a:p>
          <a:p>
            <a:pPr algn="just"/>
            <a:endParaRPr lang="he-IL" sz="2600" dirty="0">
              <a:cs typeface="+mn-cs"/>
            </a:endParaRPr>
          </a:p>
          <a:p>
            <a:pPr algn="just"/>
            <a:r>
              <a:rPr lang="he-IL" sz="2600" b="1" dirty="0">
                <a:solidFill>
                  <a:schemeClr val="tx2"/>
                </a:solidFill>
                <a:cs typeface="+mn-cs"/>
              </a:rPr>
              <a:t>8. </a:t>
            </a:r>
            <a:r>
              <a:rPr lang="he-IL" sz="2600" b="1" dirty="0">
                <a:cs typeface="+mn-cs"/>
              </a:rPr>
              <a:t>תגמולי פרישה ופיצויי פיטורין: </a:t>
            </a:r>
            <a:r>
              <a:rPr lang="he-IL" sz="2600" dirty="0">
                <a:cs typeface="+mn-cs"/>
              </a:rPr>
              <a:t>שיעורי הפרשות התאגיד והעובד הבכיר בגין תגמולים ופיצויי פיטורין יהיו לפי סוגי ההסדרים הפנסיונים: קרן פנסיה או ביטוח מנהלים. על המנכ"ל לבחור אחת משלושת חלופות אלה, וזו תצוין בחוזה שייחתם.      </a:t>
            </a:r>
          </a:p>
          <a:p>
            <a:pPr algn="just"/>
            <a:r>
              <a:rPr lang="he-IL" sz="2400" dirty="0">
                <a:cs typeface="+mn-cs"/>
              </a:rPr>
              <a:t> </a:t>
            </a:r>
          </a:p>
          <a:p>
            <a:pPr algn="just"/>
            <a:endParaRPr lang="he-IL" sz="2400" dirty="0">
              <a:cs typeface="+mn-cs"/>
            </a:endParaRPr>
          </a:p>
        </p:txBody>
      </p:sp>
    </p:spTree>
    <p:extLst>
      <p:ext uri="{BB962C8B-B14F-4D97-AF65-F5344CB8AC3E}">
        <p14:creationId xmlns:p14="http://schemas.microsoft.com/office/powerpoint/2010/main" val="1968114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4824"/>
            <a:ext cx="8686800" cy="838200"/>
          </a:xfrm>
        </p:spPr>
        <p:txBody>
          <a:bodyPr>
            <a:noAutofit/>
          </a:bodyPr>
          <a:lstStyle/>
          <a:p>
            <a:pPr algn="ctr">
              <a:defRPr/>
            </a:pPr>
            <a:r>
              <a:rPr lang="he-IL" sz="4000" b="1" dirty="0">
                <a:latin typeface="Aharoni" panose="02010803020104030203" pitchFamily="2" charset="-79"/>
                <a:cs typeface="+mn-cs"/>
              </a:rPr>
              <a:t>שכר בכירים בתאגיד עירוני- תנאים נוספים</a:t>
            </a:r>
            <a:br>
              <a:rPr lang="he-IL" sz="44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251520" y="1268760"/>
            <a:ext cx="8755006" cy="5201424"/>
          </a:xfrm>
          <a:prstGeom prst="rect">
            <a:avLst/>
          </a:prstGeom>
          <a:noFill/>
        </p:spPr>
        <p:txBody>
          <a:bodyPr wrap="square" rtlCol="1">
            <a:spAutoFit/>
          </a:bodyPr>
          <a:lstStyle/>
          <a:p>
            <a:pPr algn="just"/>
            <a:br>
              <a:rPr lang="he-IL" sz="2400" dirty="0">
                <a:cs typeface="+mn-cs"/>
              </a:rPr>
            </a:br>
            <a:endParaRPr lang="he-IL" sz="2600" dirty="0">
              <a:cs typeface="+mn-cs"/>
            </a:endParaRPr>
          </a:p>
          <a:p>
            <a:pPr algn="just"/>
            <a:r>
              <a:rPr lang="he-IL" sz="2600" b="1" dirty="0">
                <a:solidFill>
                  <a:schemeClr val="tx2"/>
                </a:solidFill>
                <a:cs typeface="+mn-cs"/>
              </a:rPr>
              <a:t>9. </a:t>
            </a:r>
            <a:r>
              <a:rPr lang="he-IL" sz="2600" b="1" dirty="0">
                <a:cs typeface="+mn-cs"/>
              </a:rPr>
              <a:t>ימי מחלה: </a:t>
            </a:r>
            <a:r>
              <a:rPr lang="he-IL" sz="2600" dirty="0">
                <a:cs typeface="+mn-cs"/>
              </a:rPr>
              <a:t>העובד הבכיר זכאי ל-30 יום ימי מחלה בשנה כנגד הצגת  </a:t>
            </a:r>
          </a:p>
          <a:p>
            <a:pPr algn="just"/>
            <a:r>
              <a:rPr lang="he-IL" sz="2600" dirty="0">
                <a:cs typeface="+mn-cs"/>
              </a:rPr>
              <a:t>    אישורים רפואיים, והוא רשאי לצבור ימים אלה. בסיום עבודתו </a:t>
            </a:r>
          </a:p>
          <a:p>
            <a:pPr algn="just"/>
            <a:r>
              <a:rPr lang="he-IL" sz="2600" dirty="0">
                <a:cs typeface="+mn-cs"/>
              </a:rPr>
              <a:t>   העובד אינו זכאי לפיצוי  בגין ימי מחלה שלא נוצלו.</a:t>
            </a:r>
          </a:p>
          <a:p>
            <a:pPr algn="just"/>
            <a:endParaRPr lang="he-IL" sz="2600" dirty="0">
              <a:cs typeface="+mn-cs"/>
            </a:endParaRPr>
          </a:p>
          <a:p>
            <a:pPr algn="just"/>
            <a:endParaRPr lang="he-IL" sz="2600" dirty="0"/>
          </a:p>
          <a:p>
            <a:pPr lvl="0" algn="just"/>
            <a:r>
              <a:rPr lang="he-IL" sz="2600" dirty="0">
                <a:solidFill>
                  <a:prstClr val="black"/>
                </a:solidFill>
                <a:cs typeface="David"/>
              </a:rPr>
              <a:t>בשנת 2018, בעקבות בקשת איגוד התאגידים העירוניים מהממונה על השכר במשרד האוצר, אושר הסדר </a:t>
            </a:r>
            <a:r>
              <a:rPr lang="he-IL" sz="2600" dirty="0" err="1">
                <a:solidFill>
                  <a:prstClr val="black"/>
                </a:solidFill>
                <a:cs typeface="David"/>
              </a:rPr>
              <a:t>פידיון</a:t>
            </a:r>
            <a:r>
              <a:rPr lang="he-IL" sz="2600" dirty="0">
                <a:solidFill>
                  <a:prstClr val="black"/>
                </a:solidFill>
                <a:cs typeface="David"/>
              </a:rPr>
              <a:t> ימי מחלה לעובדים בכירים בתאגידים עירוניים כפי שהיה מקובל עד כה, ברשויות המקומיות בלבד.</a:t>
            </a:r>
            <a:endParaRPr lang="he-IL" sz="2400" dirty="0"/>
          </a:p>
          <a:p>
            <a:pPr algn="just"/>
            <a:endParaRPr lang="he-IL" sz="2600" dirty="0">
              <a:cs typeface="+mn-cs"/>
            </a:endParaRPr>
          </a:p>
          <a:p>
            <a:pPr algn="just"/>
            <a:r>
              <a:rPr lang="he-IL" sz="2400" dirty="0">
                <a:cs typeface="+mn-cs"/>
              </a:rPr>
              <a:t> </a:t>
            </a:r>
          </a:p>
          <a:p>
            <a:pPr algn="just"/>
            <a:endParaRPr lang="he-IL" sz="2400" dirty="0">
              <a:cs typeface="+mn-cs"/>
            </a:endParaRPr>
          </a:p>
        </p:txBody>
      </p:sp>
    </p:spTree>
    <p:extLst>
      <p:ext uri="{BB962C8B-B14F-4D97-AF65-F5344CB8AC3E}">
        <p14:creationId xmlns:p14="http://schemas.microsoft.com/office/powerpoint/2010/main" val="4232936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896"/>
            <a:ext cx="8686800" cy="838200"/>
          </a:xfrm>
        </p:spPr>
        <p:txBody>
          <a:bodyPr>
            <a:noAutofit/>
          </a:bodyPr>
          <a:lstStyle/>
          <a:p>
            <a:pPr algn="ctr">
              <a:defRPr/>
            </a:pPr>
            <a:r>
              <a:rPr lang="he-IL" sz="4400" b="1" dirty="0">
                <a:latin typeface="Aharoni" panose="02010803020104030203" pitchFamily="2" charset="-79"/>
                <a:cs typeface="+mn-cs"/>
              </a:rPr>
              <a:t>שכר בכירים בתאגיד עירוני- תנאים נוספים</a:t>
            </a:r>
            <a:br>
              <a:rPr lang="he-IL" sz="44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251520" y="1772816"/>
            <a:ext cx="8755006" cy="3631763"/>
          </a:xfrm>
          <a:prstGeom prst="rect">
            <a:avLst/>
          </a:prstGeom>
          <a:noFill/>
        </p:spPr>
        <p:txBody>
          <a:bodyPr wrap="square" rtlCol="1">
            <a:spAutoFit/>
          </a:bodyPr>
          <a:lstStyle/>
          <a:p>
            <a:pPr algn="just"/>
            <a:endParaRPr lang="he-IL" sz="2400" dirty="0">
              <a:cs typeface="+mn-cs"/>
            </a:endParaRPr>
          </a:p>
          <a:p>
            <a:pPr algn="just"/>
            <a:endParaRPr lang="he-IL" sz="2400" dirty="0">
              <a:cs typeface="+mn-cs"/>
            </a:endParaRPr>
          </a:p>
          <a:p>
            <a:pPr algn="just"/>
            <a:r>
              <a:rPr lang="he-IL" sz="2600" b="1" dirty="0">
                <a:solidFill>
                  <a:schemeClr val="tx2"/>
                </a:solidFill>
                <a:cs typeface="+mn-cs"/>
              </a:rPr>
              <a:t>10. </a:t>
            </a:r>
            <a:r>
              <a:rPr lang="he-IL" sz="2600" b="1" dirty="0">
                <a:cs typeface="+mn-cs"/>
              </a:rPr>
              <a:t>ביטוח מפני אובדן כושר עבודה המבטיח פיצוי חודשי: </a:t>
            </a:r>
            <a:r>
              <a:rPr lang="he-IL" sz="2600" dirty="0">
                <a:cs typeface="+mn-cs"/>
              </a:rPr>
              <a:t>התאגיד יהיה </a:t>
            </a:r>
          </a:p>
          <a:p>
            <a:pPr algn="just"/>
            <a:r>
              <a:rPr lang="he-IL" sz="2600" dirty="0">
                <a:cs typeface="+mn-cs"/>
              </a:rPr>
              <a:t>      רשאי לבטח את העובד הבכיר בביטוח כאמור אם המנכ"ל יבחר    לבטח זכויותיו בביטוח מנהלים. במקרה כזה החברה תפריש עד 2.5%  ממשכורתו הכוללת של המנכ"ל, על חשבונה.</a:t>
            </a:r>
          </a:p>
          <a:p>
            <a:pPr algn="just"/>
            <a:r>
              <a:rPr lang="he-IL" sz="2600" dirty="0">
                <a:cs typeface="+mn-cs"/>
              </a:rPr>
              <a:t> </a:t>
            </a:r>
          </a:p>
          <a:p>
            <a:pPr algn="just"/>
            <a:r>
              <a:rPr lang="he-IL" sz="2600" b="1" dirty="0">
                <a:solidFill>
                  <a:schemeClr val="tx2"/>
                </a:solidFill>
                <a:cs typeface="+mn-cs"/>
              </a:rPr>
              <a:t>11. </a:t>
            </a:r>
            <a:r>
              <a:rPr lang="he-IL" sz="2600" b="1" dirty="0">
                <a:cs typeface="+mn-cs"/>
              </a:rPr>
              <a:t>ימי חופשה: </a:t>
            </a:r>
            <a:r>
              <a:rPr lang="he-IL" sz="2600" dirty="0">
                <a:cs typeface="+mn-cs"/>
              </a:rPr>
              <a:t>העובד הבכיר זכאי ל-22 ימי חופשה בשנה ויכול לצבור עד 55 ימים- אלה ייפדו בעת פרישתו מהעבודה. </a:t>
            </a:r>
          </a:p>
        </p:txBody>
      </p:sp>
    </p:spTree>
    <p:extLst>
      <p:ext uri="{BB962C8B-B14F-4D97-AF65-F5344CB8AC3E}">
        <p14:creationId xmlns:p14="http://schemas.microsoft.com/office/powerpoint/2010/main" val="3326990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840" y="1916832"/>
            <a:ext cx="8686800" cy="838200"/>
          </a:xfrm>
        </p:spPr>
        <p:txBody>
          <a:bodyPr>
            <a:noAutofit/>
          </a:bodyPr>
          <a:lstStyle/>
          <a:p>
            <a:pPr algn="ctr">
              <a:defRPr/>
            </a:pPr>
            <a:r>
              <a:rPr lang="he-IL" sz="4400" b="1" dirty="0">
                <a:latin typeface="Aharoni" panose="02010803020104030203" pitchFamily="2" charset="-79"/>
                <a:cs typeface="+mn-cs"/>
              </a:rPr>
              <a:t>שכר בכירים בתאגיד עירוני - סוגיות</a:t>
            </a:r>
            <a:br>
              <a:rPr lang="he-IL" sz="4400" b="1" dirty="0">
                <a:latin typeface="Aharoni" panose="02010803020104030203" pitchFamily="2" charset="-79"/>
                <a:cs typeface="+mn-cs"/>
              </a:rPr>
            </a:br>
            <a:br>
              <a:rPr lang="he-IL" sz="2400" dirty="0">
                <a:solidFill>
                  <a:schemeClr val="tx1"/>
                </a:solidFill>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179512" y="1916832"/>
            <a:ext cx="8755006" cy="4524315"/>
          </a:xfrm>
          <a:prstGeom prst="rect">
            <a:avLst/>
          </a:prstGeom>
          <a:noFill/>
        </p:spPr>
        <p:txBody>
          <a:bodyPr wrap="square" rtlCol="1">
            <a:spAutoFit/>
          </a:bodyPr>
          <a:lstStyle/>
          <a:p>
            <a:pPr algn="just"/>
            <a:r>
              <a:rPr lang="he-IL" sz="2400" b="1" dirty="0">
                <a:cs typeface="+mn-cs"/>
              </a:rPr>
              <a:t>חוזר המנכ"ל בנוגע לשכר הבכירים בתאגיד העירוני מעלה מספר קשיים:</a:t>
            </a:r>
          </a:p>
          <a:p>
            <a:pPr algn="just"/>
            <a:endParaRPr lang="he-IL" sz="2400" dirty="0">
              <a:cs typeface="+mn-cs"/>
            </a:endParaRPr>
          </a:p>
          <a:p>
            <a:pPr marL="363538" indent="-363538" algn="just"/>
            <a:r>
              <a:rPr lang="he-IL" sz="2400" b="1" dirty="0">
                <a:cs typeface="+mn-cs"/>
              </a:rPr>
              <a:t>א. השכר נגזר משכר מנכ"ל הרשות המקומית על פי גודלה ולא על פי גודל התאגיד </a:t>
            </a:r>
            <a:r>
              <a:rPr lang="he-IL" sz="2400" dirty="0">
                <a:cs typeface="+mn-cs"/>
              </a:rPr>
              <a:t>– על פי חוזר המנכ"ל, שכר מנכ"ל התאגיד ייקבע כאחוזים משכר מנכ"ל הרשות המקומית, כאשר שכר מנכ"ל הרשות המקומית נקבע על פי גודל הרשות. </a:t>
            </a:r>
          </a:p>
          <a:p>
            <a:pPr algn="just"/>
            <a:endParaRPr lang="he-IL" sz="2400" dirty="0">
              <a:cs typeface="+mn-cs"/>
            </a:endParaRPr>
          </a:p>
          <a:p>
            <a:pPr algn="just"/>
            <a:r>
              <a:rPr lang="he-IL" sz="2400" dirty="0">
                <a:cs typeface="+mn-cs"/>
              </a:rPr>
              <a:t>במצב כזה, עשוי להיווצר מצב בו מנכ"ל תאגיד עירוני קטן ברשות גדולה ישתכר יותר ממנכ"ל תאגיד עירוני גדול המצוי ברשות קטנה. הטענה הינה כי חוזר המנכ"ל אינו נותן משקל מספיק לגודל התאגיד ונותן משקל רב מידי לגודל הרשות המקומית.</a:t>
            </a:r>
          </a:p>
          <a:p>
            <a:pPr algn="just"/>
            <a:endParaRPr lang="he-IL" sz="2400" dirty="0">
              <a:cs typeface="+mn-cs"/>
            </a:endParaRPr>
          </a:p>
        </p:txBody>
      </p:sp>
    </p:spTree>
    <p:extLst>
      <p:ext uri="{BB962C8B-B14F-4D97-AF65-F5344CB8AC3E}">
        <p14:creationId xmlns:p14="http://schemas.microsoft.com/office/powerpoint/2010/main" val="48694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188640"/>
            <a:ext cx="8229600" cy="1143000"/>
          </a:xfrm>
        </p:spPr>
        <p:txBody>
          <a:bodyPr>
            <a:normAutofit/>
          </a:bodyPr>
          <a:lstStyle/>
          <a:p>
            <a:pPr algn="ctr">
              <a:defRPr/>
            </a:pPr>
            <a:r>
              <a:rPr lang="he-IL" sz="4400" b="1" dirty="0">
                <a:latin typeface="Aharoni" panose="02010803020104030203" pitchFamily="2" charset="-79"/>
                <a:cs typeface="+mn-cs"/>
              </a:rPr>
              <a:t>שכר בכירים בתאגיד עירוני - סוגיות</a:t>
            </a:r>
          </a:p>
        </p:txBody>
      </p:sp>
      <p:sp>
        <p:nvSpPr>
          <p:cNvPr id="3" name="מציין מיקום תוכן 2"/>
          <p:cNvSpPr>
            <a:spLocks noGrp="1"/>
          </p:cNvSpPr>
          <p:nvPr>
            <p:ph idx="1"/>
          </p:nvPr>
        </p:nvSpPr>
        <p:spPr>
          <a:xfrm>
            <a:off x="467544" y="1628800"/>
            <a:ext cx="8229600" cy="4389120"/>
          </a:xfrm>
        </p:spPr>
        <p:txBody>
          <a:bodyPr>
            <a:normAutofit fontScale="92500"/>
          </a:bodyPr>
          <a:lstStyle/>
          <a:p>
            <a:pPr marL="0" lvl="1" indent="0" algn="just">
              <a:buClr>
                <a:schemeClr val="accent3"/>
              </a:buClr>
              <a:buSzPct val="95000"/>
              <a:buNone/>
            </a:pPr>
            <a:r>
              <a:rPr lang="he-IL" dirty="0"/>
              <a:t>ב. </a:t>
            </a:r>
            <a:r>
              <a:rPr lang="he-IL" b="1" dirty="0"/>
              <a:t>המחזור הכספי של התאגיד אינו משקף לעיתים את פעילותו– </a:t>
            </a:r>
            <a:r>
              <a:rPr lang="he-IL" dirty="0"/>
              <a:t>תאגידים עירוניים, בעיקר כאלה המבצעים פרויקטים שונים עבור הרשות המקומית, אינם  כוללים בדוחותיהם הכספיים את מלוא היקף העבודות אותן הם מבצעים בפועל. </a:t>
            </a:r>
          </a:p>
          <a:p>
            <a:pPr marL="0" lvl="1" indent="0" algn="just">
              <a:buClr>
                <a:schemeClr val="accent3"/>
              </a:buClr>
              <a:buSzPct val="95000"/>
              <a:buNone/>
            </a:pPr>
            <a:endParaRPr lang="he-IL" dirty="0"/>
          </a:p>
          <a:p>
            <a:pPr marL="0" lvl="1" indent="0" algn="just">
              <a:buClr>
                <a:schemeClr val="accent3"/>
              </a:buClr>
              <a:buSzPct val="95000"/>
              <a:buNone/>
            </a:pPr>
            <a:r>
              <a:rPr lang="he-IL" dirty="0"/>
              <a:t>תאגידים עירוניים רבים כוללים בדוחותיהם הכספיים אך ורק את התקורה לה זוכה התאגיד עבור ניהול הפרויקט עבור הרשות המקומית. במצב דברים כזה, תאגיד עירוני המנהל פרויקטים בהיקף של מאות מיליוני ₪, עשוי להיחשב לתאגיד קטן מאחר ובדוח הכספי של התאגיד, לא ניתן ביטוי להיקף העבודות המבוצע על ידו. </a:t>
            </a:r>
          </a:p>
          <a:p>
            <a:pPr marL="0" lvl="1" indent="0" algn="just">
              <a:buClr>
                <a:schemeClr val="accent3"/>
              </a:buClr>
              <a:buSzPct val="95000"/>
              <a:buNone/>
            </a:pPr>
            <a:endParaRPr lang="he-IL" dirty="0"/>
          </a:p>
          <a:p>
            <a:pPr marL="0" lvl="1" indent="0" algn="just">
              <a:buClr>
                <a:schemeClr val="accent3"/>
              </a:buClr>
              <a:buSzPct val="95000"/>
              <a:buNone/>
            </a:pPr>
            <a:r>
              <a:rPr lang="he-IL" dirty="0"/>
              <a:t>המחזור הכספי של התאגיד משפיע ישירות על שכר מנכ"ל התאגיד מאחר וחלק משכר המנכ"ל נקבע בהתאם למחזור הכספי של התאגיד.</a:t>
            </a:r>
            <a:endParaRPr lang="en-US" dirty="0"/>
          </a:p>
          <a:p>
            <a:endParaRPr lang="he-IL" dirty="0"/>
          </a:p>
        </p:txBody>
      </p:sp>
    </p:spTree>
    <p:extLst>
      <p:ext uri="{BB962C8B-B14F-4D97-AF65-F5344CB8AC3E}">
        <p14:creationId xmlns:p14="http://schemas.microsoft.com/office/powerpoint/2010/main" val="4059356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fontAlgn="auto">
              <a:spcBef>
                <a:spcPts val="0"/>
              </a:spcBef>
              <a:spcAft>
                <a:spcPts val="0"/>
              </a:spcAft>
              <a:defRPr/>
            </a:pPr>
            <a:r>
              <a:rPr lang="he-IL" sz="4000" b="1" dirty="0">
                <a:solidFill>
                  <a:schemeClr val="tx2">
                    <a:lumMod val="75000"/>
                  </a:schemeClr>
                </a:solidFill>
                <a:latin typeface="+mn-lt"/>
                <a:ea typeface="+mn-ea"/>
                <a:cs typeface="+mn-cs"/>
              </a:rPr>
              <a:t>נוהל האסדרה של משרד הפנים</a:t>
            </a:r>
          </a:p>
        </p:txBody>
      </p:sp>
      <p:sp>
        <p:nvSpPr>
          <p:cNvPr id="3" name="מציין מיקום תוכן 2"/>
          <p:cNvSpPr>
            <a:spLocks noGrp="1"/>
          </p:cNvSpPr>
          <p:nvPr>
            <p:ph idx="1"/>
          </p:nvPr>
        </p:nvSpPr>
        <p:spPr/>
        <p:txBody>
          <a:bodyPr>
            <a:normAutofit fontScale="92500" lnSpcReduction="10000"/>
          </a:bodyPr>
          <a:lstStyle/>
          <a:p>
            <a:pPr marL="0" indent="0" algn="just" fontAlgn="auto">
              <a:spcBef>
                <a:spcPts val="0"/>
              </a:spcBef>
              <a:spcAft>
                <a:spcPts val="0"/>
              </a:spcAft>
              <a:buNone/>
              <a:defRPr/>
            </a:pPr>
            <a:endParaRPr lang="he-IL" sz="2800" b="1" u="sng" dirty="0"/>
          </a:p>
          <a:p>
            <a:pPr marL="0" indent="0" algn="just" fontAlgn="auto">
              <a:spcBef>
                <a:spcPts val="0"/>
              </a:spcBef>
              <a:spcAft>
                <a:spcPts val="0"/>
              </a:spcAft>
              <a:buNone/>
              <a:defRPr/>
            </a:pPr>
            <a:r>
              <a:rPr lang="he-IL" sz="2800" b="1" u="sng" dirty="0"/>
              <a:t>נוהל זה קובע, בין היתר את המפורט להלן:</a:t>
            </a:r>
          </a:p>
          <a:p>
            <a:pPr marL="0" indent="0" algn="just" fontAlgn="auto">
              <a:spcBef>
                <a:spcPts val="0"/>
              </a:spcBef>
              <a:spcAft>
                <a:spcPts val="0"/>
              </a:spcAft>
              <a:buNone/>
              <a:defRPr/>
            </a:pPr>
            <a:endParaRPr lang="he-IL" sz="2800" b="1" dirty="0"/>
          </a:p>
          <a:p>
            <a:pPr algn="just" fontAlgn="auto">
              <a:lnSpc>
                <a:spcPct val="90000"/>
              </a:lnSpc>
              <a:spcBef>
                <a:spcPts val="0"/>
              </a:spcBef>
              <a:spcAft>
                <a:spcPts val="0"/>
              </a:spcAft>
              <a:buFont typeface="Arial" pitchFamily="34" charset="0"/>
              <a:buChar char="•"/>
              <a:defRPr/>
            </a:pPr>
            <a:r>
              <a:rPr lang="he-IL" sz="2800" dirty="0"/>
              <a:t> אופן מינוי מנכ"ל התאגיד ושכר מנכ"ל התאגיד.</a:t>
            </a:r>
          </a:p>
          <a:p>
            <a:pPr algn="just" fontAlgn="auto">
              <a:lnSpc>
                <a:spcPct val="90000"/>
              </a:lnSpc>
              <a:spcBef>
                <a:spcPts val="0"/>
              </a:spcBef>
              <a:spcAft>
                <a:spcPts val="0"/>
              </a:spcAft>
              <a:buFont typeface="Arial" pitchFamily="34" charset="0"/>
              <a:buChar char="•"/>
              <a:defRPr/>
            </a:pPr>
            <a:endParaRPr lang="he-IL" sz="2800" dirty="0"/>
          </a:p>
          <a:p>
            <a:pPr algn="just" fontAlgn="auto">
              <a:lnSpc>
                <a:spcPct val="90000"/>
              </a:lnSpc>
              <a:spcBef>
                <a:spcPts val="0"/>
              </a:spcBef>
              <a:spcAft>
                <a:spcPts val="0"/>
              </a:spcAft>
              <a:buFont typeface="Arial" pitchFamily="34" charset="0"/>
              <a:buChar char="•"/>
              <a:defRPr/>
            </a:pPr>
            <a:r>
              <a:rPr lang="he-IL" sz="2800" dirty="0"/>
              <a:t>קביעת שכר בעלי התפקידים בתאגיד העירוני ואופן קידומם.</a:t>
            </a:r>
          </a:p>
          <a:p>
            <a:pPr algn="just" fontAlgn="auto">
              <a:lnSpc>
                <a:spcPct val="90000"/>
              </a:lnSpc>
              <a:spcBef>
                <a:spcPts val="0"/>
              </a:spcBef>
              <a:spcAft>
                <a:spcPts val="0"/>
              </a:spcAft>
              <a:defRPr/>
            </a:pPr>
            <a:endParaRPr lang="he-IL" sz="2800" dirty="0"/>
          </a:p>
          <a:p>
            <a:pPr algn="just" fontAlgn="auto">
              <a:lnSpc>
                <a:spcPct val="90000"/>
              </a:lnSpc>
              <a:spcBef>
                <a:spcPts val="0"/>
              </a:spcBef>
              <a:spcAft>
                <a:spcPts val="0"/>
              </a:spcAft>
              <a:buFont typeface="Arial" pitchFamily="34" charset="0"/>
              <a:buChar char="•"/>
              <a:defRPr/>
            </a:pPr>
            <a:r>
              <a:rPr lang="he-IL" sz="2800" dirty="0"/>
              <a:t>קליטת עובדים תעשה באמצעות מכרז כמקובל ברשות המקומית. כללי המכרז יקבעו על ידי התאגיד, ויהיו דומים לכללים הנהוגים ברשות המקומית בכפוף לכל דין.</a:t>
            </a:r>
          </a:p>
          <a:p>
            <a:pPr algn="just" fontAlgn="auto">
              <a:lnSpc>
                <a:spcPct val="90000"/>
              </a:lnSpc>
              <a:spcBef>
                <a:spcPts val="0"/>
              </a:spcBef>
              <a:spcAft>
                <a:spcPts val="0"/>
              </a:spcAft>
              <a:defRPr/>
            </a:pPr>
            <a:endParaRPr lang="he-IL" sz="2800" dirty="0"/>
          </a:p>
          <a:p>
            <a:pPr algn="just" fontAlgn="auto">
              <a:lnSpc>
                <a:spcPct val="90000"/>
              </a:lnSpc>
              <a:spcBef>
                <a:spcPts val="0"/>
              </a:spcBef>
              <a:spcAft>
                <a:spcPts val="0"/>
              </a:spcAft>
              <a:buFont typeface="Arial" pitchFamily="34" charset="0"/>
              <a:buChar char="•"/>
              <a:defRPr/>
            </a:pPr>
            <a:r>
              <a:rPr lang="he-IL" sz="2800" dirty="0"/>
              <a:t> החובה לאשר עץ ארגוני בהתאם לצרכי התאגיד.</a:t>
            </a:r>
          </a:p>
          <a:p>
            <a:pPr fontAlgn="auto">
              <a:spcBef>
                <a:spcPts val="0"/>
              </a:spcBef>
              <a:spcAft>
                <a:spcPts val="0"/>
              </a:spcAft>
              <a:defRPr/>
            </a:pPr>
            <a:endParaRPr lang="he-IL" sz="2800" dirty="0"/>
          </a:p>
          <a:p>
            <a:endParaRPr lang="he-IL" dirty="0"/>
          </a:p>
        </p:txBody>
      </p:sp>
    </p:spTree>
    <p:extLst>
      <p:ext uri="{BB962C8B-B14F-4D97-AF65-F5344CB8AC3E}">
        <p14:creationId xmlns:p14="http://schemas.microsoft.com/office/powerpoint/2010/main" val="2655315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196752" y="848467"/>
            <a:ext cx="10081120" cy="838200"/>
          </a:xfrm>
        </p:spPr>
        <p:txBody>
          <a:bodyPr>
            <a:noAutofit/>
          </a:bodyPr>
          <a:lstStyle/>
          <a:p>
            <a:pPr algn="r" eaLnBrk="1" fontAlgn="auto" hangingPunct="1">
              <a:spcAft>
                <a:spcPts val="0"/>
              </a:spcAft>
              <a:defRPr/>
            </a:pPr>
            <a:r>
              <a:rPr lang="he-IL" sz="4000" b="1" dirty="0">
                <a:latin typeface="Aharoni" panose="02010803020104030203" pitchFamily="2" charset="-79"/>
                <a:cs typeface="+mn-cs"/>
              </a:rPr>
              <a:t>קבלת עובדים בתאגיד העירוני</a:t>
            </a:r>
          </a:p>
        </p:txBody>
      </p:sp>
      <p:sp>
        <p:nvSpPr>
          <p:cNvPr id="8195" name="Content Placeholder 2"/>
          <p:cNvSpPr>
            <a:spLocks noGrp="1"/>
          </p:cNvSpPr>
          <p:nvPr>
            <p:ph idx="1"/>
          </p:nvPr>
        </p:nvSpPr>
        <p:spPr>
          <a:xfrm>
            <a:off x="-14918" y="1428471"/>
            <a:ext cx="9150876" cy="5184576"/>
          </a:xfrm>
        </p:spPr>
        <p:txBody>
          <a:bodyPr>
            <a:normAutofit/>
          </a:bodyPr>
          <a:lstStyle/>
          <a:p>
            <a:pPr algn="just" eaLnBrk="1" hangingPunct="1">
              <a:buClr>
                <a:schemeClr val="tx2"/>
              </a:buClr>
              <a:buFont typeface="Arial" panose="020B0604020202020204" pitchFamily="34" charset="0"/>
              <a:buChar char="•"/>
            </a:pPr>
            <a:endParaRPr lang="he-IL" dirty="0">
              <a:latin typeface="Aharoni" panose="02010803020104030203" pitchFamily="2" charset="-79"/>
            </a:endParaRPr>
          </a:p>
          <a:p>
            <a:pPr algn="just">
              <a:buClr>
                <a:schemeClr val="tx2"/>
              </a:buClr>
              <a:buFont typeface="Arial" panose="020B0604020202020204" pitchFamily="34" charset="0"/>
              <a:buChar char="•"/>
            </a:pPr>
            <a:r>
              <a:rPr lang="he-IL" dirty="0">
                <a:latin typeface="Aharoni" panose="02010803020104030203" pitchFamily="2" charset="-79"/>
              </a:rPr>
              <a:t>קליטת בעלי התפקידים המועסקים בהתאם לצרכי התאגיד העירוני שאינם מנויים בטבלת שכר הבכירים ושכרם אינו צמוד לשכר מנכ"ל, תבוצע על ידי התאגיד העירוני ובמסגרת הליך מכרז כמקובל ברשות. חוזי העסקתם יאושרו על ידי התאגיד. </a:t>
            </a:r>
          </a:p>
          <a:p>
            <a:pPr algn="just">
              <a:buClr>
                <a:schemeClr val="tx2"/>
              </a:buClr>
              <a:buFont typeface="Arial" panose="020B0604020202020204" pitchFamily="34" charset="0"/>
              <a:buChar char="•"/>
            </a:pPr>
            <a:endParaRPr lang="he-IL" dirty="0">
              <a:latin typeface="Aharoni" panose="02010803020104030203" pitchFamily="2" charset="-79"/>
            </a:endParaRPr>
          </a:p>
          <a:p>
            <a:pPr algn="just">
              <a:buClr>
                <a:schemeClr val="tx2"/>
              </a:buClr>
              <a:buFont typeface="Arial" panose="020B0604020202020204" pitchFamily="34" charset="0"/>
              <a:buChar char="•"/>
            </a:pPr>
            <a:r>
              <a:rPr lang="he-IL" dirty="0">
                <a:latin typeface="Aharoni" panose="02010803020104030203" pitchFamily="2" charset="-79"/>
              </a:rPr>
              <a:t>לא נדרש אישור אגף בכיר לתאגידים עירוניים לחוזה העסקתם, אלא אם כן שכרו של העובד מגיע לרמת השכר המינימאלית של מנהל מחלקה בתאגיד (30% משכר מנכ"ל התאגיד).</a:t>
            </a:r>
          </a:p>
          <a:p>
            <a:pPr algn="just" eaLnBrk="1" hangingPunct="1">
              <a:buClr>
                <a:schemeClr val="tx2"/>
              </a:buClr>
              <a:buFont typeface="Arial" panose="020B0604020202020204" pitchFamily="34" charset="0"/>
              <a:buChar char="•"/>
            </a:pPr>
            <a:endParaRPr lang="he-IL" dirty="0">
              <a:latin typeface="Aharoni" panose="02010803020104030203" pitchFamily="2" charset="-79"/>
            </a:endParaRP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1931319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24" y="692696"/>
            <a:ext cx="8686800" cy="838200"/>
          </a:xfrm>
        </p:spPr>
        <p:txBody>
          <a:bodyPr>
            <a:noAutofit/>
          </a:bodyPr>
          <a:lstStyle/>
          <a:p>
            <a:pPr algn="ctr">
              <a:defRPr/>
            </a:pPr>
            <a:r>
              <a:rPr lang="he-IL" sz="4400" b="1" dirty="0">
                <a:latin typeface="Aharoni" panose="02010803020104030203" pitchFamily="2" charset="-79"/>
                <a:cs typeface="+mn-cs"/>
              </a:rPr>
              <a:t>קבלת עובדים בתאגיד העירוני</a:t>
            </a:r>
          </a:p>
        </p:txBody>
      </p:sp>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611560" y="1844824"/>
            <a:ext cx="7776864" cy="2092881"/>
          </a:xfrm>
          <a:prstGeom prst="rect">
            <a:avLst/>
          </a:prstGeom>
          <a:noFill/>
        </p:spPr>
        <p:txBody>
          <a:bodyPr wrap="square" rtlCol="1">
            <a:spAutoFit/>
          </a:bodyPr>
          <a:lstStyle/>
          <a:p>
            <a:pPr algn="just"/>
            <a:r>
              <a:rPr lang="he-IL" sz="2600" dirty="0">
                <a:cs typeface="+mn-cs"/>
              </a:rPr>
              <a:t>על פי הנחיות משרד הפנים, על התאגיד העירוני לנהוג בכל הנוגע לקבלת עובדים בהתאם למקובל ולנהוג ברשות המקומית.</a:t>
            </a:r>
          </a:p>
          <a:p>
            <a:pPr algn="just"/>
            <a:endParaRPr lang="he-IL" sz="2600" dirty="0">
              <a:cs typeface="+mn-cs"/>
            </a:endParaRPr>
          </a:p>
          <a:p>
            <a:pPr algn="just"/>
            <a:r>
              <a:rPr lang="he-IL" sz="2600" b="1" dirty="0">
                <a:cs typeface="+mn-cs"/>
              </a:rPr>
              <a:t>מאחר ובתאגיד עירוני, אין פרוצדורה קבועה בדין בנושא קבלת עובדים, על התאגיד העירוני ליצור לעצמו נוהל לקבלת עובדים.</a:t>
            </a:r>
          </a:p>
        </p:txBody>
      </p:sp>
    </p:spTree>
    <p:extLst>
      <p:ext uri="{BB962C8B-B14F-4D97-AF65-F5344CB8AC3E}">
        <p14:creationId xmlns:p14="http://schemas.microsoft.com/office/powerpoint/2010/main" val="17725041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24" y="692696"/>
            <a:ext cx="8686800" cy="838200"/>
          </a:xfrm>
        </p:spPr>
        <p:txBody>
          <a:bodyPr>
            <a:noAutofit/>
          </a:bodyPr>
          <a:lstStyle/>
          <a:p>
            <a:pPr algn="ctr">
              <a:defRPr/>
            </a:pPr>
            <a:r>
              <a:rPr lang="he-IL" sz="4400" b="1" dirty="0">
                <a:latin typeface="Aharoni" panose="02010803020104030203" pitchFamily="2" charset="-79"/>
                <a:cs typeface="+mn-cs"/>
              </a:rPr>
              <a:t>קבלת עובדים בתאגיד העירוני</a:t>
            </a:r>
          </a:p>
        </p:txBody>
      </p:sp>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611560" y="1844824"/>
            <a:ext cx="7776864" cy="3539430"/>
          </a:xfrm>
          <a:prstGeom prst="rect">
            <a:avLst/>
          </a:prstGeom>
          <a:noFill/>
        </p:spPr>
        <p:txBody>
          <a:bodyPr wrap="square" rtlCol="1">
            <a:spAutoFit/>
          </a:bodyPr>
          <a:lstStyle/>
          <a:p>
            <a:pPr algn="just"/>
            <a:r>
              <a:rPr lang="he-IL" sz="2600" b="1" dirty="0">
                <a:cs typeface="+mn-cs"/>
              </a:rPr>
              <a:t>לנוהל קבלת עובדים בתאגיד עירוני מספר מטרות:</a:t>
            </a:r>
          </a:p>
          <a:p>
            <a:pPr algn="just"/>
            <a:endParaRPr lang="he-IL" sz="1200" b="1" dirty="0">
              <a:cs typeface="+mn-cs"/>
            </a:endParaRPr>
          </a:p>
          <a:p>
            <a:pPr marL="457200" indent="-457200" algn="just">
              <a:buClr>
                <a:schemeClr val="tx2"/>
              </a:buClr>
              <a:buFont typeface="Arial" panose="020B0604020202020204" pitchFamily="34" charset="0"/>
              <a:buChar char="•"/>
            </a:pPr>
            <a:r>
              <a:rPr lang="he-IL" sz="2600" dirty="0">
                <a:cs typeface="+mn-cs"/>
              </a:rPr>
              <a:t>לקבוע ההליכים לקבלת עובד, לרבות עובדים בכירים.</a:t>
            </a:r>
          </a:p>
          <a:p>
            <a:pPr algn="just">
              <a:buClr>
                <a:schemeClr val="tx2"/>
              </a:buClr>
            </a:pPr>
            <a:endParaRPr lang="he-IL" sz="1200" dirty="0">
              <a:cs typeface="+mn-cs"/>
            </a:endParaRPr>
          </a:p>
          <a:p>
            <a:pPr marL="457200" indent="-457200" algn="just">
              <a:buClr>
                <a:schemeClr val="tx2"/>
              </a:buClr>
              <a:buFont typeface="Arial" panose="020B0604020202020204" pitchFamily="34" charset="0"/>
              <a:buChar char="•"/>
            </a:pPr>
            <a:r>
              <a:rPr lang="he-IL" sz="2600" dirty="0">
                <a:cs typeface="+mn-cs"/>
              </a:rPr>
              <a:t>להגדיר בעלי הסמכות לקבלת עובדים חדשים בחברה וחלוקת הסמכויות בעניין קבלת עובדים בין ועדת </a:t>
            </a:r>
            <a:r>
              <a:rPr lang="he-IL" sz="2600" dirty="0" err="1">
                <a:cs typeface="+mn-cs"/>
              </a:rPr>
              <a:t>כח</a:t>
            </a:r>
            <a:r>
              <a:rPr lang="he-IL" sz="2600" dirty="0">
                <a:cs typeface="+mn-cs"/>
              </a:rPr>
              <a:t> אדם לבין מנכ"ל התאגיד.</a:t>
            </a:r>
          </a:p>
          <a:p>
            <a:pPr algn="just">
              <a:buClr>
                <a:schemeClr val="tx2"/>
              </a:buClr>
            </a:pPr>
            <a:endParaRPr lang="he-IL" sz="1200" dirty="0">
              <a:cs typeface="+mn-cs"/>
            </a:endParaRPr>
          </a:p>
          <a:p>
            <a:pPr marL="457200" indent="-457200" algn="just">
              <a:buClr>
                <a:schemeClr val="tx2"/>
              </a:buClr>
              <a:buFont typeface="Arial" panose="020B0604020202020204" pitchFamily="34" charset="0"/>
              <a:buChar char="•"/>
            </a:pPr>
            <a:r>
              <a:rPr lang="he-IL" sz="2600" dirty="0">
                <a:cs typeface="+mn-cs"/>
              </a:rPr>
              <a:t>לקבוע ולהגדיר את ההליכים למתן קביעות לעובדים ו/או לעובדים בכירים.</a:t>
            </a:r>
          </a:p>
        </p:txBody>
      </p:sp>
    </p:spTree>
    <p:extLst>
      <p:ext uri="{BB962C8B-B14F-4D97-AF65-F5344CB8AC3E}">
        <p14:creationId xmlns:p14="http://schemas.microsoft.com/office/powerpoint/2010/main" val="1307550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24" y="692696"/>
            <a:ext cx="8686800" cy="838200"/>
          </a:xfrm>
        </p:spPr>
        <p:txBody>
          <a:bodyPr>
            <a:noAutofit/>
          </a:bodyPr>
          <a:lstStyle/>
          <a:p>
            <a:pPr algn="ctr">
              <a:defRPr/>
            </a:pPr>
            <a:r>
              <a:rPr lang="he-IL" sz="4400" b="1" dirty="0">
                <a:latin typeface="Aharoni" panose="02010803020104030203" pitchFamily="2" charset="-79"/>
                <a:cs typeface="+mn-cs"/>
              </a:rPr>
              <a:t>קבלת עובדים בתאגיד העירוני</a:t>
            </a:r>
          </a:p>
        </p:txBody>
      </p:sp>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611560" y="1844824"/>
            <a:ext cx="7776864" cy="5047536"/>
          </a:xfrm>
          <a:prstGeom prst="rect">
            <a:avLst/>
          </a:prstGeom>
          <a:noFill/>
        </p:spPr>
        <p:txBody>
          <a:bodyPr wrap="square" rtlCol="1">
            <a:spAutoFit/>
          </a:bodyPr>
          <a:lstStyle/>
          <a:p>
            <a:pPr algn="just"/>
            <a:r>
              <a:rPr lang="he-IL" sz="2600" dirty="0">
                <a:cs typeface="+mn-cs"/>
              </a:rPr>
              <a:t>בנוהל, ניתן לקבוע מספר דרכים לקבלת עובד במקרה והתפנתה משרה פנויה:</a:t>
            </a:r>
          </a:p>
          <a:p>
            <a:pPr algn="just"/>
            <a:endParaRPr lang="he-IL" sz="1200" dirty="0">
              <a:cs typeface="+mn-cs"/>
            </a:endParaRPr>
          </a:p>
          <a:p>
            <a:pPr algn="just"/>
            <a:r>
              <a:rPr lang="he-IL" sz="2600" dirty="0">
                <a:solidFill>
                  <a:schemeClr val="tx2"/>
                </a:solidFill>
                <a:cs typeface="+mn-cs"/>
              </a:rPr>
              <a:t>1</a:t>
            </a:r>
            <a:r>
              <a:rPr lang="he-IL" sz="2600" b="1" dirty="0">
                <a:solidFill>
                  <a:schemeClr val="tx2"/>
                </a:solidFill>
                <a:cs typeface="+mn-cs"/>
              </a:rPr>
              <a:t>. </a:t>
            </a:r>
            <a:r>
              <a:rPr lang="he-IL" sz="2600" b="1" u="sng" dirty="0">
                <a:cs typeface="+mn-cs"/>
              </a:rPr>
              <a:t>מכרז פנימי </a:t>
            </a:r>
          </a:p>
          <a:p>
            <a:pPr algn="just"/>
            <a:r>
              <a:rPr lang="he-IL" sz="2600" dirty="0">
                <a:cs typeface="+mn-cs"/>
              </a:rPr>
              <a:t>במידה ולאיוש המשרה הפנויה ישנם מועמדים פוטנציאלים מתאימים מקרב עובדי התאגיד, התאגיד רשאי לפרסם מכרז פנימי. </a:t>
            </a:r>
          </a:p>
          <a:p>
            <a:pPr algn="just"/>
            <a:r>
              <a:rPr lang="he-IL" sz="2600" dirty="0">
                <a:cs typeface="+mn-cs"/>
              </a:rPr>
              <a:t>על התאגיד לפרסם מודעת מכרז פנימי הכוללת את הפרטים הבאים: תואר המשרה; דרגת המשרה; שיעור חלקיות המשרה (בנסיבות העניין); עיקר הכישורים הדרושים למילוי המשרה; אופן הגשת המועמדות; המועד האחרון להגשת מועמדות.</a:t>
            </a:r>
          </a:p>
          <a:p>
            <a:pPr algn="just"/>
            <a:endParaRPr lang="he-IL" sz="2600" dirty="0">
              <a:cs typeface="+mn-cs"/>
            </a:endParaRPr>
          </a:p>
          <a:p>
            <a:pPr algn="just"/>
            <a:endParaRPr lang="he-IL" sz="1200" dirty="0">
              <a:cs typeface="+mn-cs"/>
            </a:endParaRPr>
          </a:p>
          <a:p>
            <a:pPr algn="just"/>
            <a:endParaRPr lang="he-IL" sz="1200" dirty="0">
              <a:cs typeface="+mn-cs"/>
            </a:endParaRPr>
          </a:p>
        </p:txBody>
      </p:sp>
    </p:spTree>
    <p:extLst>
      <p:ext uri="{BB962C8B-B14F-4D97-AF65-F5344CB8AC3E}">
        <p14:creationId xmlns:p14="http://schemas.microsoft.com/office/powerpoint/2010/main" val="1345711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400" b="1" dirty="0">
                <a:solidFill>
                  <a:srgbClr val="04617B"/>
                </a:solidFill>
                <a:latin typeface="Aharoni" panose="02010803020104030203" pitchFamily="2" charset="-79"/>
                <a:cs typeface="David"/>
              </a:rPr>
              <a:t>קבלת עובדים בתאגיד העירוני</a:t>
            </a:r>
            <a:endParaRPr lang="he-IL" dirty="0"/>
          </a:p>
        </p:txBody>
      </p:sp>
      <p:sp>
        <p:nvSpPr>
          <p:cNvPr id="3" name="מציין מיקום תוכן 2"/>
          <p:cNvSpPr>
            <a:spLocks noGrp="1"/>
          </p:cNvSpPr>
          <p:nvPr>
            <p:ph idx="1"/>
          </p:nvPr>
        </p:nvSpPr>
        <p:spPr/>
        <p:txBody>
          <a:bodyPr/>
          <a:lstStyle/>
          <a:p>
            <a:pPr marL="0" lvl="0" indent="0" algn="just" fontAlgn="base">
              <a:spcBef>
                <a:spcPct val="0"/>
              </a:spcBef>
              <a:spcAft>
                <a:spcPct val="0"/>
              </a:spcAft>
              <a:buClrTx/>
              <a:buSzTx/>
              <a:buNone/>
            </a:pPr>
            <a:r>
              <a:rPr lang="he-IL" b="1" dirty="0">
                <a:solidFill>
                  <a:srgbClr val="04617B"/>
                </a:solidFill>
                <a:latin typeface="Arial" charset="0"/>
              </a:rPr>
              <a:t>2. </a:t>
            </a:r>
            <a:r>
              <a:rPr lang="he-IL" b="1" u="sng" dirty="0">
                <a:solidFill>
                  <a:prstClr val="black"/>
                </a:solidFill>
                <a:latin typeface="Arial" charset="0"/>
              </a:rPr>
              <a:t>מכרז חיצוני</a:t>
            </a:r>
            <a:endParaRPr lang="he-IL" dirty="0">
              <a:solidFill>
                <a:prstClr val="black"/>
              </a:solidFill>
              <a:latin typeface="Arial" charset="0"/>
            </a:endParaRPr>
          </a:p>
          <a:p>
            <a:pPr algn="just" fontAlgn="base">
              <a:spcBef>
                <a:spcPct val="0"/>
              </a:spcBef>
              <a:spcAft>
                <a:spcPct val="0"/>
              </a:spcAft>
              <a:buClrTx/>
              <a:buSzTx/>
            </a:pPr>
            <a:r>
              <a:rPr lang="he-IL" dirty="0">
                <a:solidFill>
                  <a:prstClr val="black"/>
                </a:solidFill>
                <a:latin typeface="Arial" charset="0"/>
              </a:rPr>
              <a:t>פרסום מודעה בעיתונות, מקומית ו/או ארצית וכן באתר האינטרנט של העירייה או התאגיד, בה תפורטנה דרישות התפקיד והגדרתו. </a:t>
            </a:r>
          </a:p>
          <a:p>
            <a:pPr marL="0" lvl="0" indent="0" algn="just" fontAlgn="base">
              <a:spcBef>
                <a:spcPct val="0"/>
              </a:spcBef>
              <a:spcAft>
                <a:spcPct val="0"/>
              </a:spcAft>
              <a:buClrTx/>
              <a:buSzTx/>
              <a:buNone/>
            </a:pPr>
            <a:endParaRPr lang="he-IL" dirty="0">
              <a:solidFill>
                <a:prstClr val="black"/>
              </a:solidFill>
              <a:latin typeface="Arial" charset="0"/>
            </a:endParaRPr>
          </a:p>
          <a:p>
            <a:pPr marL="0" indent="0" algn="just" fontAlgn="base">
              <a:spcBef>
                <a:spcPct val="0"/>
              </a:spcBef>
              <a:spcAft>
                <a:spcPct val="0"/>
              </a:spcAft>
              <a:buClrTx/>
              <a:buSzTx/>
              <a:buNone/>
            </a:pPr>
            <a:r>
              <a:rPr lang="he-IL" dirty="0">
                <a:latin typeface="Arial" charset="0"/>
              </a:rPr>
              <a:t>המודעה תכלול את הפרטים הבאים (: תואר המשרה; דרגת המשרה; שיעור חלקיות המשרה (בנסיבות העניין); עיקר הכישורים הדרושים למילוי המשרה; אופן הגשת המועמדות; המועד האחרון להגשת מועמדות.</a:t>
            </a:r>
          </a:p>
          <a:p>
            <a:endParaRPr lang="he-IL" dirty="0"/>
          </a:p>
        </p:txBody>
      </p:sp>
    </p:spTree>
    <p:extLst>
      <p:ext uri="{BB962C8B-B14F-4D97-AF65-F5344CB8AC3E}">
        <p14:creationId xmlns:p14="http://schemas.microsoft.com/office/powerpoint/2010/main" val="1840126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24" y="692696"/>
            <a:ext cx="8686800" cy="838200"/>
          </a:xfrm>
        </p:spPr>
        <p:txBody>
          <a:bodyPr>
            <a:noAutofit/>
          </a:bodyPr>
          <a:lstStyle/>
          <a:p>
            <a:pPr algn="ctr">
              <a:defRPr/>
            </a:pPr>
            <a:r>
              <a:rPr lang="he-IL" sz="4400" b="1" dirty="0">
                <a:latin typeface="Aharoni" panose="02010803020104030203" pitchFamily="2" charset="-79"/>
                <a:cs typeface="+mn-cs"/>
              </a:rPr>
              <a:t>קבלת עובדים בתאגיד העירוני</a:t>
            </a:r>
          </a:p>
        </p:txBody>
      </p:sp>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755576" y="1530896"/>
            <a:ext cx="7776864" cy="5693866"/>
          </a:xfrm>
          <a:prstGeom prst="rect">
            <a:avLst/>
          </a:prstGeom>
          <a:noFill/>
        </p:spPr>
        <p:txBody>
          <a:bodyPr wrap="square" rtlCol="1">
            <a:spAutoFit/>
          </a:bodyPr>
          <a:lstStyle/>
          <a:p>
            <a:pPr algn="just"/>
            <a:r>
              <a:rPr lang="he-IL" sz="2600" b="1" dirty="0">
                <a:solidFill>
                  <a:schemeClr val="tx2"/>
                </a:solidFill>
                <a:cs typeface="+mn-cs"/>
              </a:rPr>
              <a:t>3. </a:t>
            </a:r>
            <a:r>
              <a:rPr lang="he-IL" sz="2600" b="1" u="sng" dirty="0">
                <a:cs typeface="+mn-cs"/>
              </a:rPr>
              <a:t>העברת עובד קבוע ממשרה למשרה (ניוד עובדים)</a:t>
            </a:r>
          </a:p>
          <a:p>
            <a:pPr algn="just"/>
            <a:r>
              <a:rPr lang="he-IL" sz="2600" dirty="0">
                <a:cs typeface="+mn-cs"/>
              </a:rPr>
              <a:t>במידה וניתן להעביר עובד בתאגיד לתפקיד המתפנה, ניתן לנייד את אחד העובדים הקיימים בתאגיד וזאת, ללא צורך בביצוע מכרז ובהסכמת העובד. </a:t>
            </a:r>
            <a:r>
              <a:rPr lang="he-IL" sz="2600" b="1" dirty="0">
                <a:cs typeface="+mn-cs"/>
              </a:rPr>
              <a:t>יובהר, כי אין לנייד עובד למשרה פנויה כאשר דרגתו/שכרו של העובד המועבר שונה מהותית מדרגתו/שכרו של העובד הקיים.</a:t>
            </a:r>
          </a:p>
          <a:p>
            <a:pPr algn="just"/>
            <a:endParaRPr lang="he-IL" sz="2600" dirty="0">
              <a:solidFill>
                <a:schemeClr val="tx2"/>
              </a:solidFill>
              <a:cs typeface="+mn-cs"/>
            </a:endParaRPr>
          </a:p>
          <a:p>
            <a:pPr algn="just"/>
            <a:r>
              <a:rPr lang="he-IL" sz="2600" b="1" dirty="0">
                <a:solidFill>
                  <a:schemeClr val="tx2"/>
                </a:solidFill>
                <a:cs typeface="+mn-cs"/>
              </a:rPr>
              <a:t>4. </a:t>
            </a:r>
            <a:r>
              <a:rPr lang="he-IL" sz="2600" b="1" u="sng" dirty="0">
                <a:cs typeface="+mn-cs"/>
              </a:rPr>
              <a:t>פניה למשרדי כ"א לגיוס עובדים</a:t>
            </a:r>
            <a:endParaRPr lang="he-IL" sz="2600" dirty="0">
              <a:cs typeface="+mn-cs"/>
            </a:endParaRPr>
          </a:p>
          <a:p>
            <a:pPr algn="just"/>
            <a:r>
              <a:rPr lang="he-IL" sz="2600" dirty="0">
                <a:cs typeface="+mn-cs"/>
              </a:rPr>
              <a:t>בהתאם למקובל גם ברשויות המקומיות, התאגיד העירוני רשאי לפנות אל חברת השמה שתאתר ותגייס מועמדים על פי דרישות התאגיד העירוני.</a:t>
            </a:r>
          </a:p>
          <a:p>
            <a:pPr algn="just"/>
            <a:r>
              <a:rPr lang="he-IL" sz="2600" dirty="0">
                <a:cs typeface="+mn-cs"/>
              </a:rPr>
              <a:t>המועמדים שיבחרו על ידי חברת ההשמה ירואיינו על ידי התאגיד העירוני ועובד מתאים ייבחר לתפקיד מבין המועמדים.</a:t>
            </a:r>
          </a:p>
          <a:p>
            <a:pPr algn="just"/>
            <a:endParaRPr lang="he-IL" sz="2600" dirty="0">
              <a:cs typeface="+mn-cs"/>
            </a:endParaRPr>
          </a:p>
        </p:txBody>
      </p:sp>
    </p:spTree>
    <p:extLst>
      <p:ext uri="{BB962C8B-B14F-4D97-AF65-F5344CB8AC3E}">
        <p14:creationId xmlns:p14="http://schemas.microsoft.com/office/powerpoint/2010/main" val="3559203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24" y="692696"/>
            <a:ext cx="8686800" cy="838200"/>
          </a:xfrm>
        </p:spPr>
        <p:txBody>
          <a:bodyPr>
            <a:noAutofit/>
          </a:bodyPr>
          <a:lstStyle/>
          <a:p>
            <a:pPr algn="ctr">
              <a:defRPr/>
            </a:pPr>
            <a:r>
              <a:rPr lang="he-IL" sz="4400" b="1" dirty="0">
                <a:latin typeface="Aharoni" panose="02010803020104030203" pitchFamily="2" charset="-79"/>
                <a:cs typeface="+mn-cs"/>
              </a:rPr>
              <a:t>קבלת עובדים בתאגיד העירוני</a:t>
            </a:r>
          </a:p>
        </p:txBody>
      </p:sp>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899592" y="1700808"/>
            <a:ext cx="7776864" cy="4093428"/>
          </a:xfrm>
          <a:prstGeom prst="rect">
            <a:avLst/>
          </a:prstGeom>
          <a:noFill/>
        </p:spPr>
        <p:txBody>
          <a:bodyPr wrap="square" rtlCol="1">
            <a:spAutoFit/>
          </a:bodyPr>
          <a:lstStyle/>
          <a:p>
            <a:pPr algn="just"/>
            <a:r>
              <a:rPr lang="he-IL" sz="2600" b="1" dirty="0">
                <a:solidFill>
                  <a:schemeClr val="tx2"/>
                </a:solidFill>
                <a:cs typeface="+mn-cs"/>
              </a:rPr>
              <a:t>5</a:t>
            </a:r>
            <a:r>
              <a:rPr lang="he-IL" sz="2600" b="1" dirty="0">
                <a:cs typeface="+mn-cs"/>
              </a:rPr>
              <a:t>. </a:t>
            </a:r>
            <a:r>
              <a:rPr lang="he-IL" sz="2600" b="1" u="sng" dirty="0">
                <a:cs typeface="+mn-cs"/>
              </a:rPr>
              <a:t>העברת עובדים מעירייה לתאגיד עירוני</a:t>
            </a:r>
          </a:p>
          <a:p>
            <a:pPr algn="just"/>
            <a:endParaRPr lang="he-IL" sz="2600" dirty="0">
              <a:cs typeface="+mn-cs"/>
            </a:endParaRPr>
          </a:p>
          <a:p>
            <a:pPr algn="just"/>
            <a:r>
              <a:rPr lang="he-IL" sz="2600" b="1" dirty="0">
                <a:cs typeface="+mn-cs"/>
              </a:rPr>
              <a:t>השאלת עובדים מהרשות המקומית לתאגיד העירוני- </a:t>
            </a:r>
            <a:r>
              <a:rPr lang="he-IL" sz="2600" dirty="0">
                <a:cs typeface="+mn-cs"/>
              </a:rPr>
              <a:t>הרשות מחויבת להמשיך לשאת בשכרו של העובד.</a:t>
            </a:r>
          </a:p>
          <a:p>
            <a:pPr algn="just"/>
            <a:endParaRPr lang="he-IL" sz="2600" b="1" dirty="0">
              <a:cs typeface="+mn-cs"/>
            </a:endParaRPr>
          </a:p>
          <a:p>
            <a:pPr algn="just"/>
            <a:r>
              <a:rPr lang="he-IL" sz="2600" b="1" dirty="0">
                <a:cs typeface="+mn-cs"/>
              </a:rPr>
              <a:t>עובד העובר מהרשות להיות עובד של התאגיד העירוני- </a:t>
            </a:r>
            <a:r>
              <a:rPr lang="he-IL" sz="2600" dirty="0">
                <a:cs typeface="+mn-cs"/>
              </a:rPr>
              <a:t>הופך לעובד התאגיד על כל המשתמע מכך.</a:t>
            </a:r>
          </a:p>
          <a:p>
            <a:pPr algn="just"/>
            <a:endParaRPr lang="he-IL" sz="2600" dirty="0">
              <a:solidFill>
                <a:schemeClr val="tx2"/>
              </a:solidFill>
              <a:cs typeface="+mn-cs"/>
            </a:endParaRPr>
          </a:p>
          <a:p>
            <a:pPr algn="just"/>
            <a:r>
              <a:rPr lang="he-IL" sz="2600" dirty="0">
                <a:cs typeface="+mn-cs"/>
              </a:rPr>
              <a:t>.</a:t>
            </a:r>
          </a:p>
          <a:p>
            <a:pPr algn="just"/>
            <a:endParaRPr lang="he-IL" sz="2600" dirty="0">
              <a:cs typeface="+mn-cs"/>
            </a:endParaRPr>
          </a:p>
        </p:txBody>
      </p:sp>
    </p:spTree>
    <p:extLst>
      <p:ext uri="{BB962C8B-B14F-4D97-AF65-F5344CB8AC3E}">
        <p14:creationId xmlns:p14="http://schemas.microsoft.com/office/powerpoint/2010/main" val="1008654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24" y="692696"/>
            <a:ext cx="8686800" cy="838200"/>
          </a:xfrm>
        </p:spPr>
        <p:txBody>
          <a:bodyPr>
            <a:noAutofit/>
          </a:bodyPr>
          <a:lstStyle/>
          <a:p>
            <a:pPr algn="ctr">
              <a:defRPr/>
            </a:pPr>
            <a:r>
              <a:rPr lang="he-IL" sz="4400" b="1" dirty="0">
                <a:latin typeface="Aharoni" panose="02010803020104030203" pitchFamily="2" charset="-79"/>
                <a:cs typeface="+mn-cs"/>
              </a:rPr>
              <a:t>קבלת עובדים בתאגיד העירוני</a:t>
            </a:r>
          </a:p>
        </p:txBody>
      </p:sp>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611560" y="1700808"/>
            <a:ext cx="8285564" cy="5509200"/>
          </a:xfrm>
          <a:prstGeom prst="rect">
            <a:avLst/>
          </a:prstGeom>
          <a:noFill/>
        </p:spPr>
        <p:txBody>
          <a:bodyPr wrap="square" rtlCol="1">
            <a:spAutoFit/>
          </a:bodyPr>
          <a:lstStyle/>
          <a:p>
            <a:pPr algn="just"/>
            <a:r>
              <a:rPr lang="he-IL" sz="2600" b="1" u="sng" dirty="0">
                <a:cs typeface="+mn-cs"/>
              </a:rPr>
              <a:t>סעיפים נוספים אותם חשוב לכלול בנוהל קבלת עובדים:</a:t>
            </a:r>
          </a:p>
          <a:p>
            <a:pPr algn="just"/>
            <a:endParaRPr lang="he-IL" sz="1200" dirty="0">
              <a:cs typeface="+mn-cs"/>
            </a:endParaRPr>
          </a:p>
          <a:p>
            <a:pPr marL="457200" indent="-457200" algn="just">
              <a:buClr>
                <a:schemeClr val="tx2"/>
              </a:buClr>
              <a:buFont typeface="Arial" panose="020B0604020202020204" pitchFamily="34" charset="0"/>
              <a:buChar char="•"/>
            </a:pPr>
            <a:r>
              <a:rPr lang="he-IL" sz="2400" dirty="0">
                <a:cs typeface="+mn-cs"/>
              </a:rPr>
              <a:t>לא יתקבל עובד לתפקיד שלשם מילויו דרושה תעודה או נדרש רישיון לפי חוק אות תקנה, אלא אם ימציא תעודה או רישיון מתאימים, לפני כניסתו לעבודה.</a:t>
            </a:r>
          </a:p>
          <a:p>
            <a:pPr marL="457200" indent="-457200" algn="just">
              <a:buClr>
                <a:schemeClr val="tx2"/>
              </a:buClr>
              <a:buFont typeface="Arial" panose="020B0604020202020204" pitchFamily="34" charset="0"/>
              <a:buChar char="•"/>
            </a:pPr>
            <a:r>
              <a:rPr lang="he-IL" sz="2400" dirty="0">
                <a:cs typeface="+mn-cs"/>
              </a:rPr>
              <a:t>התקבל עובד לתאגיד  ימסרו לו, בסמוך לתחילת עבודתו, חוזה העסקה חתום על ידי התאגיד בו יכתבו: תנאי ההעסקה יצוין תאריך תחילת העבודה, תקופת הניסיון כעובד זמני אם </a:t>
            </a:r>
            <a:r>
              <a:rPr lang="he-IL" sz="2400" dirty="0" err="1">
                <a:cs typeface="+mn-cs"/>
              </a:rPr>
              <a:t>היתה</a:t>
            </a:r>
            <a:r>
              <a:rPr lang="he-IL" sz="2400" dirty="0">
                <a:cs typeface="+mn-cs"/>
              </a:rPr>
              <a:t>, התפקיד, הכפיפות וכל שאר נתוני השכר והתנאים האחרים.</a:t>
            </a:r>
          </a:p>
          <a:p>
            <a:pPr marL="457200" indent="-457200" algn="just">
              <a:buClr>
                <a:schemeClr val="tx2"/>
              </a:buClr>
              <a:buFont typeface="Arial" panose="020B0604020202020204" pitchFamily="34" charset="0"/>
              <a:buChar char="•"/>
            </a:pPr>
            <a:r>
              <a:rPr lang="he-IL" sz="2400" dirty="0">
                <a:cs typeface="+mn-cs"/>
              </a:rPr>
              <a:t>העובד ימציא לפני תחילת עבודתו העתקים מתעודות המעידות על השכלתו. התעודות יבדקו על ידי התאגיד העירוני.</a:t>
            </a:r>
          </a:p>
          <a:p>
            <a:pPr marL="457200" indent="-457200" algn="just">
              <a:buClr>
                <a:schemeClr val="tx2"/>
              </a:buClr>
              <a:buFont typeface="Arial" panose="020B0604020202020204" pitchFamily="34" charset="0"/>
              <a:buChar char="•"/>
            </a:pPr>
            <a:r>
              <a:rPr lang="he-IL" sz="2400" dirty="0">
                <a:cs typeface="+mn-cs"/>
              </a:rPr>
              <a:t>עם תחילת עבודתו יפתח לעובד תיק אישי בו תתויק כל התכתבות אודות העובד והמסמכים שהמציא. באתה עת יפתח לעובד כרטיס אישי וכרטיס נוכחות.</a:t>
            </a:r>
          </a:p>
          <a:p>
            <a:pPr marL="457200" indent="-457200" algn="just">
              <a:buClr>
                <a:schemeClr val="tx2"/>
              </a:buClr>
              <a:buFont typeface="Arial" panose="020B0604020202020204" pitchFamily="34" charset="0"/>
              <a:buChar char="•"/>
            </a:pPr>
            <a:endParaRPr lang="he-IL" sz="2600" dirty="0">
              <a:cs typeface="+mn-cs"/>
            </a:endParaRPr>
          </a:p>
        </p:txBody>
      </p:sp>
    </p:spTree>
    <p:extLst>
      <p:ext uri="{BB962C8B-B14F-4D97-AF65-F5344CB8AC3E}">
        <p14:creationId xmlns:p14="http://schemas.microsoft.com/office/powerpoint/2010/main" val="6633239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24" y="692696"/>
            <a:ext cx="8686800" cy="838200"/>
          </a:xfrm>
        </p:spPr>
        <p:txBody>
          <a:bodyPr>
            <a:noAutofit/>
          </a:bodyPr>
          <a:lstStyle/>
          <a:p>
            <a:pPr algn="ctr">
              <a:defRPr/>
            </a:pPr>
            <a:r>
              <a:rPr lang="he-IL" sz="4400" b="1" dirty="0">
                <a:latin typeface="Aharoni" panose="02010803020104030203" pitchFamily="2" charset="-79"/>
                <a:cs typeface="+mn-cs"/>
              </a:rPr>
              <a:t>עובדים בתאגידים עירוניים- חוקי משמעת</a:t>
            </a:r>
          </a:p>
        </p:txBody>
      </p:sp>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611560" y="1700808"/>
            <a:ext cx="8285564" cy="4832092"/>
          </a:xfrm>
          <a:prstGeom prst="rect">
            <a:avLst/>
          </a:prstGeom>
          <a:noFill/>
        </p:spPr>
        <p:txBody>
          <a:bodyPr wrap="square" rtlCol="1">
            <a:spAutoFit/>
          </a:bodyPr>
          <a:lstStyle/>
          <a:p>
            <a:pPr algn="just">
              <a:buClr>
                <a:schemeClr val="tx2"/>
              </a:buClr>
            </a:pPr>
            <a:r>
              <a:rPr lang="he-IL" sz="2800" b="1" dirty="0">
                <a:solidFill>
                  <a:srgbClr val="000000"/>
                </a:solidFill>
                <a:cs typeface="David"/>
              </a:rPr>
              <a:t>הצעת חוק פרטית- הצעת חוק הרשויות המקומיות (משמעת) (תיקון- תחולה על עובדי תאגיד עירוני)</a:t>
            </a:r>
          </a:p>
          <a:p>
            <a:pPr algn="just">
              <a:buClr>
                <a:schemeClr val="tx2"/>
              </a:buClr>
            </a:pPr>
            <a:endParaRPr lang="he-IL" sz="2800" dirty="0">
              <a:solidFill>
                <a:srgbClr val="000000"/>
              </a:solidFill>
              <a:cs typeface="David"/>
            </a:endParaRPr>
          </a:p>
          <a:p>
            <a:pPr algn="just">
              <a:buClr>
                <a:schemeClr val="tx2"/>
              </a:buClr>
            </a:pPr>
            <a:r>
              <a:rPr lang="he-IL" sz="2800" dirty="0">
                <a:solidFill>
                  <a:srgbClr val="000000"/>
                </a:solidFill>
                <a:cs typeface="David"/>
              </a:rPr>
              <a:t>הוגשה הצעת חוק פרטית לפיה מוצע להוסיף לחוק הרשויות מקומיות (משמעת) הוראות מפורשות לעניין תחולתו על עובדי התאגידים העירוניים. </a:t>
            </a:r>
          </a:p>
          <a:p>
            <a:pPr algn="just">
              <a:buClr>
                <a:schemeClr val="tx2"/>
              </a:buClr>
            </a:pPr>
            <a:endParaRPr lang="he-IL" sz="2800" dirty="0">
              <a:solidFill>
                <a:srgbClr val="000000"/>
              </a:solidFill>
              <a:cs typeface="David"/>
            </a:endParaRPr>
          </a:p>
          <a:p>
            <a:pPr algn="just">
              <a:buClr>
                <a:schemeClr val="tx2"/>
              </a:buClr>
            </a:pPr>
            <a:r>
              <a:rPr lang="he-IL" sz="2800" dirty="0">
                <a:solidFill>
                  <a:srgbClr val="000000"/>
                </a:solidFill>
                <a:cs typeface="David"/>
              </a:rPr>
              <a:t>בימים אלו פועל איגוד התאגידים העירוניים מול משרד הפנים לפרסום עמדה כנגד החוק, וזאת לאור העובדה כי החלתו של החוק תפגע ביעילות התאגיד ופעילותו השוטפת באופן כללי ומול עובדיו בפרט.</a:t>
            </a:r>
            <a:endParaRPr lang="he-IL" sz="2600" dirty="0">
              <a:cs typeface="+mn-cs"/>
            </a:endParaRPr>
          </a:p>
        </p:txBody>
      </p:sp>
    </p:spTree>
    <p:extLst>
      <p:ext uri="{BB962C8B-B14F-4D97-AF65-F5344CB8AC3E}">
        <p14:creationId xmlns:p14="http://schemas.microsoft.com/office/powerpoint/2010/main" val="1992124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03" y="1700808"/>
            <a:ext cx="8686800" cy="838200"/>
          </a:xfrm>
        </p:spPr>
        <p:txBody>
          <a:bodyPr>
            <a:noAutofit/>
          </a:bodyPr>
          <a:lstStyle/>
          <a:p>
            <a:pPr algn="ctr">
              <a:defRPr/>
            </a:pPr>
            <a:r>
              <a:rPr lang="he-IL" sz="4000" b="1" dirty="0">
                <a:latin typeface="Aharoni" panose="02010803020104030203" pitchFamily="2" charset="-79"/>
                <a:cs typeface="+mn-cs"/>
              </a:rPr>
              <a:t>סיום העסקת עובדים</a:t>
            </a:r>
            <a:br>
              <a:rPr lang="he-IL" sz="4400" b="1" dirty="0">
                <a:latin typeface="Aharoni" panose="02010803020104030203" pitchFamily="2" charset="-79"/>
                <a:cs typeface="+mn-cs"/>
              </a:rPr>
            </a:br>
            <a:br>
              <a:rPr lang="he-IL" sz="2400" dirty="0">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532225" y="1700808"/>
            <a:ext cx="8538982" cy="6093976"/>
          </a:xfrm>
          <a:prstGeom prst="rect">
            <a:avLst/>
          </a:prstGeom>
          <a:noFill/>
        </p:spPr>
        <p:txBody>
          <a:bodyPr wrap="square" rtlCol="1">
            <a:spAutoFit/>
          </a:bodyPr>
          <a:lstStyle/>
          <a:p>
            <a:pPr algn="just"/>
            <a:r>
              <a:rPr lang="he-IL" sz="2600" b="1" dirty="0">
                <a:cs typeface="+mn-cs"/>
              </a:rPr>
              <a:t>מנכ"ל-</a:t>
            </a:r>
            <a:r>
              <a:rPr lang="he-IL" sz="2600" dirty="0">
                <a:cs typeface="+mn-cs"/>
              </a:rPr>
              <a:t> פיטוריו יבוצעו על ידי דירקטוריון החברה לאחר שניתנה לו הזדמנות להשמיע טענותיו בפני הדירקטוריון בישיבה שזומנה במיוחד לצורך זה. </a:t>
            </a:r>
          </a:p>
          <a:p>
            <a:pPr algn="just"/>
            <a:endParaRPr lang="he-IL" sz="2600" dirty="0">
              <a:cs typeface="+mn-cs"/>
            </a:endParaRPr>
          </a:p>
          <a:p>
            <a:pPr algn="just"/>
            <a:r>
              <a:rPr lang="he-IL" sz="2600" b="1" dirty="0">
                <a:cs typeface="+mn-cs"/>
              </a:rPr>
              <a:t>עובדים בכירים- </a:t>
            </a:r>
            <a:r>
              <a:rPr lang="he-IL" sz="2600" dirty="0">
                <a:cs typeface="+mn-cs"/>
              </a:rPr>
              <a:t>יפוטרו על ידי הדירקטוריון/ המנכ"ל, </a:t>
            </a:r>
            <a:r>
              <a:rPr lang="he-IL" sz="2600" dirty="0" err="1">
                <a:cs typeface="+mn-cs"/>
              </a:rPr>
              <a:t>הכל</a:t>
            </a:r>
            <a:r>
              <a:rPr lang="he-IL" sz="2600" dirty="0">
                <a:cs typeface="+mn-cs"/>
              </a:rPr>
              <a:t> בהתאם להוראות הסכם ההעסקה שלהם.</a:t>
            </a:r>
          </a:p>
          <a:p>
            <a:pPr algn="just"/>
            <a:endParaRPr lang="he-IL" sz="2600" b="1" dirty="0">
              <a:cs typeface="+mn-cs"/>
            </a:endParaRPr>
          </a:p>
          <a:p>
            <a:pPr algn="just"/>
            <a:r>
              <a:rPr lang="he-IL" sz="2600" b="1" dirty="0">
                <a:cs typeface="+mn-cs"/>
              </a:rPr>
              <a:t>יתר העובדים- </a:t>
            </a:r>
            <a:r>
              <a:rPr lang="he-IL" sz="2600" dirty="0">
                <a:cs typeface="+mn-cs"/>
              </a:rPr>
              <a:t>מקובל ונהוג כי הסמכות לפטרם תהיה של מנכ"ל התאגיד העירוני.</a:t>
            </a:r>
          </a:p>
          <a:p>
            <a:pPr algn="just"/>
            <a:endParaRPr lang="he-IL" sz="2600" dirty="0">
              <a:cs typeface="+mn-cs"/>
            </a:endParaRPr>
          </a:p>
          <a:p>
            <a:pPr marL="457200" indent="-457200" algn="just">
              <a:buFont typeface="Arial" panose="020B0604020202020204" pitchFamily="34" charset="0"/>
              <a:buChar char="•"/>
            </a:pPr>
            <a:r>
              <a:rPr lang="he-IL" sz="2600" dirty="0">
                <a:cs typeface="+mn-cs"/>
              </a:rPr>
              <a:t> מומלץ לכל תאגיד עירוני לאמץ נוהל פנימי בנוגע לאופן הפסקת העסקת העובד שיכלול את כל ההוראות הרלוונטיות, לרבות הזכות לשימוע. </a:t>
            </a:r>
          </a:p>
          <a:p>
            <a:pPr algn="just"/>
            <a:br>
              <a:rPr lang="he-IL" sz="2600" dirty="0">
                <a:cs typeface="+mn-cs"/>
              </a:rPr>
            </a:br>
            <a:endParaRPr lang="he-IL" sz="2600" dirty="0">
              <a:cs typeface="+mn-cs"/>
            </a:endParaRPr>
          </a:p>
        </p:txBody>
      </p:sp>
    </p:spTree>
    <p:extLst>
      <p:ext uri="{BB962C8B-B14F-4D97-AF65-F5344CB8AC3E}">
        <p14:creationId xmlns:p14="http://schemas.microsoft.com/office/powerpoint/2010/main" val="299237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188640" y="590271"/>
            <a:ext cx="10081120" cy="838200"/>
          </a:xfrm>
        </p:spPr>
        <p:txBody>
          <a:bodyPr>
            <a:noAutofit/>
          </a:bodyPr>
          <a:lstStyle/>
          <a:p>
            <a:pPr algn="r" eaLnBrk="1" fontAlgn="auto" hangingPunct="1">
              <a:spcAft>
                <a:spcPts val="0"/>
              </a:spcAft>
              <a:defRPr/>
            </a:pPr>
            <a:r>
              <a:rPr lang="he-IL" sz="4000" b="1" dirty="0">
                <a:latin typeface="Aharoni" panose="02010803020104030203" pitchFamily="2" charset="-79"/>
                <a:cs typeface="+mn-cs"/>
              </a:rPr>
              <a:t>מבנה ארגוני מאושר- חקיקה ונהלים רלוונטיים</a:t>
            </a:r>
          </a:p>
        </p:txBody>
      </p:sp>
      <p:sp>
        <p:nvSpPr>
          <p:cNvPr id="8195" name="Content Placeholder 2"/>
          <p:cNvSpPr>
            <a:spLocks noGrp="1"/>
          </p:cNvSpPr>
          <p:nvPr>
            <p:ph idx="1"/>
          </p:nvPr>
        </p:nvSpPr>
        <p:spPr>
          <a:xfrm>
            <a:off x="323528" y="1661715"/>
            <a:ext cx="8820472" cy="5079653"/>
          </a:xfrm>
        </p:spPr>
        <p:txBody>
          <a:bodyPr>
            <a:normAutofit fontScale="92500"/>
          </a:bodyPr>
          <a:lstStyle/>
          <a:p>
            <a:pPr marL="0" indent="0" algn="just" eaLnBrk="1" hangingPunct="1">
              <a:buClr>
                <a:schemeClr val="tx2"/>
              </a:buClr>
              <a:buNone/>
            </a:pPr>
            <a:r>
              <a:rPr lang="he-IL" b="1" u="sng" dirty="0">
                <a:latin typeface="Aharoni" panose="02010803020104030203" pitchFamily="2" charset="-79"/>
              </a:rPr>
              <a:t>מבנה ארגוני</a:t>
            </a:r>
            <a:endParaRPr lang="he-IL" dirty="0">
              <a:latin typeface="Aharoni" panose="02010803020104030203" pitchFamily="2" charset="-79"/>
            </a:endParaRPr>
          </a:p>
          <a:p>
            <a:pPr algn="just" eaLnBrk="1" hangingPunct="1">
              <a:buClr>
                <a:schemeClr val="tx2"/>
              </a:buClr>
              <a:buFont typeface="Arial" panose="020B0604020202020204" pitchFamily="34" charset="0"/>
              <a:buChar char="•"/>
            </a:pPr>
            <a:r>
              <a:rPr lang="he-IL" dirty="0">
                <a:latin typeface="Aharoni" panose="02010803020104030203" pitchFamily="2" charset="-79"/>
              </a:rPr>
              <a:t>על פי נוהל האסדרה, לכל תאגיד עירוני צריך להיות מבנה ארגוני שאושר על ידי הדירקטוריון/ועד מנהל. המבנה הארגוני מפרט את התפקידים השונים בתאגיד ואת הכפיפויות של בעלי התפקידים הכלולים בו. </a:t>
            </a:r>
            <a:endParaRPr lang="he-IL" sz="1200" dirty="0">
              <a:latin typeface="Aharoni" panose="02010803020104030203" pitchFamily="2" charset="-79"/>
            </a:endParaRPr>
          </a:p>
          <a:p>
            <a:pPr algn="just" eaLnBrk="1" hangingPunct="1">
              <a:buClr>
                <a:schemeClr val="tx2"/>
              </a:buClr>
              <a:buFont typeface="Arial" panose="020B0604020202020204" pitchFamily="34" charset="0"/>
              <a:buChar char="•"/>
            </a:pPr>
            <a:r>
              <a:rPr lang="he-IL" dirty="0">
                <a:latin typeface="Aharoni" panose="02010803020104030203" pitchFamily="2" charset="-79"/>
              </a:rPr>
              <a:t>המבנה הארגוני יכלול את מנכ"ל התאגיד העירוני והעובדים הבכירים בתאגיד (אלו ששכרם נגזר משכר המנכ"ל כפי שיפורט בהמשך). </a:t>
            </a:r>
          </a:p>
          <a:p>
            <a:pPr marL="0" indent="0" algn="just" eaLnBrk="1" hangingPunct="1">
              <a:buClr>
                <a:schemeClr val="tx2"/>
              </a:buClr>
              <a:buNone/>
            </a:pPr>
            <a:endParaRPr lang="he-IL" dirty="0">
              <a:solidFill>
                <a:srgbClr val="FF0000"/>
              </a:solidFill>
              <a:latin typeface="Aharoni" panose="02010803020104030203" pitchFamily="2" charset="-79"/>
            </a:endParaRPr>
          </a:p>
          <a:p>
            <a:pPr marL="0" indent="0" algn="just">
              <a:buClr>
                <a:schemeClr val="tx2"/>
              </a:buClr>
              <a:buNone/>
            </a:pPr>
            <a:r>
              <a:rPr lang="he-IL" b="1" u="sng" dirty="0">
                <a:latin typeface="Aharoni" panose="02010803020104030203" pitchFamily="2" charset="-79"/>
              </a:rPr>
              <a:t>עץ שכר</a:t>
            </a:r>
            <a:endParaRPr lang="he-IL" dirty="0">
              <a:latin typeface="Aharoni" panose="02010803020104030203" pitchFamily="2" charset="-79"/>
            </a:endParaRPr>
          </a:p>
          <a:p>
            <a:pPr algn="just">
              <a:buClr>
                <a:schemeClr val="tx2"/>
              </a:buClr>
              <a:buFont typeface="Arial" panose="020B0604020202020204" pitchFamily="34" charset="0"/>
              <a:buChar char="•"/>
            </a:pPr>
            <a:r>
              <a:rPr lang="he-IL" dirty="0">
                <a:latin typeface="Aharoni" panose="02010803020104030203" pitchFamily="2" charset="-79"/>
              </a:rPr>
              <a:t>בהתאם לנוהל אסדרה ולאור השונות ומגוון התאגידים, לכל תאגיד עירוני </a:t>
            </a:r>
            <a:r>
              <a:rPr lang="he-IL" u="sng" dirty="0">
                <a:latin typeface="Aharoni" panose="02010803020104030203" pitchFamily="2" charset="-79"/>
              </a:rPr>
              <a:t>יאושר על ידי אגף בכיר לתאגידים עירוניים</a:t>
            </a:r>
            <a:r>
              <a:rPr lang="he-IL" dirty="0">
                <a:latin typeface="Aharoni" panose="02010803020104030203" pitchFamily="2" charset="-79"/>
              </a:rPr>
              <a:t>, גם עץ שכר התואם לצרכיו של התאגיד.</a:t>
            </a:r>
          </a:p>
          <a:p>
            <a:pPr algn="just">
              <a:buClr>
                <a:schemeClr val="tx2"/>
              </a:buClr>
              <a:buFont typeface="Arial" panose="020B0604020202020204" pitchFamily="34" charset="0"/>
              <a:buChar char="•"/>
            </a:pPr>
            <a:r>
              <a:rPr lang="he-IL" dirty="0">
                <a:latin typeface="Aharoni" panose="02010803020104030203" pitchFamily="2" charset="-79"/>
              </a:rPr>
              <a:t>עץ השכר יכלול את בעלי התפקידים ושכרם ברוטו כפי שיפורט בהמשך. </a:t>
            </a:r>
          </a:p>
          <a:p>
            <a:pPr algn="just" eaLnBrk="1" hangingPunct="1">
              <a:buClr>
                <a:schemeClr val="tx2"/>
              </a:buClr>
              <a:buFont typeface="Arial" panose="020B0604020202020204" pitchFamily="34" charset="0"/>
              <a:buChar char="•"/>
            </a:pPr>
            <a:endParaRPr lang="he-IL" dirty="0">
              <a:latin typeface="Aharoni" panose="02010803020104030203" pitchFamily="2" charset="-79"/>
            </a:endParaRP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6410436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60" y="1556792"/>
            <a:ext cx="8686800" cy="838200"/>
          </a:xfrm>
        </p:spPr>
        <p:txBody>
          <a:bodyPr>
            <a:noAutofit/>
          </a:bodyPr>
          <a:lstStyle/>
          <a:p>
            <a:pPr algn="ctr">
              <a:defRPr/>
            </a:pPr>
            <a:r>
              <a:rPr lang="he-IL" sz="4000" b="1" dirty="0">
                <a:latin typeface="Aharoni" panose="02010803020104030203" pitchFamily="2" charset="-79"/>
                <a:cs typeface="+mn-cs"/>
              </a:rPr>
              <a:t>סיום העסקת עובדים</a:t>
            </a:r>
            <a:br>
              <a:rPr lang="he-IL" sz="4400" b="1" dirty="0">
                <a:latin typeface="Aharoni" panose="02010803020104030203" pitchFamily="2" charset="-79"/>
                <a:cs typeface="+mn-cs"/>
              </a:rPr>
            </a:br>
            <a:br>
              <a:rPr lang="he-IL" sz="2400" dirty="0">
                <a:latin typeface="Aharoni" panose="02010803020104030203" pitchFamily="2" charset="-79"/>
                <a:cs typeface="+mn-cs"/>
              </a:rPr>
            </a:br>
            <a:endParaRPr lang="he-IL" sz="44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599278" y="1340768"/>
            <a:ext cx="8538982" cy="6124754"/>
          </a:xfrm>
          <a:prstGeom prst="rect">
            <a:avLst/>
          </a:prstGeom>
          <a:noFill/>
        </p:spPr>
        <p:txBody>
          <a:bodyPr wrap="square" rtlCol="1">
            <a:spAutoFit/>
          </a:bodyPr>
          <a:lstStyle/>
          <a:p>
            <a:pPr algn="just"/>
            <a:r>
              <a:rPr lang="he-IL" sz="2600" b="1" u="sng" dirty="0">
                <a:cs typeface="+mn-cs"/>
              </a:rPr>
              <a:t>פרישת עובדים</a:t>
            </a:r>
          </a:p>
          <a:p>
            <a:pPr algn="just"/>
            <a:endParaRPr lang="he-IL" sz="2600" b="1" u="sng" dirty="0">
              <a:cs typeface="+mn-cs"/>
            </a:endParaRPr>
          </a:p>
          <a:p>
            <a:pPr marL="342900" indent="-342900" algn="just">
              <a:buFont typeface="Arial" panose="020B0604020202020204" pitchFamily="34" charset="0"/>
              <a:buChar char="•"/>
            </a:pPr>
            <a:r>
              <a:rPr lang="he-IL" sz="2400" dirty="0">
                <a:cs typeface="+mn-cs"/>
              </a:rPr>
              <a:t>גיל פרישה חובה קבוע בחוק גיל פרישה, תשס"ד- 2004, לפיו גיל הפרישה הינו 67 לגבר ו-62 לאישה. </a:t>
            </a:r>
          </a:p>
          <a:p>
            <a:pPr marL="342900" indent="-342900" algn="just">
              <a:buFont typeface="Arial" panose="020B0604020202020204" pitchFamily="34" charset="0"/>
              <a:buChar char="•"/>
            </a:pPr>
            <a:r>
              <a:rPr lang="he-IL" sz="2400" dirty="0">
                <a:cs typeface="+mn-cs"/>
              </a:rPr>
              <a:t>ניתן להאריך שירותו של עבוד שעבר את גיל הפרישה רק באותו תפקיד בו הוא מכהן בערב בפרישה ורק בנסיבות מיוחדות וחריגות המצדיקות זאת. יובהר, כי אין בהתאמת העובד לתפקיד משום נסיבות חריגות המצדיקות חריגה מהכללים. </a:t>
            </a:r>
          </a:p>
          <a:p>
            <a:pPr marL="342900" indent="-342900" algn="just">
              <a:buFont typeface="Arial" panose="020B0604020202020204" pitchFamily="34" charset="0"/>
              <a:buChar char="•"/>
            </a:pPr>
            <a:r>
              <a:rPr lang="he-IL" sz="2400" dirty="0">
                <a:cs typeface="+mn-cs"/>
              </a:rPr>
              <a:t>הארכת שירותו של עובד תיבחן על ידי ועדת הארכת שירות שתבחן כל מקרה לגופו. כמו כן, על העובד להמציא אישור רופא משפחה להמשך העסקתו. </a:t>
            </a:r>
          </a:p>
          <a:p>
            <a:pPr marL="342900" indent="-342900" algn="just">
              <a:buFont typeface="Arial" panose="020B0604020202020204" pitchFamily="34" charset="0"/>
              <a:buChar char="•"/>
            </a:pPr>
            <a:r>
              <a:rPr lang="he-IL" sz="2400" dirty="0">
                <a:cs typeface="+mn-cs"/>
              </a:rPr>
              <a:t>הארכת השירות לא תעלה על תקופה של שנה וחצי ועד גיל 70 לכל היותר. ככל שהעובד המבקש הארכת שירות עת הוא עובר את גיל 70, העובד יידרש לקבל גם את אישור המועצה וראש הרשות המקומית.  </a:t>
            </a:r>
          </a:p>
          <a:p>
            <a:pPr algn="just"/>
            <a:br>
              <a:rPr lang="he-IL" sz="2600" dirty="0">
                <a:cs typeface="+mn-cs"/>
              </a:rPr>
            </a:br>
            <a:endParaRPr lang="he-IL" sz="2600" dirty="0">
              <a:cs typeface="+mn-cs"/>
            </a:endParaRPr>
          </a:p>
        </p:txBody>
      </p:sp>
    </p:spTree>
    <p:extLst>
      <p:ext uri="{BB962C8B-B14F-4D97-AF65-F5344CB8AC3E}">
        <p14:creationId xmlns:p14="http://schemas.microsoft.com/office/powerpoint/2010/main" val="9176682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1055901"/>
            <a:ext cx="8830816" cy="838200"/>
          </a:xfrm>
        </p:spPr>
        <p:txBody>
          <a:bodyPr>
            <a:noAutofit/>
          </a:bodyPr>
          <a:lstStyle/>
          <a:p>
            <a:pPr algn="r" eaLnBrk="1" fontAlgn="auto" hangingPunct="1">
              <a:spcAft>
                <a:spcPts val="0"/>
              </a:spcAft>
              <a:defRPr/>
            </a:pPr>
            <a:r>
              <a:rPr lang="he-IL" sz="4000" b="1" dirty="0">
                <a:latin typeface="Aharoni" panose="02010803020104030203" pitchFamily="2" charset="-79"/>
                <a:cs typeface="+mn-cs"/>
              </a:rPr>
              <a:t>ביקורת בתאגיד העירוני בנושא כוח אדם ושכר</a:t>
            </a:r>
          </a:p>
        </p:txBody>
      </p:sp>
      <p:sp>
        <p:nvSpPr>
          <p:cNvPr id="8195" name="Content Placeholder 2"/>
          <p:cNvSpPr>
            <a:spLocks noGrp="1"/>
          </p:cNvSpPr>
          <p:nvPr>
            <p:ph idx="1"/>
          </p:nvPr>
        </p:nvSpPr>
        <p:spPr>
          <a:xfrm>
            <a:off x="11370" y="1844824"/>
            <a:ext cx="9150876" cy="5184576"/>
          </a:xfrm>
        </p:spPr>
        <p:txBody>
          <a:bodyPr>
            <a:normAutofit/>
          </a:bodyPr>
          <a:lstStyle/>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2" name="TextBox 1"/>
          <p:cNvSpPr txBox="1"/>
          <p:nvPr/>
        </p:nvSpPr>
        <p:spPr>
          <a:xfrm>
            <a:off x="482352" y="1910125"/>
            <a:ext cx="8208912" cy="3970318"/>
          </a:xfrm>
          <a:prstGeom prst="rect">
            <a:avLst/>
          </a:prstGeom>
          <a:noFill/>
        </p:spPr>
        <p:txBody>
          <a:bodyPr wrap="square" rtlCol="1">
            <a:spAutoFit/>
          </a:bodyPr>
          <a:lstStyle/>
          <a:p>
            <a:pPr algn="just"/>
            <a:endParaRPr lang="he-IL" sz="2800" dirty="0">
              <a:cs typeface="+mn-cs"/>
            </a:endParaRPr>
          </a:p>
          <a:p>
            <a:pPr algn="just"/>
            <a:r>
              <a:rPr lang="he-IL" sz="2800" dirty="0">
                <a:cs typeface="+mn-cs"/>
              </a:rPr>
              <a:t>החל משנת 2011, החל האגף לתאגידים העירוניים במשרד הפנים לבצע ביקורות בתאגידים עירוניים, על ידי רואי חשבון שנשכרו מטעם האגף. עד כה נבדקו כ-200 תאגידים עירוניים.</a:t>
            </a:r>
          </a:p>
          <a:p>
            <a:pPr algn="just"/>
            <a:endParaRPr lang="he-IL" sz="2800" dirty="0">
              <a:cs typeface="+mn-cs"/>
            </a:endParaRPr>
          </a:p>
          <a:p>
            <a:pPr algn="just"/>
            <a:r>
              <a:rPr lang="he-IL" sz="2800" dirty="0">
                <a:cs typeface="+mn-cs"/>
              </a:rPr>
              <a:t>אחד הנושאים בהם מתמקדת הביקורת, הינו כוח אדם ושכר בתאגיד העירוני. להלן נסקור את הנושאים הנבדקים בתחום מטעם הביקורת אשר על כל תאגיד להסדר במטרה לצלוח את הביקורת:</a:t>
            </a:r>
          </a:p>
        </p:txBody>
      </p:sp>
    </p:spTree>
    <p:extLst>
      <p:ext uri="{BB962C8B-B14F-4D97-AF65-F5344CB8AC3E}">
        <p14:creationId xmlns:p14="http://schemas.microsoft.com/office/powerpoint/2010/main" val="17247135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848467"/>
            <a:ext cx="8830816" cy="838200"/>
          </a:xfrm>
        </p:spPr>
        <p:txBody>
          <a:bodyPr>
            <a:noAutofit/>
          </a:bodyPr>
          <a:lstStyle/>
          <a:p>
            <a:pPr algn="r" eaLnBrk="1" fontAlgn="auto" hangingPunct="1">
              <a:spcAft>
                <a:spcPts val="0"/>
              </a:spcAft>
              <a:defRPr/>
            </a:pPr>
            <a:r>
              <a:rPr lang="he-IL" sz="4000" b="1" dirty="0">
                <a:latin typeface="Aharoni" panose="02010803020104030203" pitchFamily="2" charset="-79"/>
                <a:cs typeface="+mn-cs"/>
              </a:rPr>
              <a:t>הנושאים הנבדקים בעת עריכת הביקורת</a:t>
            </a:r>
          </a:p>
        </p:txBody>
      </p:sp>
      <p:sp>
        <p:nvSpPr>
          <p:cNvPr id="8195" name="Content Placeholder 2"/>
          <p:cNvSpPr>
            <a:spLocks noGrp="1"/>
          </p:cNvSpPr>
          <p:nvPr>
            <p:ph idx="1"/>
          </p:nvPr>
        </p:nvSpPr>
        <p:spPr>
          <a:xfrm>
            <a:off x="11370" y="1844824"/>
            <a:ext cx="9150876" cy="5184576"/>
          </a:xfrm>
        </p:spPr>
        <p:txBody>
          <a:bodyPr>
            <a:normAutofit/>
          </a:bodyPr>
          <a:lstStyle/>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2" name="TextBox 1"/>
          <p:cNvSpPr txBox="1"/>
          <p:nvPr/>
        </p:nvSpPr>
        <p:spPr>
          <a:xfrm>
            <a:off x="482352" y="1910125"/>
            <a:ext cx="8208912" cy="4278094"/>
          </a:xfrm>
          <a:prstGeom prst="rect">
            <a:avLst/>
          </a:prstGeom>
          <a:noFill/>
        </p:spPr>
        <p:txBody>
          <a:bodyPr wrap="square" rtlCol="1">
            <a:spAutoFit/>
          </a:bodyPr>
          <a:lstStyle/>
          <a:p>
            <a:pPr fontAlgn="auto">
              <a:spcBef>
                <a:spcPts val="0"/>
              </a:spcBef>
              <a:spcAft>
                <a:spcPts val="0"/>
              </a:spcAft>
              <a:buFont typeface="Wingdings" pitchFamily="2" charset="2"/>
              <a:buChar char="ü"/>
              <a:defRPr/>
            </a:pPr>
            <a:r>
              <a:rPr lang="he-IL" sz="2800" dirty="0">
                <a:latin typeface="David" panose="020E0502060401010101" pitchFamily="34" charset="-79"/>
                <a:cs typeface="David" panose="020E0502060401010101" pitchFamily="34" charset="-79"/>
              </a:rPr>
              <a:t>בדיקת רישום מסודר של העובדים בתאגיד העירוני (כולל שכר ותפקיד).</a:t>
            </a:r>
            <a:endParaRPr lang="he-IL" sz="2800" dirty="0">
              <a:solidFill>
                <a:schemeClr val="accent1">
                  <a:lumMod val="60000"/>
                  <a:lumOff val="40000"/>
                </a:schemeClr>
              </a:solidFill>
              <a:latin typeface="David" panose="020E0502060401010101" pitchFamily="34" charset="-79"/>
              <a:cs typeface="David" panose="020E0502060401010101" pitchFamily="34" charset="-79"/>
            </a:endParaRPr>
          </a:p>
          <a:p>
            <a:pPr fontAlgn="auto">
              <a:spcBef>
                <a:spcPts val="0"/>
              </a:spcBef>
              <a:spcAft>
                <a:spcPts val="0"/>
              </a:spcAft>
              <a:buFont typeface="Wingdings" pitchFamily="2" charset="2"/>
              <a:buChar char="ü"/>
              <a:defRPr/>
            </a:pPr>
            <a:r>
              <a:rPr lang="he-IL" sz="2800" dirty="0">
                <a:solidFill>
                  <a:schemeClr val="accent1">
                    <a:lumMod val="60000"/>
                    <a:lumOff val="40000"/>
                  </a:schemeClr>
                </a:solidFill>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בדיקה האם מנוהל "תיק עובד" לכל עובד.</a:t>
            </a:r>
          </a:p>
          <a:p>
            <a:pPr fontAlgn="auto">
              <a:spcBef>
                <a:spcPts val="0"/>
              </a:spcBef>
              <a:spcAft>
                <a:spcPts val="0"/>
              </a:spcAft>
              <a:buFont typeface="Wingdings" pitchFamily="2" charset="2"/>
              <a:buChar char="ü"/>
              <a:defRPr/>
            </a:pPr>
            <a:r>
              <a:rPr lang="he-IL" sz="2800" dirty="0">
                <a:latin typeface="David" panose="020E0502060401010101" pitchFamily="34" charset="-79"/>
                <a:cs typeface="David" panose="020E0502060401010101" pitchFamily="34" charset="-79"/>
              </a:rPr>
              <a:t>בדיקת המועמד והדרך בה בוצע מינוי מנכ"ל לתאגיד העירוני.   </a:t>
            </a:r>
          </a:p>
          <a:p>
            <a:pPr fontAlgn="auto">
              <a:spcBef>
                <a:spcPts val="0"/>
              </a:spcBef>
              <a:spcAft>
                <a:spcPts val="0"/>
              </a:spcAft>
              <a:defRPr/>
            </a:pPr>
            <a:r>
              <a:rPr lang="he-IL" sz="2800" dirty="0">
                <a:latin typeface="David" panose="020E0502060401010101" pitchFamily="34" charset="-79"/>
                <a:cs typeface="David" panose="020E0502060401010101" pitchFamily="34" charset="-79"/>
              </a:rPr>
              <a:t>   </a:t>
            </a:r>
            <a:r>
              <a:rPr lang="he-IL" sz="2400" dirty="0">
                <a:latin typeface="David" panose="020E0502060401010101" pitchFamily="34" charset="-79"/>
                <a:cs typeface="David" panose="020E0502060401010101" pitchFamily="34" charset="-79"/>
              </a:rPr>
              <a:t>"על דירקטוריון החברה להקים ועדת בחינה שתבחן את המועמדים   </a:t>
            </a:r>
          </a:p>
          <a:p>
            <a:pPr fontAlgn="auto">
              <a:spcBef>
                <a:spcPts val="0"/>
              </a:spcBef>
              <a:spcAft>
                <a:spcPts val="0"/>
              </a:spcAft>
              <a:defRPr/>
            </a:pPr>
            <a:r>
              <a:rPr lang="he-IL" sz="2400" dirty="0">
                <a:latin typeface="David" panose="020E0502060401010101" pitchFamily="34" charset="-79"/>
                <a:cs typeface="David" panose="020E0502060401010101" pitchFamily="34" charset="-79"/>
              </a:rPr>
              <a:t>     לתפקיד המבוקש, על פי כישוריהם ויכולתם המקצועית... בלא   </a:t>
            </a:r>
          </a:p>
          <a:p>
            <a:pPr fontAlgn="auto">
              <a:spcBef>
                <a:spcPts val="0"/>
              </a:spcBef>
              <a:spcAft>
                <a:spcPts val="0"/>
              </a:spcAft>
              <a:defRPr/>
            </a:pPr>
            <a:r>
              <a:rPr lang="he-IL" sz="2400" dirty="0">
                <a:latin typeface="David" panose="020E0502060401010101" pitchFamily="34" charset="-79"/>
                <a:cs typeface="David" panose="020E0502060401010101" pitchFamily="34" charset="-79"/>
              </a:rPr>
              <a:t>     ששיקולים זרים יהיו מעורבים באיוש המשרות"</a:t>
            </a:r>
          </a:p>
          <a:p>
            <a:pPr fontAlgn="auto">
              <a:spcBef>
                <a:spcPts val="0"/>
              </a:spcBef>
              <a:spcAft>
                <a:spcPts val="0"/>
              </a:spcAft>
              <a:buFont typeface="Wingdings" pitchFamily="2" charset="2"/>
              <a:buChar char="ü"/>
              <a:defRPr/>
            </a:pPr>
            <a:r>
              <a:rPr lang="he-IL" sz="2800" dirty="0">
                <a:solidFill>
                  <a:schemeClr val="accent1">
                    <a:lumMod val="60000"/>
                    <a:lumOff val="40000"/>
                  </a:schemeClr>
                </a:solidFill>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בדיקת אישור משרד הפנים לתנאי השכר והחוזים שנחתמו עם המנכ"ל והעובדים הבכירים.</a:t>
            </a:r>
          </a:p>
          <a:p>
            <a:pPr fontAlgn="auto">
              <a:spcBef>
                <a:spcPts val="0"/>
              </a:spcBef>
              <a:spcAft>
                <a:spcPts val="0"/>
              </a:spcAft>
              <a:buFont typeface="Wingdings" pitchFamily="2" charset="2"/>
              <a:buChar char="ü"/>
              <a:defRPr/>
            </a:pPr>
            <a:r>
              <a:rPr lang="he-IL" sz="2800" dirty="0">
                <a:solidFill>
                  <a:schemeClr val="accent1">
                    <a:lumMod val="60000"/>
                    <a:lumOff val="40000"/>
                  </a:schemeClr>
                </a:solidFill>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בדיקת קיומו של מכרז לקבלת עובדים.</a:t>
            </a:r>
          </a:p>
        </p:txBody>
      </p:sp>
    </p:spTree>
    <p:extLst>
      <p:ext uri="{BB962C8B-B14F-4D97-AF65-F5344CB8AC3E}">
        <p14:creationId xmlns:p14="http://schemas.microsoft.com/office/powerpoint/2010/main" val="10436379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812632"/>
            <a:ext cx="8830816" cy="838200"/>
          </a:xfrm>
        </p:spPr>
        <p:txBody>
          <a:bodyPr>
            <a:noAutofit/>
          </a:bodyPr>
          <a:lstStyle/>
          <a:p>
            <a:pPr algn="r" eaLnBrk="1" fontAlgn="auto" hangingPunct="1">
              <a:spcAft>
                <a:spcPts val="0"/>
              </a:spcAft>
              <a:defRPr/>
            </a:pPr>
            <a:r>
              <a:rPr lang="he-IL" sz="4000" b="1" dirty="0">
                <a:latin typeface="Aharoni" panose="02010803020104030203" pitchFamily="2" charset="-79"/>
                <a:cs typeface="+mn-cs"/>
              </a:rPr>
              <a:t>הנושאים הנבדקים בעת עריכת הביקורת</a:t>
            </a:r>
          </a:p>
        </p:txBody>
      </p:sp>
      <p:sp>
        <p:nvSpPr>
          <p:cNvPr id="8195" name="Content Placeholder 2"/>
          <p:cNvSpPr>
            <a:spLocks noGrp="1"/>
          </p:cNvSpPr>
          <p:nvPr>
            <p:ph idx="1"/>
          </p:nvPr>
        </p:nvSpPr>
        <p:spPr>
          <a:xfrm>
            <a:off x="11370" y="1844824"/>
            <a:ext cx="9150876" cy="5184576"/>
          </a:xfrm>
        </p:spPr>
        <p:txBody>
          <a:bodyPr>
            <a:normAutofit/>
          </a:bodyPr>
          <a:lstStyle/>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2" name="TextBox 1"/>
          <p:cNvSpPr txBox="1"/>
          <p:nvPr/>
        </p:nvSpPr>
        <p:spPr>
          <a:xfrm>
            <a:off x="482352" y="1538474"/>
            <a:ext cx="8208912" cy="3970318"/>
          </a:xfrm>
          <a:prstGeom prst="rect">
            <a:avLst/>
          </a:prstGeom>
          <a:noFill/>
        </p:spPr>
        <p:txBody>
          <a:bodyPr wrap="square" rtlCol="1">
            <a:spAutoFit/>
          </a:bodyPr>
          <a:lstStyle/>
          <a:p>
            <a:pPr fontAlgn="auto">
              <a:spcBef>
                <a:spcPts val="0"/>
              </a:spcBef>
              <a:spcAft>
                <a:spcPts val="0"/>
              </a:spcAft>
              <a:defRPr/>
            </a:pPr>
            <a:endParaRPr lang="he-IL" sz="2800" dirty="0">
              <a:solidFill>
                <a:schemeClr val="accent1">
                  <a:lumMod val="60000"/>
                  <a:lumOff val="40000"/>
                </a:schemeClr>
              </a:solidFill>
              <a:latin typeface="David" panose="020E0502060401010101" pitchFamily="34" charset="-79"/>
              <a:cs typeface="David" panose="020E0502060401010101" pitchFamily="34" charset="-79"/>
            </a:endParaRPr>
          </a:p>
          <a:p>
            <a:pPr marL="354013" indent="-354013" algn="just" fontAlgn="auto">
              <a:spcBef>
                <a:spcPts val="0"/>
              </a:spcBef>
              <a:spcAft>
                <a:spcPts val="0"/>
              </a:spcAft>
              <a:buFont typeface="Wingdings" pitchFamily="2" charset="2"/>
              <a:buChar char="ü"/>
              <a:defRPr/>
            </a:pPr>
            <a:r>
              <a:rPr lang="he-IL" sz="2800" dirty="0">
                <a:solidFill>
                  <a:schemeClr val="accent1">
                    <a:lumMod val="60000"/>
                    <a:lumOff val="40000"/>
                  </a:schemeClr>
                </a:solidFill>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בדיקת הימצאותם של אישורים מתאימים בתיקי העובד (מ"ה, ביטוח לאומי, קופות גמל וכו').</a:t>
            </a:r>
            <a:endParaRPr lang="he-IL" sz="2800" dirty="0">
              <a:solidFill>
                <a:schemeClr val="accent1">
                  <a:lumMod val="60000"/>
                  <a:lumOff val="40000"/>
                </a:schemeClr>
              </a:solidFill>
              <a:latin typeface="David" panose="020E0502060401010101" pitchFamily="34" charset="-79"/>
              <a:cs typeface="David" panose="020E0502060401010101" pitchFamily="34" charset="-79"/>
            </a:endParaRPr>
          </a:p>
          <a:p>
            <a:pPr marL="354013" indent="-354013" algn="just" fontAlgn="auto">
              <a:spcBef>
                <a:spcPts val="0"/>
              </a:spcBef>
              <a:spcAft>
                <a:spcPts val="0"/>
              </a:spcAft>
              <a:buFont typeface="Wingdings" pitchFamily="2" charset="2"/>
              <a:buChar char="ü"/>
              <a:defRPr/>
            </a:pPr>
            <a:r>
              <a:rPr lang="he-IL" sz="2800" dirty="0">
                <a:solidFill>
                  <a:schemeClr val="accent1">
                    <a:lumMod val="60000"/>
                    <a:lumOff val="40000"/>
                  </a:schemeClr>
                </a:solidFill>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בדיקת קיומה של הצהרה חתומה ע"י מנכ"ל התאגיד העירוני בדבר קיומם/אי קיומם של עובדים שהם קרובי משפחה בתאגיד העירוני והרשות המקומית, סוג הקרבה ותפקידיהם בתאגיד העירוני</a:t>
            </a:r>
          </a:p>
          <a:p>
            <a:pPr algn="just" fontAlgn="auto">
              <a:spcBef>
                <a:spcPts val="0"/>
              </a:spcBef>
              <a:spcAft>
                <a:spcPts val="0"/>
              </a:spcAft>
              <a:buFont typeface="Wingdings" pitchFamily="2" charset="2"/>
              <a:buChar char="ü"/>
              <a:defRPr/>
            </a:pPr>
            <a:r>
              <a:rPr lang="he-IL" sz="2800" dirty="0">
                <a:solidFill>
                  <a:schemeClr val="accent1">
                    <a:lumMod val="60000"/>
                    <a:lumOff val="40000"/>
                  </a:schemeClr>
                </a:solidFill>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האם קיימים אישורי משרד הפנים להעסקת עובדים בכירים.</a:t>
            </a:r>
            <a:endParaRPr lang="he-IL" sz="2800" dirty="0">
              <a:solidFill>
                <a:schemeClr val="accent1">
                  <a:lumMod val="60000"/>
                  <a:lumOff val="40000"/>
                </a:schemeClr>
              </a:solidFill>
              <a:latin typeface="David" panose="020E0502060401010101" pitchFamily="34" charset="-79"/>
              <a:cs typeface="David" panose="020E0502060401010101" pitchFamily="34" charset="-79"/>
            </a:endParaRPr>
          </a:p>
          <a:p>
            <a:pPr algn="just" fontAlgn="auto">
              <a:spcBef>
                <a:spcPts val="0"/>
              </a:spcBef>
              <a:spcAft>
                <a:spcPts val="0"/>
              </a:spcAft>
              <a:buFont typeface="Wingdings" pitchFamily="2" charset="2"/>
              <a:buChar char="ü"/>
              <a:defRPr/>
            </a:pPr>
            <a:r>
              <a:rPr lang="he-IL" sz="2800" dirty="0">
                <a:solidFill>
                  <a:schemeClr val="accent1">
                    <a:lumMod val="60000"/>
                    <a:lumOff val="40000"/>
                  </a:schemeClr>
                </a:solidFill>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האם העובדים התקבלו באמצעות מכרז?</a:t>
            </a:r>
            <a:endParaRPr lang="he-IL" sz="2800" dirty="0">
              <a:solidFill>
                <a:schemeClr val="accent1">
                  <a:lumMod val="60000"/>
                  <a:lumOff val="40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6344437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812632"/>
            <a:ext cx="8830816" cy="838200"/>
          </a:xfrm>
        </p:spPr>
        <p:txBody>
          <a:bodyPr>
            <a:noAutofit/>
          </a:bodyPr>
          <a:lstStyle/>
          <a:p>
            <a:pPr algn="r" eaLnBrk="1" fontAlgn="auto" hangingPunct="1">
              <a:spcAft>
                <a:spcPts val="0"/>
              </a:spcAft>
              <a:defRPr/>
            </a:pPr>
            <a:r>
              <a:rPr lang="he-IL" sz="4000" b="1" dirty="0">
                <a:latin typeface="Aharoni" panose="02010803020104030203" pitchFamily="2" charset="-79"/>
                <a:cs typeface="+mn-cs"/>
              </a:rPr>
              <a:t>חריגות שכר בתאגיד העירוני- משמעות</a:t>
            </a:r>
          </a:p>
        </p:txBody>
      </p:sp>
      <p:sp>
        <p:nvSpPr>
          <p:cNvPr id="8195" name="Content Placeholder 2"/>
          <p:cNvSpPr>
            <a:spLocks noGrp="1"/>
          </p:cNvSpPr>
          <p:nvPr>
            <p:ph idx="1"/>
          </p:nvPr>
        </p:nvSpPr>
        <p:spPr>
          <a:xfrm>
            <a:off x="11370" y="1844824"/>
            <a:ext cx="9150876" cy="5184576"/>
          </a:xfrm>
        </p:spPr>
        <p:txBody>
          <a:bodyPr>
            <a:normAutofit/>
          </a:bodyPr>
          <a:lstStyle/>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2" name="TextBox 1"/>
          <p:cNvSpPr txBox="1"/>
          <p:nvPr/>
        </p:nvSpPr>
        <p:spPr>
          <a:xfrm>
            <a:off x="621904" y="2132856"/>
            <a:ext cx="8208912" cy="3970318"/>
          </a:xfrm>
          <a:prstGeom prst="rect">
            <a:avLst/>
          </a:prstGeom>
          <a:noFill/>
        </p:spPr>
        <p:txBody>
          <a:bodyPr wrap="square" rtlCol="1">
            <a:spAutoFit/>
          </a:bodyPr>
          <a:lstStyle/>
          <a:p>
            <a:pPr algn="just" fontAlgn="auto">
              <a:spcBef>
                <a:spcPts val="0"/>
              </a:spcBef>
              <a:spcAft>
                <a:spcPts val="0"/>
              </a:spcAft>
              <a:defRPr/>
            </a:pPr>
            <a:r>
              <a:rPr lang="he-IL" sz="2800" dirty="0">
                <a:latin typeface="David" panose="020E0502060401010101" pitchFamily="34" charset="-79"/>
                <a:cs typeface="David" panose="020E0502060401010101" pitchFamily="34" charset="-79"/>
              </a:rPr>
              <a:t>תשלום שכר, למשל, בסכומים החורגים מהוראות הדין שפורטו לעיל עלולים להביא לביצוע ביקורת וחקירה מטעם הממונה על השכר במשרד האוצר.</a:t>
            </a:r>
          </a:p>
          <a:p>
            <a:pPr algn="just" fontAlgn="auto">
              <a:spcBef>
                <a:spcPts val="0"/>
              </a:spcBef>
              <a:spcAft>
                <a:spcPts val="0"/>
              </a:spcAft>
              <a:buFont typeface="Wingdings 2" pitchFamily="18" charset="2"/>
              <a:buNone/>
              <a:defRPr/>
            </a:pPr>
            <a:endParaRPr lang="he-IL" sz="2800" dirty="0">
              <a:latin typeface="David" panose="020E0502060401010101" pitchFamily="34" charset="-79"/>
              <a:cs typeface="David" panose="020E0502060401010101" pitchFamily="34" charset="-79"/>
            </a:endParaRPr>
          </a:p>
          <a:p>
            <a:pPr algn="just" fontAlgn="auto">
              <a:spcBef>
                <a:spcPts val="0"/>
              </a:spcBef>
              <a:spcAft>
                <a:spcPts val="0"/>
              </a:spcAft>
              <a:defRPr/>
            </a:pPr>
            <a:r>
              <a:rPr lang="he-IL" sz="2800" dirty="0">
                <a:latin typeface="David" panose="020E0502060401010101" pitchFamily="34" charset="-79"/>
                <a:cs typeface="David" panose="020E0502060401010101" pitchFamily="34" charset="-79"/>
              </a:rPr>
              <a:t>לממונה על השכר סמכות להורות על הפחתת שכר או על החזרה של שכר אשר שולם ביתר מהיום בו אושר.</a:t>
            </a:r>
          </a:p>
          <a:p>
            <a:pPr algn="just" fontAlgn="auto">
              <a:spcBef>
                <a:spcPts val="0"/>
              </a:spcBef>
              <a:spcAft>
                <a:spcPts val="0"/>
              </a:spcAft>
              <a:buFont typeface="Wingdings 2" pitchFamily="18" charset="2"/>
              <a:buNone/>
              <a:defRPr/>
            </a:pPr>
            <a:r>
              <a:rPr lang="he-IL" sz="2800" dirty="0">
                <a:latin typeface="David" panose="020E0502060401010101" pitchFamily="34" charset="-79"/>
                <a:cs typeface="David" panose="020E0502060401010101" pitchFamily="34" charset="-79"/>
              </a:rPr>
              <a:t>	</a:t>
            </a:r>
          </a:p>
          <a:p>
            <a:pPr algn="just" fontAlgn="auto">
              <a:spcBef>
                <a:spcPts val="0"/>
              </a:spcBef>
              <a:spcAft>
                <a:spcPts val="0"/>
              </a:spcAft>
              <a:defRPr/>
            </a:pPr>
            <a:r>
              <a:rPr lang="he-IL" sz="2800" dirty="0">
                <a:latin typeface="David" panose="020E0502060401010101" pitchFamily="34" charset="-79"/>
                <a:cs typeface="David" panose="020E0502060401010101" pitchFamily="34" charset="-79"/>
              </a:rPr>
              <a:t>כמו כן, עלולות להיות מוטלות סנקציות על הדרג הניהולי בתאגיד העירוני אשר אישר את חריגת השכר.</a:t>
            </a:r>
          </a:p>
        </p:txBody>
      </p:sp>
    </p:spTree>
    <p:extLst>
      <p:ext uri="{BB962C8B-B14F-4D97-AF65-F5344CB8AC3E}">
        <p14:creationId xmlns:p14="http://schemas.microsoft.com/office/powerpoint/2010/main" val="41558352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268760" y="676711"/>
            <a:ext cx="8686800" cy="838200"/>
          </a:xfrm>
        </p:spPr>
        <p:txBody>
          <a:bodyPr>
            <a:noAutofit/>
          </a:bodyPr>
          <a:lstStyle/>
          <a:p>
            <a:pPr algn="r" eaLnBrk="1" fontAlgn="auto" hangingPunct="1">
              <a:spcAft>
                <a:spcPts val="0"/>
              </a:spcAft>
              <a:defRPr/>
            </a:pPr>
            <a:r>
              <a:rPr lang="he-IL" sz="4400" b="1" dirty="0">
                <a:latin typeface="Aharoni" panose="02010803020104030203" pitchFamily="2" charset="-79"/>
                <a:cs typeface="+mn-cs"/>
              </a:rPr>
              <a:t>חריגות שכר</a:t>
            </a:r>
          </a:p>
        </p:txBody>
      </p:sp>
      <p:sp>
        <p:nvSpPr>
          <p:cNvPr id="8195" name="Content Placeholder 2"/>
          <p:cNvSpPr>
            <a:spLocks noGrp="1"/>
          </p:cNvSpPr>
          <p:nvPr>
            <p:ph idx="1"/>
          </p:nvPr>
        </p:nvSpPr>
        <p:spPr>
          <a:xfrm>
            <a:off x="11370" y="1844824"/>
            <a:ext cx="9150876" cy="5184576"/>
          </a:xfrm>
        </p:spPr>
        <p:txBody>
          <a:bodyPr>
            <a:normAutofit/>
          </a:bodyPr>
          <a:lstStyle/>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2" name="TextBox 1"/>
          <p:cNvSpPr txBox="1"/>
          <p:nvPr/>
        </p:nvSpPr>
        <p:spPr>
          <a:xfrm>
            <a:off x="827584" y="848467"/>
            <a:ext cx="8208912" cy="5755422"/>
          </a:xfrm>
          <a:prstGeom prst="rect">
            <a:avLst/>
          </a:prstGeom>
          <a:noFill/>
        </p:spPr>
        <p:txBody>
          <a:bodyPr wrap="square" rtlCol="1">
            <a:spAutoFit/>
          </a:bodyPr>
          <a:lstStyle/>
          <a:p>
            <a:pPr algn="just"/>
            <a:endParaRPr lang="he-IL" sz="2800" dirty="0">
              <a:cs typeface="+mn-cs"/>
            </a:endParaRPr>
          </a:p>
          <a:p>
            <a:pPr algn="just"/>
            <a:endParaRPr lang="he-IL" sz="2800" dirty="0">
              <a:cs typeface="+mn-cs"/>
            </a:endParaRPr>
          </a:p>
          <a:p>
            <a:pPr marL="457200" indent="-457200" algn="just">
              <a:buClr>
                <a:schemeClr val="tx2"/>
              </a:buClr>
              <a:buFont typeface="Arial" panose="020B0604020202020204" pitchFamily="34" charset="0"/>
              <a:buChar char="•"/>
            </a:pPr>
            <a:r>
              <a:rPr lang="he-IL" sz="2600" dirty="0">
                <a:cs typeface="+mn-cs"/>
              </a:rPr>
              <a:t>באגף השכר במשרד האוצר פועלות יחידת אכיפה ויחידת חקירות.</a:t>
            </a:r>
          </a:p>
          <a:p>
            <a:pPr marL="457200" indent="-457200" algn="just">
              <a:buClr>
                <a:schemeClr val="tx2"/>
              </a:buClr>
              <a:buFont typeface="Arial" panose="020B0604020202020204" pitchFamily="34" charset="0"/>
              <a:buChar char="•"/>
            </a:pPr>
            <a:r>
              <a:rPr lang="he-IL" sz="2600" dirty="0">
                <a:cs typeface="+mn-cs"/>
              </a:rPr>
              <a:t>יחידת האכיפה באגף השכר מרכזת את הפעולות הנחוצות לצורך </a:t>
            </a:r>
            <a:r>
              <a:rPr lang="he-IL" sz="2600" dirty="0" err="1">
                <a:cs typeface="+mn-cs"/>
              </a:rPr>
              <a:t>ישום</a:t>
            </a:r>
            <a:r>
              <a:rPr lang="he-IL" sz="2600" dirty="0">
                <a:cs typeface="+mn-cs"/>
              </a:rPr>
              <a:t> סעיף 29 לחוק יסודות התקציב, התשמ"ה - 1985.</a:t>
            </a:r>
          </a:p>
          <a:p>
            <a:pPr marL="457200" indent="-457200" algn="just">
              <a:buClr>
                <a:schemeClr val="tx2"/>
              </a:buClr>
              <a:buFont typeface="Arial" panose="020B0604020202020204" pitchFamily="34" charset="0"/>
              <a:buChar char="•"/>
            </a:pPr>
            <a:r>
              <a:rPr lang="he-IL" sz="2600" dirty="0">
                <a:cs typeface="+mn-cs"/>
              </a:rPr>
              <a:t>תפקיד היחידה לוודא, כי השכר בגופים נתמכים ומתוקצבים, כמשמעם בחוק יסודות התקציב, משולם על- פי ההנחיות וההסכמים הקיבוציים. </a:t>
            </a:r>
          </a:p>
          <a:p>
            <a:pPr marL="457200" indent="-457200" algn="just">
              <a:buClr>
                <a:schemeClr val="tx2"/>
              </a:buClr>
              <a:buFont typeface="Arial" panose="020B0604020202020204" pitchFamily="34" charset="0"/>
              <a:buChar char="•"/>
            </a:pPr>
            <a:r>
              <a:rPr lang="he-IL" sz="2600" dirty="0">
                <a:cs typeface="+mn-cs"/>
              </a:rPr>
              <a:t>במקרים בהם התגלה בעניינו של עובד, כי השכר, תנאי העבודה, תנאי הפרישה, הגמלאות או הטבות כספיות אחרות הקשורות בעבודה שנתנו לו, חרגו מן הנהוג לגבי כלל עובדי המדינה (להלן </a:t>
            </a:r>
          </a:p>
          <a:p>
            <a:pPr algn="just">
              <a:buClr>
                <a:schemeClr val="tx2"/>
              </a:buClr>
            </a:pPr>
            <a:r>
              <a:rPr lang="he-IL" sz="2600" dirty="0">
                <a:cs typeface="+mn-cs"/>
              </a:rPr>
              <a:t>      חריגות שכר), תפעל היחידה לביטול חריג השכר ולתביעת השבה   </a:t>
            </a:r>
          </a:p>
          <a:p>
            <a:pPr algn="just">
              <a:buClr>
                <a:schemeClr val="tx2"/>
              </a:buClr>
            </a:pPr>
            <a:r>
              <a:rPr lang="he-IL" sz="2600" dirty="0">
                <a:cs typeface="+mn-cs"/>
              </a:rPr>
              <a:t>      רטרואקטיבית של התשלומים החורגים ששולמו לעובד.</a:t>
            </a:r>
          </a:p>
        </p:txBody>
      </p:sp>
    </p:spTree>
    <p:extLst>
      <p:ext uri="{BB962C8B-B14F-4D97-AF65-F5344CB8AC3E}">
        <p14:creationId xmlns:p14="http://schemas.microsoft.com/office/powerpoint/2010/main" val="3828304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67544" y="404664"/>
            <a:ext cx="7467600" cy="1143000"/>
          </a:xfrm>
        </p:spPr>
        <p:txBody>
          <a:bodyPr>
            <a:normAutofit/>
          </a:bodyPr>
          <a:lstStyle/>
          <a:p>
            <a:pPr algn="r" eaLnBrk="1" hangingPunct="1"/>
            <a:r>
              <a:rPr lang="he-IL" altLang="he-IL" sz="4400" b="1" dirty="0">
                <a:cs typeface="+mn-cs"/>
              </a:rPr>
              <a:t>יחידת החקירות באגף השכר</a:t>
            </a:r>
          </a:p>
        </p:txBody>
      </p:sp>
      <p:sp>
        <p:nvSpPr>
          <p:cNvPr id="3" name="Content Placeholder 2"/>
          <p:cNvSpPr>
            <a:spLocks noGrp="1"/>
          </p:cNvSpPr>
          <p:nvPr>
            <p:ph idx="1"/>
          </p:nvPr>
        </p:nvSpPr>
        <p:spPr>
          <a:xfrm>
            <a:off x="323528" y="1412776"/>
            <a:ext cx="8764463" cy="4969147"/>
          </a:xfrm>
        </p:spPr>
        <p:txBody>
          <a:bodyPr>
            <a:normAutofit fontScale="47500" lnSpcReduction="20000"/>
          </a:bodyPr>
          <a:lstStyle/>
          <a:p>
            <a:pPr marL="354013" indent="-317500" algn="just" eaLnBrk="1" fontAlgn="auto" hangingPunct="1">
              <a:spcAft>
                <a:spcPts val="0"/>
              </a:spcAft>
              <a:buFontTx/>
              <a:buNone/>
              <a:defRPr/>
            </a:pPr>
            <a:endParaRPr lang="he-IL" sz="4600" dirty="0"/>
          </a:p>
          <a:p>
            <a:pPr marL="354013" indent="-317500" algn="just" eaLnBrk="1" fontAlgn="auto" hangingPunct="1">
              <a:spcAft>
                <a:spcPts val="0"/>
              </a:spcAft>
              <a:buClr>
                <a:schemeClr val="tx2"/>
              </a:buClr>
              <a:buFont typeface="Arial" panose="020B0604020202020204" pitchFamily="34" charset="0"/>
              <a:buChar char="•"/>
              <a:defRPr/>
            </a:pPr>
            <a:r>
              <a:rPr lang="he-IL" sz="4700" dirty="0"/>
              <a:t>יחידת החקירות מאפשרת הפעלת הדין המשמעתי כנגד מנהלים בגופים נתמכים ומתוקצבים אשר הנהיגו או הורו להנהיג הטבות שכר בניגוד לסעיף 29 לחוק יסודות התקציב, התשמ"ה -1985.</a:t>
            </a:r>
          </a:p>
          <a:p>
            <a:pPr marL="354013" indent="-317500" algn="just">
              <a:buClr>
                <a:schemeClr val="tx2"/>
              </a:buClr>
              <a:buFont typeface="Arial" panose="020B0604020202020204" pitchFamily="34" charset="0"/>
              <a:buChar char="•"/>
              <a:defRPr/>
            </a:pPr>
            <a:r>
              <a:rPr lang="he-IL" sz="4700" dirty="0"/>
              <a:t>יחידת החקירות מוסמכת להעמיד לדין משמעתי נושאי משרה ונבחרי ציבור אשר הוכח כי אישור שכר החורג מן השכר המותר לתשלום על פי דין.</a:t>
            </a:r>
          </a:p>
          <a:p>
            <a:pPr marL="354013" indent="-317500" algn="just" eaLnBrk="1" fontAlgn="auto" hangingPunct="1">
              <a:spcAft>
                <a:spcPts val="0"/>
              </a:spcAft>
              <a:buFontTx/>
              <a:buNone/>
              <a:defRPr/>
            </a:pPr>
            <a:endParaRPr lang="he-IL" sz="4700" dirty="0"/>
          </a:p>
          <a:p>
            <a:pPr marL="354013" indent="-317500" algn="just" eaLnBrk="1" fontAlgn="auto" hangingPunct="1">
              <a:spcAft>
                <a:spcPts val="0"/>
              </a:spcAft>
              <a:buClr>
                <a:schemeClr val="tx2"/>
              </a:buClr>
              <a:buFont typeface="Arial" panose="020B0604020202020204" pitchFamily="34" charset="0"/>
              <a:buChar char="•"/>
              <a:defRPr/>
            </a:pPr>
            <a:r>
              <a:rPr lang="he-IL" sz="4700" dirty="0"/>
              <a:t>ס' 29 קובע כי גוף מתוקצב וגוף נתמך לא ישלמו תוספות שכר, תנאי פרישה, ותנאי עבודה מעבר לנהוג לגבי כלל עובדי המדינה אלא באישור שר האוצר (סמכות שהואצלה לממונה על השכר).</a:t>
            </a:r>
          </a:p>
          <a:p>
            <a:pPr marL="354013" indent="-317500" algn="just" eaLnBrk="1" fontAlgn="auto" hangingPunct="1">
              <a:spcAft>
                <a:spcPts val="0"/>
              </a:spcAft>
              <a:buFontTx/>
              <a:buNone/>
              <a:defRPr/>
            </a:pPr>
            <a:endParaRPr lang="he-IL" sz="4700" dirty="0"/>
          </a:p>
          <a:p>
            <a:pPr marL="354013" indent="-317500" algn="just" eaLnBrk="1" fontAlgn="auto" hangingPunct="1">
              <a:spcAft>
                <a:spcPts val="0"/>
              </a:spcAft>
              <a:buClr>
                <a:schemeClr val="tx2"/>
              </a:buClr>
              <a:buFont typeface="Arial" panose="020B0604020202020204" pitchFamily="34" charset="0"/>
              <a:buChar char="•"/>
              <a:defRPr/>
            </a:pPr>
            <a:r>
              <a:rPr lang="he-IL" sz="4700" dirty="0"/>
              <a:t>היחידה מורכבת מתובעים, חוקרים וכלכלנים.</a:t>
            </a:r>
          </a:p>
          <a:p>
            <a:pPr marL="354013" indent="-317500" algn="just" eaLnBrk="1" fontAlgn="auto" hangingPunct="1">
              <a:spcAft>
                <a:spcPts val="0"/>
              </a:spcAft>
              <a:buFont typeface="Wingdings 2"/>
              <a:buChar char=""/>
              <a:defRPr/>
            </a:pPr>
            <a:endParaRPr lang="he-IL" sz="4700" dirty="0"/>
          </a:p>
          <a:p>
            <a:pPr marL="354013" indent="-317500" algn="just" eaLnBrk="1" fontAlgn="auto" hangingPunct="1">
              <a:spcAft>
                <a:spcPts val="0"/>
              </a:spcAft>
              <a:buClr>
                <a:schemeClr val="tx2"/>
              </a:buClr>
              <a:buFont typeface="Arial" panose="020B0604020202020204" pitchFamily="34" charset="0"/>
              <a:buChar char="•"/>
              <a:defRPr/>
            </a:pPr>
            <a:r>
              <a:rPr lang="he-IL" sz="4700" dirty="0"/>
              <a:t>היחידה חוקרת את מעורבותם של מאשרי החריגות ופועלת לענישה במישור המשמעתי.</a:t>
            </a:r>
          </a:p>
          <a:p>
            <a:pPr marL="420624" indent="-384048" eaLnBrk="1" fontAlgn="auto" hangingPunct="1">
              <a:spcAft>
                <a:spcPts val="0"/>
              </a:spcAft>
              <a:buFont typeface="Wingdings 2"/>
              <a:buChar char=""/>
              <a:defRPr/>
            </a:pPr>
            <a:endParaRPr lang="he-IL" dirty="0"/>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1795814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20000">
              <a:schemeClr val="tx1"/>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כותרת 1"/>
          <p:cNvSpPr txBox="1">
            <a:spLocks/>
          </p:cNvSpPr>
          <p:nvPr/>
        </p:nvSpPr>
        <p:spPr>
          <a:xfrm>
            <a:off x="827956" y="2848669"/>
            <a:ext cx="7467600" cy="868363"/>
          </a:xfrm>
          <a:prstGeom prst="rect">
            <a:avLst/>
          </a:prstGeom>
          <a:ln>
            <a:noFill/>
          </a:ln>
        </p:spPr>
        <p:txBody>
          <a:bodyPr vert="horz" lIns="0" tIns="0" rIns="18288" bIns="0" anchor="b">
            <a:noAutofit/>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fontAlgn="auto">
              <a:spcAft>
                <a:spcPts val="0"/>
              </a:spcAft>
              <a:defRPr/>
            </a:pPr>
            <a:r>
              <a:rPr lang="he-IL" sz="8000" dirty="0">
                <a:ln w="22225">
                  <a:solidFill>
                    <a:schemeClr val="tx2">
                      <a:lumMod val="25000"/>
                    </a:schemeClr>
                  </a:solidFill>
                  <a:prstDash val="solid"/>
                </a:ln>
                <a:solidFill>
                  <a:schemeClr val="tx2">
                    <a:lumMod val="25000"/>
                  </a:schemeClr>
                </a:solidFill>
                <a:effectLst/>
                <a:cs typeface="David" pitchFamily="2" charset="-79"/>
              </a:rPr>
              <a:t>תודה על ההקשבה!</a:t>
            </a:r>
          </a:p>
        </p:txBody>
      </p:sp>
      <p:sp>
        <p:nvSpPr>
          <p:cNvPr id="4" name="Rounded Rectangle 10"/>
          <p:cNvSpPr/>
          <p:nvPr/>
        </p:nvSpPr>
        <p:spPr>
          <a:xfrm>
            <a:off x="1403648" y="1022953"/>
            <a:ext cx="6228008" cy="864096"/>
          </a:xfrm>
          <a:prstGeom prst="roundRect">
            <a:avLst/>
          </a:prstGeom>
          <a:ln>
            <a:solidFill>
              <a:schemeClr val="accent1"/>
            </a:solidFill>
          </a:ln>
          <a:effectLst>
            <a:glow rad="139700">
              <a:schemeClr val="accent1">
                <a:satMod val="175000"/>
                <a:alpha val="40000"/>
              </a:schemeClr>
            </a:glow>
            <a:softEdge rad="635000"/>
          </a:effectLst>
        </p:spPr>
        <p:style>
          <a:lnRef idx="2">
            <a:schemeClr val="accent6"/>
          </a:lnRef>
          <a:fillRef idx="1">
            <a:schemeClr val="lt1"/>
          </a:fillRef>
          <a:effectRef idx="0">
            <a:schemeClr val="accent6"/>
          </a:effectRef>
          <a:fontRef idx="minor">
            <a:schemeClr val="dk1"/>
          </a:fontRef>
        </p:style>
        <p:txBody>
          <a:bodyPr rtlCol="1" anchor="ctr">
            <a:scene3d>
              <a:camera prst="perspectiveRelaxedModerately"/>
              <a:lightRig rig="threePt" dir="t"/>
            </a:scene3d>
            <a:sp3d extrusionH="57150">
              <a:bevelT w="82550" h="38100" prst="coolSlant"/>
            </a:sp3d>
          </a:bodyPr>
          <a:lstStyle/>
          <a:p>
            <a:pPr algn="ctr">
              <a:defRPr/>
            </a:pPr>
            <a:endParaRPr lang="he-IL"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ndParaRPr>
          </a:p>
        </p:txBody>
      </p:sp>
      <p:sp>
        <p:nvSpPr>
          <p:cNvPr id="5" name="Title 7"/>
          <p:cNvSpPr txBox="1">
            <a:spLocks/>
          </p:cNvSpPr>
          <p:nvPr/>
        </p:nvSpPr>
        <p:spPr>
          <a:xfrm>
            <a:off x="457200" y="2833025"/>
            <a:ext cx="8229600" cy="1143000"/>
          </a:xfrm>
          <a:prstGeom prst="rect">
            <a:avLst/>
          </a:prstGeom>
        </p:spPr>
        <p:txBody>
          <a:bodyPr vert="horz" lIns="91440" tIns="45720" rIns="91440" bIns="45720" rtlCol="0" anchor="b">
            <a:normAutofit fontScale="97500"/>
          </a:bodyPr>
          <a:lst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endParaRPr lang="he-IL" dirty="0"/>
          </a:p>
        </p:txBody>
      </p:sp>
      <p:sp>
        <p:nvSpPr>
          <p:cNvPr id="6" name="Subtitle 2"/>
          <p:cNvSpPr txBox="1">
            <a:spLocks/>
          </p:cNvSpPr>
          <p:nvPr/>
        </p:nvSpPr>
        <p:spPr>
          <a:xfrm>
            <a:off x="1619250" y="4264628"/>
            <a:ext cx="6172200" cy="1366837"/>
          </a:xfrm>
          <a:prstGeom prst="rect">
            <a:avLst/>
          </a:prstGeom>
        </p:spPr>
        <p:txBody>
          <a:bodyPr>
            <a:normAutofit/>
          </a:bodyPr>
          <a:lstStyle/>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he-IL" sz="2700" b="1" dirty="0">
                <a:solidFill>
                  <a:schemeClr val="tx2">
                    <a:lumMod val="25000"/>
                  </a:schemeClr>
                </a:solidFill>
                <a:latin typeface="+mn-lt"/>
                <a:cs typeface="David" pitchFamily="2" charset="-79"/>
              </a:rPr>
              <a:t>עו"ד מיכל רוזנבוים</a:t>
            </a:r>
          </a:p>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en-US" sz="2700" b="1" dirty="0">
                <a:solidFill>
                  <a:schemeClr val="tx2">
                    <a:lumMod val="25000"/>
                  </a:schemeClr>
                </a:solidFill>
                <a:latin typeface="+mn-lt"/>
                <a:cs typeface="David" pitchFamily="2" charset="-79"/>
              </a:rPr>
              <a:t>michal@rozlaw.co.il</a:t>
            </a:r>
          </a:p>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he-IL" sz="2700" dirty="0">
                <a:latin typeface="+mn-lt"/>
                <a:cs typeface="David" pitchFamily="2" charset="-79"/>
              </a:rPr>
              <a:t>טל: 03-6006566</a:t>
            </a:r>
            <a:r>
              <a:rPr lang="en-US" sz="2700" dirty="0">
                <a:latin typeface="+mn-lt"/>
                <a:cs typeface="David" pitchFamily="2" charset="-79"/>
              </a:rPr>
              <a:t>;</a:t>
            </a:r>
            <a:r>
              <a:rPr lang="he-IL" sz="2700" dirty="0">
                <a:latin typeface="+mn-lt"/>
                <a:cs typeface="David" pitchFamily="2" charset="-79"/>
              </a:rPr>
              <a:t> נייד: 050-9009264</a:t>
            </a:r>
          </a:p>
        </p:txBody>
      </p:sp>
      <p:pic>
        <p:nvPicPr>
          <p:cNvPr id="7" name="תמונה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9122" y="692696"/>
            <a:ext cx="6156176" cy="1524610"/>
          </a:xfrm>
          <a:prstGeom prst="rect">
            <a:avLst/>
          </a:prstGeom>
        </p:spPr>
      </p:pic>
    </p:spTree>
    <p:extLst>
      <p:ext uri="{BB962C8B-B14F-4D97-AF65-F5344CB8AC3E}">
        <p14:creationId xmlns:p14="http://schemas.microsoft.com/office/powerpoint/2010/main" val="427980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029" y="404664"/>
            <a:ext cx="8229600" cy="1143000"/>
          </a:xfrm>
        </p:spPr>
        <p:txBody>
          <a:bodyPr>
            <a:normAutofit/>
          </a:bodyPr>
          <a:lstStyle/>
          <a:p>
            <a:pPr algn="ctr"/>
            <a:r>
              <a:rPr lang="he-IL" sz="4000" b="1" dirty="0">
                <a:solidFill>
                  <a:srgbClr val="04617B"/>
                </a:solidFill>
                <a:latin typeface="Aharoni" panose="02010803020104030203" pitchFamily="2" charset="-79"/>
                <a:cs typeface="David" panose="020E0502060401010101" pitchFamily="34" charset="-79"/>
              </a:rPr>
              <a:t>עץ מבנה ארגוני</a:t>
            </a:r>
            <a:endParaRPr lang="he-IL" dirty="0"/>
          </a:p>
        </p:txBody>
      </p:sp>
      <p:sp>
        <p:nvSpPr>
          <p:cNvPr id="3" name="מציין מיקום תוכן 2"/>
          <p:cNvSpPr>
            <a:spLocks noGrp="1"/>
          </p:cNvSpPr>
          <p:nvPr>
            <p:ph idx="1"/>
          </p:nvPr>
        </p:nvSpPr>
        <p:spPr/>
        <p:txBody>
          <a:bodyPr>
            <a:normAutofit/>
          </a:bodyPr>
          <a:lstStyle/>
          <a:p>
            <a:pPr marL="0" indent="0" algn="just">
              <a:buClr>
                <a:schemeClr val="tx2"/>
              </a:buClr>
              <a:buNone/>
            </a:pPr>
            <a:r>
              <a:rPr lang="he-IL" b="1" dirty="0">
                <a:latin typeface="Aharoni" panose="02010803020104030203" pitchFamily="2" charset="-79"/>
              </a:rPr>
              <a:t>לאור השונות ומגוון התאגידים, בהתאם לנוהל האסדרה, כל תאגיד מחויב להכין עץ מבנה ארגוני התואם לצרכיו של התאגיד, אשר צריך לקבל את אישור אגף בכיר לתאגידים עירוניים.</a:t>
            </a:r>
          </a:p>
          <a:p>
            <a:pPr marL="0" indent="0" algn="just">
              <a:buClr>
                <a:schemeClr val="tx2"/>
              </a:buClr>
              <a:buNone/>
            </a:pPr>
            <a:endParaRPr lang="he-IL" b="1" dirty="0">
              <a:latin typeface="Aharoni" panose="02010803020104030203" pitchFamily="2" charset="-79"/>
            </a:endParaRPr>
          </a:p>
          <a:p>
            <a:pPr marL="0" indent="0" algn="just">
              <a:buClr>
                <a:schemeClr val="tx2"/>
              </a:buClr>
              <a:buNone/>
            </a:pPr>
            <a:r>
              <a:rPr lang="he-IL" dirty="0">
                <a:latin typeface="Aharoni" panose="02010803020104030203" pitchFamily="2" charset="-79"/>
              </a:rPr>
              <a:t>עץ המבנה הארגוני יכלול את בעלי התפקידים, דרגתם והיקף שכרם כפי שפורט בטבלה.</a:t>
            </a:r>
          </a:p>
          <a:p>
            <a:pPr marL="0" indent="0" algn="just">
              <a:buClr>
                <a:schemeClr val="tx2"/>
              </a:buClr>
              <a:buNone/>
            </a:pPr>
            <a:endParaRPr lang="he-IL" dirty="0">
              <a:latin typeface="Aharoni" panose="02010803020104030203" pitchFamily="2" charset="-79"/>
            </a:endParaRPr>
          </a:p>
          <a:p>
            <a:pPr marL="0" indent="0" algn="just">
              <a:buClr>
                <a:schemeClr val="tx2"/>
              </a:buClr>
              <a:buNone/>
            </a:pPr>
            <a:r>
              <a:rPr lang="he-IL" dirty="0">
                <a:latin typeface="Aharoni" panose="02010803020104030203" pitchFamily="2" charset="-79"/>
              </a:rPr>
              <a:t>התאגיד העירוני מחויב לפעול בהתאם לעץ מבנה ארגוני המאושר וכל שינוי בעץ המבנה יחייב פניה ואישור אגף בכיר לתאגידים עירוניים בהתאם לכללים המקובלים. </a:t>
            </a: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endParaRPr lang="he-IL" dirty="0"/>
          </a:p>
        </p:txBody>
      </p:sp>
    </p:spTree>
    <p:extLst>
      <p:ext uri="{BB962C8B-B14F-4D97-AF65-F5344CB8AC3E}">
        <p14:creationId xmlns:p14="http://schemas.microsoft.com/office/powerpoint/2010/main" val="49030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029" y="404664"/>
            <a:ext cx="8229600" cy="1143000"/>
          </a:xfrm>
        </p:spPr>
        <p:txBody>
          <a:bodyPr>
            <a:normAutofit fontScale="90000"/>
          </a:bodyPr>
          <a:lstStyle/>
          <a:p>
            <a:pPr algn="ctr"/>
            <a:r>
              <a:rPr lang="he-IL" sz="4000" b="1" dirty="0">
                <a:solidFill>
                  <a:srgbClr val="04617B"/>
                </a:solidFill>
                <a:latin typeface="Aharoni" panose="02010803020104030203" pitchFamily="2" charset="-79"/>
                <a:cs typeface="David" panose="020E0502060401010101" pitchFamily="34" charset="-79"/>
              </a:rPr>
              <a:t>מבנה ארגוני מאושר- חקיקה ונהלים רלוונטיים</a:t>
            </a:r>
            <a:endParaRPr lang="he-IL" dirty="0"/>
          </a:p>
        </p:txBody>
      </p:sp>
      <p:sp>
        <p:nvSpPr>
          <p:cNvPr id="3" name="מציין מיקום תוכן 2"/>
          <p:cNvSpPr>
            <a:spLocks noGrp="1"/>
          </p:cNvSpPr>
          <p:nvPr>
            <p:ph idx="1"/>
          </p:nvPr>
        </p:nvSpPr>
        <p:spPr/>
        <p:txBody>
          <a:bodyPr>
            <a:normAutofit fontScale="92500"/>
          </a:bodyPr>
          <a:lstStyle/>
          <a:p>
            <a:pPr algn="just">
              <a:buClr>
                <a:schemeClr val="tx2"/>
              </a:buClr>
              <a:buFont typeface="Arial" panose="020B0604020202020204" pitchFamily="34" charset="0"/>
              <a:buChar char="•"/>
            </a:pPr>
            <a:r>
              <a:rPr lang="he-IL" dirty="0">
                <a:latin typeface="Aharoni" panose="02010803020104030203" pitchFamily="2" charset="-79"/>
              </a:rPr>
              <a:t>קליטת בעלי התפקידים בתאגיד העירוני במסגרת העץ הארגוני שאושר, תבוצע על ידי התאגיד העירוני במסגרת הליך מכרזי ובכפוף לאישור דירקטוריון החברה. </a:t>
            </a:r>
          </a:p>
          <a:p>
            <a:pPr marL="288000" indent="0" algn="just">
              <a:buClr>
                <a:schemeClr val="tx2"/>
              </a:buClr>
              <a:buNone/>
            </a:pPr>
            <a:r>
              <a:rPr lang="he-IL" dirty="0">
                <a:latin typeface="Aharoni" panose="02010803020104030203" pitchFamily="2" charset="-79"/>
              </a:rPr>
              <a:t>למען הסר ספק - עם סיום ההליך </a:t>
            </a:r>
            <a:r>
              <a:rPr lang="he-IL" dirty="0" err="1">
                <a:latin typeface="Aharoni" panose="02010803020104030203" pitchFamily="2" charset="-79"/>
              </a:rPr>
              <a:t>המכרזי</a:t>
            </a:r>
            <a:r>
              <a:rPr lang="he-IL" dirty="0">
                <a:latin typeface="Aharoni" panose="02010803020104030203" pitchFamily="2" charset="-79"/>
              </a:rPr>
              <a:t> ובחירת בעלי התפקידים – על התאגיד העירוני לקבל את אישור משרד הפנים לחוזה העסקה. </a:t>
            </a:r>
          </a:p>
          <a:p>
            <a:pPr algn="just">
              <a:buClr>
                <a:schemeClr val="tx2"/>
              </a:buClr>
              <a:buFont typeface="Arial" panose="020B0604020202020204" pitchFamily="34" charset="0"/>
              <a:buChar char="•"/>
            </a:pPr>
            <a:r>
              <a:rPr lang="he-IL" dirty="0">
                <a:latin typeface="Aharoni" panose="02010803020104030203" pitchFamily="2" charset="-79"/>
              </a:rPr>
              <a:t>אישור האגף הבכיר לתאגידים עירוניים מקנה לתאגיד רשות להעסיק עובדים בכמות ובדרגות שכר, אשר נקבעו בעץ הארגוני המאושר, ללא צורך לפנות לאגף התאגידים לקבלת אישור לאיוש כל משרה, למעט עובדים בכירים. יחד עם זאת, כאמור כל שינוי במבנה העץ הארגוני יחייב את אישור האגף הבכיר לתאגידים עירוניים בהתאם לכללים המקובלים. </a:t>
            </a: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pPr marL="0" indent="0" algn="just">
              <a:buNone/>
            </a:pPr>
            <a:endParaRPr lang="he-IL" b="1" dirty="0">
              <a:latin typeface="Aharoni" panose="02010803020104030203" pitchFamily="2" charset="-79"/>
            </a:endParaRPr>
          </a:p>
          <a:p>
            <a:endParaRPr lang="he-IL" dirty="0"/>
          </a:p>
        </p:txBody>
      </p:sp>
    </p:spTree>
    <p:extLst>
      <p:ext uri="{BB962C8B-B14F-4D97-AF65-F5344CB8AC3E}">
        <p14:creationId xmlns:p14="http://schemas.microsoft.com/office/powerpoint/2010/main" val="3980626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86" y="2590800"/>
            <a:ext cx="8686800" cy="838200"/>
          </a:xfrm>
        </p:spPr>
        <p:txBody>
          <a:bodyPr>
            <a:noAutofit/>
          </a:bodyPr>
          <a:lstStyle/>
          <a:p>
            <a:pPr algn="ctr">
              <a:defRPr/>
            </a:pPr>
            <a:br>
              <a:rPr lang="he-IL" sz="4000" b="1" dirty="0">
                <a:latin typeface="Aharoni" panose="02010803020104030203" pitchFamily="2" charset="-79"/>
                <a:cs typeface="+mn-cs"/>
              </a:rPr>
            </a:br>
            <a:br>
              <a:rPr lang="he-IL" sz="4000" b="1" dirty="0">
                <a:latin typeface="Aharoni" panose="02010803020104030203" pitchFamily="2" charset="-79"/>
                <a:cs typeface="+mn-cs"/>
              </a:rPr>
            </a:br>
            <a:br>
              <a:rPr lang="he-IL" sz="4000" b="1" dirty="0">
                <a:latin typeface="Aharoni" panose="02010803020104030203" pitchFamily="2" charset="-79"/>
                <a:cs typeface="+mn-cs"/>
              </a:rPr>
            </a:br>
            <a:br>
              <a:rPr lang="he-IL" sz="4000" b="1" dirty="0">
                <a:latin typeface="Aharoni" panose="02010803020104030203" pitchFamily="2" charset="-79"/>
                <a:cs typeface="+mn-cs"/>
              </a:rPr>
            </a:br>
            <a:br>
              <a:rPr lang="he-IL" sz="4000" b="1" dirty="0">
                <a:latin typeface="Aharoni" panose="02010803020104030203" pitchFamily="2" charset="-79"/>
                <a:cs typeface="+mn-cs"/>
              </a:rPr>
            </a:br>
            <a:br>
              <a:rPr lang="he-IL" sz="4000" b="1" dirty="0">
                <a:latin typeface="Aharoni" panose="02010803020104030203" pitchFamily="2" charset="-79"/>
                <a:cs typeface="+mn-cs"/>
              </a:rPr>
            </a:br>
            <a:br>
              <a:rPr lang="he-IL" sz="4000" b="1" dirty="0">
                <a:latin typeface="Aharoni" panose="02010803020104030203" pitchFamily="2" charset="-79"/>
                <a:cs typeface="+mn-cs"/>
              </a:rPr>
            </a:br>
            <a:r>
              <a:rPr lang="he-IL" sz="4000" b="1" dirty="0">
                <a:latin typeface="Aharoni" panose="02010803020104030203" pitchFamily="2" charset="-79"/>
                <a:cs typeface="+mn-cs"/>
              </a:rPr>
              <a:t>שכר בכירים בתאגיד עירוני- חוזר הממונה על השכר</a:t>
            </a:r>
            <a:br>
              <a:rPr lang="he-IL" sz="4000" b="1" dirty="0">
                <a:latin typeface="Aharoni" panose="02010803020104030203" pitchFamily="2" charset="-79"/>
                <a:cs typeface="+mn-cs"/>
              </a:rPr>
            </a:br>
            <a:br>
              <a:rPr lang="he-IL" sz="4000" dirty="0">
                <a:solidFill>
                  <a:schemeClr val="tx1"/>
                </a:solidFill>
                <a:latin typeface="Aharoni" panose="02010803020104030203" pitchFamily="2" charset="-79"/>
                <a:cs typeface="+mn-cs"/>
              </a:rPr>
            </a:br>
            <a:endParaRPr lang="he-IL" sz="4000" b="1" dirty="0">
              <a:latin typeface="Aharoni" panose="02010803020104030203" pitchFamily="2" charset="-79"/>
              <a:cs typeface="+mn-cs"/>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8" name="TextBox 7"/>
          <p:cNvSpPr txBox="1"/>
          <p:nvPr/>
        </p:nvSpPr>
        <p:spPr>
          <a:xfrm>
            <a:off x="194497" y="2268155"/>
            <a:ext cx="8755006" cy="4401205"/>
          </a:xfrm>
          <a:prstGeom prst="rect">
            <a:avLst/>
          </a:prstGeom>
          <a:noFill/>
        </p:spPr>
        <p:txBody>
          <a:bodyPr wrap="square" rtlCol="1">
            <a:spAutoFit/>
          </a:bodyPr>
          <a:lstStyle/>
          <a:p>
            <a:pPr algn="just"/>
            <a:r>
              <a:rPr lang="he-IL" sz="2000" b="1" dirty="0">
                <a:cs typeface="+mn-cs"/>
              </a:rPr>
              <a:t>שכר העובדים הבכירים מוסדר גם בחוזר הממונה על השכר במשרד האוצר מחודש 01/2018.</a:t>
            </a:r>
          </a:p>
          <a:p>
            <a:pPr algn="just"/>
            <a:endParaRPr lang="he-IL" sz="2000" b="1" dirty="0">
              <a:cs typeface="+mn-cs"/>
            </a:endParaRPr>
          </a:p>
          <a:p>
            <a:pPr algn="just"/>
            <a:r>
              <a:rPr lang="he-IL" sz="2000" b="1" dirty="0">
                <a:cs typeface="+mn-cs"/>
              </a:rPr>
              <a:t>חוזר הממונה על השכר שפורסם בראשית שנת 2018 מסדיר את העסקת העובדים הבכירים בתאגידים העירוניים.</a:t>
            </a:r>
          </a:p>
          <a:p>
            <a:pPr algn="just"/>
            <a:r>
              <a:rPr lang="he-IL" sz="2000" b="1" dirty="0">
                <a:cs typeface="+mn-cs"/>
              </a:rPr>
              <a:t>על פי החוזר, כל תאגיד עירוני נדרש לאשר מבנה ארגוני מול משרד הפנים. כמו כן, נקבע כי העסקת עובד בכיר טעונה אישור משרד הפנים.</a:t>
            </a:r>
          </a:p>
          <a:p>
            <a:pPr algn="just"/>
            <a:endParaRPr lang="he-IL" sz="2000" b="1" dirty="0">
              <a:cs typeface="+mn-cs"/>
            </a:endParaRPr>
          </a:p>
          <a:p>
            <a:pPr algn="just"/>
            <a:r>
              <a:rPr lang="he-IL" sz="2000" b="1" dirty="0">
                <a:cs typeface="+mn-cs"/>
              </a:rPr>
              <a:t>לתאגידים העירוניים ניתנה תקופת מעבר בת 6 חודשים לפנות למשרד הפנים ולהסדיר את הסכמי ההעסקה של העובדים הבכירים.</a:t>
            </a:r>
          </a:p>
          <a:p>
            <a:pPr algn="just"/>
            <a:endParaRPr lang="he-IL" sz="2000" b="1" dirty="0">
              <a:cs typeface="+mn-cs"/>
            </a:endParaRPr>
          </a:p>
          <a:p>
            <a:pPr algn="just"/>
            <a:r>
              <a:rPr lang="he-IL" sz="2000" b="1" dirty="0">
                <a:cs typeface="+mn-cs"/>
              </a:rPr>
              <a:t>כמו כן, לחוזר הממונה צורפו פורמטים חדשים של חוזים לעובדים בכירים אשר כל עובד אשר מתקבל לעבודה לאחר חודש 01/2018 או ששכרו טרם אושרו על ידי משרד הפנים, חייב לחתום על החוזה בפורמט המצורף.</a:t>
            </a:r>
          </a:p>
          <a:p>
            <a:pPr algn="just"/>
            <a:endParaRPr lang="he-IL" sz="2000" dirty="0">
              <a:cs typeface="+mn-cs"/>
            </a:endParaRPr>
          </a:p>
        </p:txBody>
      </p:sp>
    </p:spTree>
    <p:extLst>
      <p:ext uri="{BB962C8B-B14F-4D97-AF65-F5344CB8AC3E}">
        <p14:creationId xmlns:p14="http://schemas.microsoft.com/office/powerpoint/2010/main" val="421709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116632" y="715981"/>
            <a:ext cx="10081120" cy="838200"/>
          </a:xfrm>
        </p:spPr>
        <p:txBody>
          <a:bodyPr>
            <a:noAutofit/>
          </a:bodyPr>
          <a:lstStyle/>
          <a:p>
            <a:pPr algn="r" eaLnBrk="1" fontAlgn="auto" hangingPunct="1">
              <a:spcAft>
                <a:spcPts val="0"/>
              </a:spcAft>
              <a:defRPr/>
            </a:pPr>
            <a:r>
              <a:rPr lang="he-IL" sz="4000" b="1" dirty="0">
                <a:latin typeface="Aharoni" panose="02010803020104030203" pitchFamily="2" charset="-79"/>
                <a:cs typeface="+mn-cs"/>
              </a:rPr>
              <a:t>		 שכר עובדי התאגיד</a:t>
            </a:r>
          </a:p>
        </p:txBody>
      </p:sp>
      <p:sp>
        <p:nvSpPr>
          <p:cNvPr id="8195" name="Content Placeholder 2"/>
          <p:cNvSpPr>
            <a:spLocks noGrp="1"/>
          </p:cNvSpPr>
          <p:nvPr>
            <p:ph idx="1"/>
          </p:nvPr>
        </p:nvSpPr>
        <p:spPr>
          <a:xfrm>
            <a:off x="-14918" y="1428471"/>
            <a:ext cx="9150876" cy="5184576"/>
          </a:xfrm>
        </p:spPr>
        <p:txBody>
          <a:bodyPr>
            <a:normAutofit/>
          </a:bodyPr>
          <a:lstStyle/>
          <a:p>
            <a:pPr algn="just" eaLnBrk="1" hangingPunct="1">
              <a:buClr>
                <a:schemeClr val="tx2"/>
              </a:buClr>
              <a:buFont typeface="Arial" panose="020B0604020202020204" pitchFamily="34" charset="0"/>
              <a:buChar char="•"/>
            </a:pPr>
            <a:endParaRPr lang="he-IL" sz="1200" dirty="0">
              <a:latin typeface="Aharoni" panose="02010803020104030203" pitchFamily="2" charset="-79"/>
            </a:endParaRPr>
          </a:p>
          <a:p>
            <a:pPr algn="just" eaLnBrk="1" hangingPunct="1">
              <a:buClr>
                <a:schemeClr val="tx2"/>
              </a:buClr>
              <a:buFont typeface="Arial" panose="020B0604020202020204" pitchFamily="34" charset="0"/>
              <a:buChar char="•"/>
            </a:pPr>
            <a:endParaRPr lang="he-IL" dirty="0">
              <a:latin typeface="Aharoni" panose="02010803020104030203" pitchFamily="2" charset="-79"/>
            </a:endParaRPr>
          </a:p>
          <a:p>
            <a:pPr marL="0" lvl="0" indent="0" algn="just" fontAlgn="base">
              <a:spcBef>
                <a:spcPct val="0"/>
              </a:spcBef>
              <a:spcAft>
                <a:spcPct val="0"/>
              </a:spcAft>
              <a:buClrTx/>
              <a:buSzTx/>
              <a:buNone/>
            </a:pPr>
            <a:r>
              <a:rPr lang="he-IL" b="1" dirty="0">
                <a:solidFill>
                  <a:prstClr val="black"/>
                </a:solidFill>
                <a:latin typeface="Arial" charset="0"/>
              </a:rPr>
              <a:t>בהתאם לנוהל אסדרה היקף שכר עובדי התאגיד נחלק לשתי קבוצות עיקריות:</a:t>
            </a:r>
          </a:p>
          <a:p>
            <a:pPr marL="0" lvl="0" indent="0" algn="just" fontAlgn="base">
              <a:spcBef>
                <a:spcPct val="0"/>
              </a:spcBef>
              <a:spcAft>
                <a:spcPct val="0"/>
              </a:spcAft>
              <a:buClrTx/>
              <a:buSzTx/>
              <a:buNone/>
            </a:pPr>
            <a:endParaRPr lang="he-IL" b="1" dirty="0">
              <a:solidFill>
                <a:prstClr val="black"/>
              </a:solidFill>
              <a:latin typeface="Arial" charset="0"/>
            </a:endParaRPr>
          </a:p>
          <a:p>
            <a:pPr marL="514350" lvl="0" indent="-514350" algn="just" fontAlgn="base">
              <a:spcBef>
                <a:spcPct val="0"/>
              </a:spcBef>
              <a:spcAft>
                <a:spcPct val="0"/>
              </a:spcAft>
              <a:buClr>
                <a:srgbClr val="04617B"/>
              </a:buClr>
              <a:buSzTx/>
              <a:buFontTx/>
              <a:buAutoNum type="arabicPeriod"/>
            </a:pPr>
            <a:r>
              <a:rPr lang="he-IL" b="1" dirty="0">
                <a:solidFill>
                  <a:prstClr val="black"/>
                </a:solidFill>
                <a:latin typeface="Arial" charset="0"/>
              </a:rPr>
              <a:t>עובדים בכירים </a:t>
            </a:r>
            <a:r>
              <a:rPr lang="he-IL" dirty="0">
                <a:solidFill>
                  <a:prstClr val="black"/>
                </a:solidFill>
                <a:latin typeface="Arial" charset="0"/>
              </a:rPr>
              <a:t>- עובדים אשר שכרם נגזר כאחוזים משכרו של מנכ"ל התאגיד העירוני.</a:t>
            </a:r>
          </a:p>
          <a:p>
            <a:pPr marL="514350" indent="-514350" algn="just" fontAlgn="base">
              <a:spcBef>
                <a:spcPct val="0"/>
              </a:spcBef>
              <a:spcAft>
                <a:spcPct val="0"/>
              </a:spcAft>
              <a:buClr>
                <a:srgbClr val="04617B"/>
              </a:buClr>
              <a:buSzTx/>
              <a:buFontTx/>
              <a:buAutoNum type="arabicPeriod"/>
            </a:pPr>
            <a:r>
              <a:rPr lang="he-IL" b="1" dirty="0">
                <a:solidFill>
                  <a:prstClr val="black"/>
                </a:solidFill>
                <a:latin typeface="Arial" charset="0"/>
              </a:rPr>
              <a:t>עובדים שאינם בכירים </a:t>
            </a:r>
            <a:r>
              <a:rPr lang="he-IL" dirty="0">
                <a:solidFill>
                  <a:prstClr val="black"/>
                </a:solidFill>
                <a:latin typeface="Arial" charset="0"/>
              </a:rPr>
              <a:t>- שכרם נקבע בהתאם למשרה בה הם מועסקים וכמקובל ברשות המקומית. </a:t>
            </a: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114487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116632"/>
            <a:ext cx="8640960" cy="1143000"/>
          </a:xfrm>
        </p:spPr>
        <p:txBody>
          <a:bodyPr>
            <a:normAutofit/>
          </a:bodyPr>
          <a:lstStyle/>
          <a:p>
            <a:r>
              <a:rPr lang="he-IL" sz="1800" dirty="0">
                <a:solidFill>
                  <a:schemeClr val="tx2">
                    <a:lumMod val="75000"/>
                  </a:schemeClr>
                </a:solidFill>
                <a:cs typeface="+mn-cs"/>
              </a:rPr>
              <a:t>.</a:t>
            </a:r>
          </a:p>
        </p:txBody>
      </p:sp>
      <p:sp>
        <p:nvSpPr>
          <p:cNvPr id="3" name="מציין מיקום תוכן 2"/>
          <p:cNvSpPr>
            <a:spLocks noGrp="1"/>
          </p:cNvSpPr>
          <p:nvPr>
            <p:ph idx="1"/>
          </p:nvPr>
        </p:nvSpPr>
        <p:spPr>
          <a:xfrm>
            <a:off x="323528" y="800209"/>
            <a:ext cx="8352928" cy="6057791"/>
          </a:xfrm>
        </p:spPr>
        <p:txBody>
          <a:bodyPr>
            <a:normAutofit/>
          </a:bodyPr>
          <a:lstStyle/>
          <a:p>
            <a:pPr marL="0" indent="0" algn="ctr">
              <a:buNone/>
            </a:pPr>
            <a:r>
              <a:rPr lang="he-IL" sz="3600" b="1" dirty="0">
                <a:solidFill>
                  <a:schemeClr val="tx2">
                    <a:lumMod val="75000"/>
                  </a:schemeClr>
                </a:solidFill>
              </a:rPr>
              <a:t>עובדים ששכרם הוא "כמקובל ברשות המקומית"</a:t>
            </a:r>
          </a:p>
          <a:p>
            <a:pPr marL="0" indent="0" algn="just" fontAlgn="auto">
              <a:lnSpc>
                <a:spcPct val="90000"/>
              </a:lnSpc>
              <a:spcBef>
                <a:spcPts val="0"/>
              </a:spcBef>
              <a:spcAft>
                <a:spcPts val="0"/>
              </a:spcAft>
              <a:buNone/>
              <a:defRPr/>
            </a:pPr>
            <a:r>
              <a:rPr lang="he-IL" dirty="0">
                <a:solidFill>
                  <a:schemeClr val="accent1">
                    <a:lumMod val="75000"/>
                  </a:schemeClr>
                </a:solidFill>
              </a:rPr>
              <a:t>נוהל משרד הפנים קובע כי תנאי העסקת חלק מן העובדים </a:t>
            </a:r>
            <a:r>
              <a:rPr lang="he-IL" b="1" u="sng" dirty="0">
                <a:solidFill>
                  <a:schemeClr val="accent1">
                    <a:lumMod val="75000"/>
                  </a:schemeClr>
                </a:solidFill>
              </a:rPr>
              <a:t>לא יחרוג מהמקובל ברשות המקומית</a:t>
            </a:r>
            <a:r>
              <a:rPr lang="he-IL" dirty="0">
                <a:solidFill>
                  <a:schemeClr val="accent1">
                    <a:lumMod val="75000"/>
                  </a:schemeClr>
                </a:solidFill>
              </a:rPr>
              <a:t>. הוראה כללית זו גורמת לעמימות, אי ודאות ומעלה מספר בעיות בנוגע תשלומי השכר לעובדים בתאגיד המקומי:</a:t>
            </a:r>
          </a:p>
          <a:p>
            <a:pPr algn="just" fontAlgn="auto">
              <a:lnSpc>
                <a:spcPct val="90000"/>
              </a:lnSpc>
              <a:spcBef>
                <a:spcPts val="0"/>
              </a:spcBef>
              <a:spcAft>
                <a:spcPts val="0"/>
              </a:spcAft>
              <a:defRPr/>
            </a:pPr>
            <a:endParaRPr lang="he-IL" dirty="0">
              <a:solidFill>
                <a:schemeClr val="accent1">
                  <a:lumMod val="75000"/>
                </a:schemeClr>
              </a:solidFill>
            </a:endParaRPr>
          </a:p>
          <a:p>
            <a:pPr marL="0" indent="0" algn="just" fontAlgn="auto">
              <a:lnSpc>
                <a:spcPct val="90000"/>
              </a:lnSpc>
              <a:spcBef>
                <a:spcPts val="0"/>
              </a:spcBef>
              <a:spcAft>
                <a:spcPts val="0"/>
              </a:spcAft>
              <a:buClr>
                <a:schemeClr val="tx2"/>
              </a:buClr>
              <a:buNone/>
              <a:defRPr/>
            </a:pPr>
            <a:r>
              <a:rPr lang="he-IL" b="1" dirty="0"/>
              <a:t>1</a:t>
            </a:r>
            <a:r>
              <a:rPr lang="he-IL" dirty="0"/>
              <a:t>. חלק גדול מהמשרות בתאגידים עירוניים לא קיימות ברשות ולא ניתן לבצע השוואה בין תנאי השכר בתאגיד עירוני לנושא משרה מקביל ברשות המקומית (דוגמאות– סמנכ"ל, מנהל פיתוח, מנהל מתנ"ס, מנהל תפעול).</a:t>
            </a:r>
          </a:p>
          <a:p>
            <a:pPr algn="just" fontAlgn="auto">
              <a:lnSpc>
                <a:spcPct val="90000"/>
              </a:lnSpc>
              <a:spcBef>
                <a:spcPts val="0"/>
              </a:spcBef>
              <a:spcAft>
                <a:spcPts val="0"/>
              </a:spcAft>
              <a:buFont typeface="Arial" pitchFamily="34" charset="0"/>
              <a:buChar char="•"/>
              <a:defRPr/>
            </a:pPr>
            <a:endParaRPr lang="he-IL" dirty="0"/>
          </a:p>
          <a:p>
            <a:pPr marL="0" indent="0" algn="just" fontAlgn="auto">
              <a:lnSpc>
                <a:spcPct val="90000"/>
              </a:lnSpc>
              <a:spcBef>
                <a:spcPts val="0"/>
              </a:spcBef>
              <a:spcAft>
                <a:spcPts val="0"/>
              </a:spcAft>
              <a:buNone/>
              <a:defRPr/>
            </a:pPr>
            <a:r>
              <a:rPr lang="he-IL" b="1" dirty="0"/>
              <a:t>מכאן שהשאלה העולה היא כיצד נחשב את השכר לבעלי תפקיד אלו? כיום מקובל להקביל למשרה דומה ככל האפשר.</a:t>
            </a:r>
            <a:endParaRPr lang="en-US" b="1" dirty="0"/>
          </a:p>
          <a:p>
            <a:pPr marL="0" indent="0">
              <a:buNone/>
            </a:pPr>
            <a:endParaRPr lang="he-IL" dirty="0">
              <a:ln w="0"/>
              <a:effectLst>
                <a:outerShdw blurRad="38100" dist="19050" dir="2700000" algn="tl" rotWithShape="0">
                  <a:schemeClr val="dk1">
                    <a:alpha val="40000"/>
                  </a:schemeClr>
                </a:outerShdw>
              </a:effectLst>
              <a:hlinkClick r:id="rId2" action="ppaction://hlinksldjump"/>
            </a:endParaRPr>
          </a:p>
        </p:txBody>
      </p:sp>
      <p:pic>
        <p:nvPicPr>
          <p:cNvPr id="4" name="תמונה 3"/>
          <p:cNvPicPr>
            <a:picLocks noChangeAspect="1"/>
          </p:cNvPicPr>
          <p:nvPr/>
        </p:nvPicPr>
        <p:blipFill>
          <a:blip r:embed="rId3"/>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36060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33812</TotalTime>
  <Words>3307</Words>
  <Application>Microsoft Office PowerPoint</Application>
  <PresentationFormat>‫הצגה על המסך (4:3)</PresentationFormat>
  <Paragraphs>356</Paragraphs>
  <Slides>47</Slides>
  <Notes>7</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47</vt:i4>
      </vt:variant>
    </vt:vector>
  </HeadingPairs>
  <TitlesOfParts>
    <vt:vector size="55" baseType="lpstr">
      <vt:lpstr>Aharoni</vt:lpstr>
      <vt:lpstr>Arial</vt:lpstr>
      <vt:lpstr>Calibri</vt:lpstr>
      <vt:lpstr>Constantia</vt:lpstr>
      <vt:lpstr>David</vt:lpstr>
      <vt:lpstr>Wingdings</vt:lpstr>
      <vt:lpstr>Wingdings 2</vt:lpstr>
      <vt:lpstr>זרימה</vt:lpstr>
      <vt:lpstr>מצגת של PowerPoint‏</vt:lpstr>
      <vt:lpstr>.</vt:lpstr>
      <vt:lpstr>נוהל האסדרה של משרד הפנים</vt:lpstr>
      <vt:lpstr>מבנה ארגוני מאושר- חקיקה ונהלים רלוונטיים</vt:lpstr>
      <vt:lpstr>עץ מבנה ארגוני</vt:lpstr>
      <vt:lpstr>מבנה ארגוני מאושר- חקיקה ונהלים רלוונטיים</vt:lpstr>
      <vt:lpstr>       שכר בכירים בתאגיד עירוני- חוזר הממונה על השכר  </vt:lpstr>
      <vt:lpstr>   שכר עובדי התאגיד</vt:lpstr>
      <vt:lpstr>.</vt:lpstr>
      <vt:lpstr>.</vt:lpstr>
      <vt:lpstr>.</vt:lpstr>
      <vt:lpstr>מנכ"ל התאגיד העירוני</vt:lpstr>
      <vt:lpstr>מינוי מנכ"ל התאגיד העירוני</vt:lpstr>
      <vt:lpstr>מינוי מנכ"ל התאגיד העירוני</vt:lpstr>
      <vt:lpstr>מינוי מנכ"ל התאגיד העירוני</vt:lpstr>
      <vt:lpstr>מינוי מנכ"ל התאגיד העירוני שיקולים לבחירה</vt:lpstr>
      <vt:lpstr>מינוי מנכ"ל התאגיד העירוני שיקולים לבחירה</vt:lpstr>
      <vt:lpstr>שכר עובדים בכירים</vt:lpstr>
      <vt:lpstr>שכר בכירים בתאגיד עירוני- שכר מנכ"ל  </vt:lpstr>
      <vt:lpstr>שכר מנכ"ל התאגיד</vt:lpstr>
      <vt:lpstr>שכר בכירים בתאגיד עירוני  </vt:lpstr>
      <vt:lpstr>שכר עובדים בכירים</vt:lpstr>
      <vt:lpstr>שכר בכירים בתאגיד עירוני- תנאים נוספים  </vt:lpstr>
      <vt:lpstr>שכר בכירים בתאגיד עירוני- תנאים נוספים  </vt:lpstr>
      <vt:lpstr>שכר בכירים בתאגיד עירוני- תנאים נוספים  </vt:lpstr>
      <vt:lpstr>שכר בכירים בתאגיד עירוני- תנאים נוספים  </vt:lpstr>
      <vt:lpstr>שכר בכירים בתאגיד עירוני- תנאים נוספים  </vt:lpstr>
      <vt:lpstr>שכר בכירים בתאגיד עירוני - סוגיות  </vt:lpstr>
      <vt:lpstr>שכר בכירים בתאגיד עירוני - סוגיות</vt:lpstr>
      <vt:lpstr>קבלת עובדים בתאגיד העירוני</vt:lpstr>
      <vt:lpstr>קבלת עובדים בתאגיד העירוני</vt:lpstr>
      <vt:lpstr>קבלת עובדים בתאגיד העירוני</vt:lpstr>
      <vt:lpstr>קבלת עובדים בתאגיד העירוני</vt:lpstr>
      <vt:lpstr>קבלת עובדים בתאגיד העירוני</vt:lpstr>
      <vt:lpstr>קבלת עובדים בתאגיד העירוני</vt:lpstr>
      <vt:lpstr>קבלת עובדים בתאגיד העירוני</vt:lpstr>
      <vt:lpstr>קבלת עובדים בתאגיד העירוני</vt:lpstr>
      <vt:lpstr>עובדים בתאגידים עירוניים- חוקי משמעת</vt:lpstr>
      <vt:lpstr>סיום העסקת עובדים  </vt:lpstr>
      <vt:lpstr>סיום העסקת עובדים  </vt:lpstr>
      <vt:lpstr>ביקורת בתאגיד העירוני בנושא כוח אדם ושכר</vt:lpstr>
      <vt:lpstr>הנושאים הנבדקים בעת עריכת הביקורת</vt:lpstr>
      <vt:lpstr>הנושאים הנבדקים בעת עריכת הביקורת</vt:lpstr>
      <vt:lpstr>חריגות שכר בתאגיד העירוני- משמעות</vt:lpstr>
      <vt:lpstr>חריגות שכר</vt:lpstr>
      <vt:lpstr>יחידת החקירות באגף השכר</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shani</dc:creator>
  <cp:lastModifiedBy>Ran</cp:lastModifiedBy>
  <cp:revision>642</cp:revision>
  <cp:lastPrinted>2016-12-19T11:25:48Z</cp:lastPrinted>
  <dcterms:created xsi:type="dcterms:W3CDTF">2011-12-08T08:30:12Z</dcterms:created>
  <dcterms:modified xsi:type="dcterms:W3CDTF">2019-07-02T14:47:11Z</dcterms:modified>
</cp:coreProperties>
</file>