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ppt/theme/themeOverride19.xml" ContentType="application/vnd.openxmlformats-officedocument.themeOverride+xml"/>
  <Override PartName="/ppt/theme/themeOverride20.xml" ContentType="application/vnd.openxmlformats-officedocument.themeOverride+xml"/>
  <Override PartName="/ppt/theme/themeOverride21.xml" ContentType="application/vnd.openxmlformats-officedocument.themeOverride+xml"/>
  <Override PartName="/ppt/theme/themeOverride22.xml" ContentType="application/vnd.openxmlformats-officedocument.themeOverride+xml"/>
  <Override PartName="/ppt/theme/themeOverride23.xml" ContentType="application/vnd.openxmlformats-officedocument.themeOverride+xml"/>
  <Override PartName="/ppt/theme/themeOverride24.xml" ContentType="application/vnd.openxmlformats-officedocument.themeOverride+xml"/>
  <Override PartName="/ppt/theme/themeOverride25.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75" r:id="rId1"/>
  </p:sldMasterIdLst>
  <p:notesMasterIdLst>
    <p:notesMasterId r:id="rId71"/>
  </p:notesMasterIdLst>
  <p:handoutMasterIdLst>
    <p:handoutMasterId r:id="rId72"/>
  </p:handoutMasterIdLst>
  <p:sldIdLst>
    <p:sldId id="256" r:id="rId2"/>
    <p:sldId id="844" r:id="rId3"/>
    <p:sldId id="783" r:id="rId4"/>
    <p:sldId id="820" r:id="rId5"/>
    <p:sldId id="765" r:id="rId6"/>
    <p:sldId id="821" r:id="rId7"/>
    <p:sldId id="766" r:id="rId8"/>
    <p:sldId id="767" r:id="rId9"/>
    <p:sldId id="768" r:id="rId10"/>
    <p:sldId id="842" r:id="rId11"/>
    <p:sldId id="843" r:id="rId12"/>
    <p:sldId id="769" r:id="rId13"/>
    <p:sldId id="826" r:id="rId14"/>
    <p:sldId id="763" r:id="rId15"/>
    <p:sldId id="771" r:id="rId16"/>
    <p:sldId id="772" r:id="rId17"/>
    <p:sldId id="773" r:id="rId18"/>
    <p:sldId id="774" r:id="rId19"/>
    <p:sldId id="775" r:id="rId20"/>
    <p:sldId id="776" r:id="rId21"/>
    <p:sldId id="777" r:id="rId22"/>
    <p:sldId id="778" r:id="rId23"/>
    <p:sldId id="780" r:id="rId24"/>
    <p:sldId id="779" r:id="rId25"/>
    <p:sldId id="782" r:id="rId26"/>
    <p:sldId id="825" r:id="rId27"/>
    <p:sldId id="799" r:id="rId28"/>
    <p:sldId id="811" r:id="rId29"/>
    <p:sldId id="798" r:id="rId30"/>
    <p:sldId id="812" r:id="rId31"/>
    <p:sldId id="833" r:id="rId32"/>
    <p:sldId id="840" r:id="rId33"/>
    <p:sldId id="834" r:id="rId34"/>
    <p:sldId id="784" r:id="rId35"/>
    <p:sldId id="785" r:id="rId36"/>
    <p:sldId id="839" r:id="rId37"/>
    <p:sldId id="841" r:id="rId38"/>
    <p:sldId id="786" r:id="rId39"/>
    <p:sldId id="827" r:id="rId40"/>
    <p:sldId id="787" r:id="rId41"/>
    <p:sldId id="789" r:id="rId42"/>
    <p:sldId id="790" r:id="rId43"/>
    <p:sldId id="792" r:id="rId44"/>
    <p:sldId id="823" r:id="rId45"/>
    <p:sldId id="809" r:id="rId46"/>
    <p:sldId id="793" r:id="rId47"/>
    <p:sldId id="791" r:id="rId48"/>
    <p:sldId id="795" r:id="rId49"/>
    <p:sldId id="810" r:id="rId50"/>
    <p:sldId id="797" r:id="rId51"/>
    <p:sldId id="808" r:id="rId52"/>
    <p:sldId id="807" r:id="rId53"/>
    <p:sldId id="806" r:id="rId54"/>
    <p:sldId id="828" r:id="rId55"/>
    <p:sldId id="829" r:id="rId56"/>
    <p:sldId id="830" r:id="rId57"/>
    <p:sldId id="831" r:id="rId58"/>
    <p:sldId id="838" r:id="rId59"/>
    <p:sldId id="832" r:id="rId60"/>
    <p:sldId id="805" r:id="rId61"/>
    <p:sldId id="803" r:id="rId62"/>
    <p:sldId id="837" r:id="rId63"/>
    <p:sldId id="802" r:id="rId64"/>
    <p:sldId id="813" r:id="rId65"/>
    <p:sldId id="835" r:id="rId66"/>
    <p:sldId id="801" r:id="rId67"/>
    <p:sldId id="836" r:id="rId68"/>
    <p:sldId id="800" r:id="rId69"/>
    <p:sldId id="524" r:id="rId70"/>
  </p:sldIdLst>
  <p:sldSz cx="9144000" cy="6858000" type="screen4x3"/>
  <p:notesSz cx="6797675" cy="9926638"/>
  <p:defaultTextStyle>
    <a:defPPr>
      <a:defRPr lang="he-IL"/>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r" defTabSz="914400" rtl="1" eaLnBrk="1" latinLnBrk="0" hangingPunct="1">
      <a:defRPr kern="1200">
        <a:solidFill>
          <a:schemeClr val="tx1"/>
        </a:solidFill>
        <a:latin typeface="Arial" charset="0"/>
        <a:ea typeface="+mn-ea"/>
        <a:cs typeface="Arial" charset="0"/>
      </a:defRPr>
    </a:lvl6pPr>
    <a:lvl7pPr marL="2743200" algn="r" defTabSz="914400" rtl="1" eaLnBrk="1" latinLnBrk="0" hangingPunct="1">
      <a:defRPr kern="1200">
        <a:solidFill>
          <a:schemeClr val="tx1"/>
        </a:solidFill>
        <a:latin typeface="Arial" charset="0"/>
        <a:ea typeface="+mn-ea"/>
        <a:cs typeface="Arial" charset="0"/>
      </a:defRPr>
    </a:lvl7pPr>
    <a:lvl8pPr marL="3200400" algn="r" defTabSz="914400" rtl="1" eaLnBrk="1" latinLnBrk="0" hangingPunct="1">
      <a:defRPr kern="1200">
        <a:solidFill>
          <a:schemeClr val="tx1"/>
        </a:solidFill>
        <a:latin typeface="Arial" charset="0"/>
        <a:ea typeface="+mn-ea"/>
        <a:cs typeface="Arial" charset="0"/>
      </a:defRPr>
    </a:lvl8pPr>
    <a:lvl9pPr marL="3657600" algn="r" defTabSz="914400" rtl="1" eaLnBrk="1" latinLnBrk="0" hangingPunct="1">
      <a:defRPr kern="1200">
        <a:solidFill>
          <a:schemeClr val="tx1"/>
        </a:solidFill>
        <a:latin typeface="Arial" charset="0"/>
        <a:ea typeface="+mn-ea"/>
        <a:cs typeface="Arial" charset="0"/>
      </a:defRPr>
    </a:lvl9pPr>
  </p:defaultTextStyle>
  <p:extLst>
    <p:ext uri="{521415D9-36F7-43E2-AB2F-B90AF26B5E84}">
      <p14:sectionLst xmlns:p14="http://schemas.microsoft.com/office/powerpoint/2010/main">
        <p14:section name="מקטע ברירת מחדל" id="{6C9F9497-E43D-456C-A78C-8310B92B39DE}">
          <p14:sldIdLst/>
        </p14:section>
        <p14:section name="מקטע ללא כותרת" id="{CEE3861D-1991-460C-A8F9-E5A4D33CA851}">
          <p14:sldIdLst>
            <p14:sldId id="256"/>
            <p14:sldId id="844"/>
            <p14:sldId id="783"/>
            <p14:sldId id="820"/>
            <p14:sldId id="765"/>
            <p14:sldId id="821"/>
            <p14:sldId id="766"/>
            <p14:sldId id="767"/>
            <p14:sldId id="768"/>
            <p14:sldId id="842"/>
            <p14:sldId id="843"/>
            <p14:sldId id="769"/>
            <p14:sldId id="826"/>
            <p14:sldId id="763"/>
            <p14:sldId id="771"/>
            <p14:sldId id="772"/>
            <p14:sldId id="773"/>
            <p14:sldId id="774"/>
            <p14:sldId id="775"/>
            <p14:sldId id="776"/>
            <p14:sldId id="777"/>
            <p14:sldId id="778"/>
            <p14:sldId id="780"/>
            <p14:sldId id="779"/>
            <p14:sldId id="782"/>
            <p14:sldId id="825"/>
            <p14:sldId id="799"/>
            <p14:sldId id="811"/>
            <p14:sldId id="798"/>
            <p14:sldId id="812"/>
            <p14:sldId id="833"/>
            <p14:sldId id="840"/>
            <p14:sldId id="834"/>
            <p14:sldId id="784"/>
            <p14:sldId id="785"/>
            <p14:sldId id="839"/>
            <p14:sldId id="841"/>
            <p14:sldId id="786"/>
            <p14:sldId id="827"/>
            <p14:sldId id="787"/>
            <p14:sldId id="789"/>
            <p14:sldId id="790"/>
            <p14:sldId id="792"/>
            <p14:sldId id="823"/>
            <p14:sldId id="809"/>
            <p14:sldId id="793"/>
            <p14:sldId id="791"/>
            <p14:sldId id="795"/>
            <p14:sldId id="810"/>
            <p14:sldId id="797"/>
            <p14:sldId id="808"/>
            <p14:sldId id="807"/>
            <p14:sldId id="806"/>
            <p14:sldId id="828"/>
            <p14:sldId id="829"/>
            <p14:sldId id="830"/>
            <p14:sldId id="831"/>
            <p14:sldId id="838"/>
            <p14:sldId id="832"/>
            <p14:sldId id="805"/>
            <p14:sldId id="803"/>
            <p14:sldId id="837"/>
            <p14:sldId id="802"/>
            <p14:sldId id="813"/>
            <p14:sldId id="835"/>
            <p14:sldId id="801"/>
            <p14:sldId id="836"/>
            <p14:sldId id="800"/>
            <p14:sldId id="52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0463" autoAdjust="0"/>
    <p:restoredTop sz="94689" autoAdjust="0"/>
  </p:normalViewPr>
  <p:slideViewPr>
    <p:cSldViewPr>
      <p:cViewPr varScale="1">
        <p:scale>
          <a:sx n="86" d="100"/>
          <a:sy n="86" d="100"/>
        </p:scale>
        <p:origin x="1818" y="78"/>
      </p:cViewPr>
      <p:guideLst>
        <p:guide orient="horz" pos="2160"/>
        <p:guide pos="2880"/>
      </p:guideLst>
    </p:cSldViewPr>
  </p:slideViewPr>
  <p:outlineViewPr>
    <p:cViewPr>
      <p:scale>
        <a:sx n="33" d="100"/>
        <a:sy n="33" d="100"/>
      </p:scale>
      <p:origin x="0" y="65646"/>
    </p:cViewPr>
  </p:outlineViewPr>
  <p:notesTextViewPr>
    <p:cViewPr>
      <p:scale>
        <a:sx n="100" d="100"/>
        <a:sy n="100" d="100"/>
      </p:scale>
      <p:origin x="0" y="0"/>
    </p:cViewPr>
  </p:notesTextViewPr>
  <p:sorterViewPr>
    <p:cViewPr>
      <p:scale>
        <a:sx n="66" d="100"/>
        <a:sy n="66" d="100"/>
      </p:scale>
      <p:origin x="0" y="256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51275" y="0"/>
            <a:ext cx="2946400" cy="496888"/>
          </a:xfrm>
          <a:prstGeom prst="rect">
            <a:avLst/>
          </a:prstGeom>
        </p:spPr>
        <p:txBody>
          <a:bodyPr vert="horz" lIns="91440" tIns="45720" rIns="91440" bIns="45720" rtlCol="1"/>
          <a:lstStyle>
            <a:lvl1pPr algn="r" fontAlgn="auto">
              <a:spcBef>
                <a:spcPts val="0"/>
              </a:spcBef>
              <a:spcAft>
                <a:spcPts val="0"/>
              </a:spcAft>
              <a:defRPr sz="1200">
                <a:latin typeface="+mn-lt"/>
                <a:cs typeface="+mn-cs"/>
              </a:defRPr>
            </a:lvl1pPr>
          </a:lstStyle>
          <a:p>
            <a:pPr>
              <a:defRPr/>
            </a:pPr>
            <a:endParaRPr lang="he-IL"/>
          </a:p>
        </p:txBody>
      </p:sp>
      <p:sp>
        <p:nvSpPr>
          <p:cNvPr id="3" name="מציין מיקום של תאריך 2"/>
          <p:cNvSpPr>
            <a:spLocks noGrp="1"/>
          </p:cNvSpPr>
          <p:nvPr>
            <p:ph type="dt" sz="quarter" idx="1"/>
          </p:nvPr>
        </p:nvSpPr>
        <p:spPr>
          <a:xfrm>
            <a:off x="1588" y="0"/>
            <a:ext cx="2946400" cy="496888"/>
          </a:xfrm>
          <a:prstGeom prst="rect">
            <a:avLst/>
          </a:prstGeom>
        </p:spPr>
        <p:txBody>
          <a:bodyPr vert="horz" lIns="91440" tIns="45720" rIns="91440" bIns="45720" rtlCol="1"/>
          <a:lstStyle>
            <a:lvl1pPr algn="l" fontAlgn="auto">
              <a:spcBef>
                <a:spcPts val="0"/>
              </a:spcBef>
              <a:spcAft>
                <a:spcPts val="0"/>
              </a:spcAft>
              <a:defRPr sz="1200" smtClean="0">
                <a:latin typeface="+mn-lt"/>
                <a:cs typeface="+mn-cs"/>
              </a:defRPr>
            </a:lvl1pPr>
          </a:lstStyle>
          <a:p>
            <a:pPr>
              <a:defRPr/>
            </a:pPr>
            <a:fld id="{F05282BA-C933-4E14-8E16-B7F4C346854F}" type="datetimeFigureOut">
              <a:rPr lang="he-IL"/>
              <a:pPr>
                <a:defRPr/>
              </a:pPr>
              <a:t>כ"ח/אדר ב/תשע"ט</a:t>
            </a:fld>
            <a:endParaRPr lang="he-IL"/>
          </a:p>
        </p:txBody>
      </p:sp>
      <p:sp>
        <p:nvSpPr>
          <p:cNvPr id="4" name="מציין מיקום של כותרת תחתונה 3"/>
          <p:cNvSpPr>
            <a:spLocks noGrp="1"/>
          </p:cNvSpPr>
          <p:nvPr>
            <p:ph type="ftr" sz="quarter" idx="2"/>
          </p:nvPr>
        </p:nvSpPr>
        <p:spPr>
          <a:xfrm>
            <a:off x="3851275" y="9428163"/>
            <a:ext cx="2946400" cy="496887"/>
          </a:xfrm>
          <a:prstGeom prst="rect">
            <a:avLst/>
          </a:prstGeom>
        </p:spPr>
        <p:txBody>
          <a:bodyPr vert="horz" lIns="91440" tIns="45720" rIns="91440" bIns="45720" rtlCol="1" anchor="b"/>
          <a:lstStyle>
            <a:lvl1pPr algn="r" fontAlgn="auto">
              <a:spcBef>
                <a:spcPts val="0"/>
              </a:spcBef>
              <a:spcAft>
                <a:spcPts val="0"/>
              </a:spcAft>
              <a:defRPr sz="1200">
                <a:latin typeface="+mn-lt"/>
                <a:cs typeface="+mn-cs"/>
              </a:defRPr>
            </a:lvl1pPr>
          </a:lstStyle>
          <a:p>
            <a:pPr>
              <a:defRPr/>
            </a:pPr>
            <a:endParaRPr lang="he-IL"/>
          </a:p>
        </p:txBody>
      </p:sp>
      <p:sp>
        <p:nvSpPr>
          <p:cNvPr id="5" name="מציין מיקום של מספר שקופית 4"/>
          <p:cNvSpPr>
            <a:spLocks noGrp="1"/>
          </p:cNvSpPr>
          <p:nvPr>
            <p:ph type="sldNum" sz="quarter" idx="3"/>
          </p:nvPr>
        </p:nvSpPr>
        <p:spPr>
          <a:xfrm>
            <a:off x="1588" y="9428163"/>
            <a:ext cx="2946400" cy="496887"/>
          </a:xfrm>
          <a:prstGeom prst="rect">
            <a:avLst/>
          </a:prstGeom>
        </p:spPr>
        <p:txBody>
          <a:bodyPr vert="horz" lIns="91440" tIns="45720" rIns="91440" bIns="45720" rtlCol="1" anchor="b"/>
          <a:lstStyle>
            <a:lvl1pPr algn="l" fontAlgn="auto">
              <a:spcBef>
                <a:spcPts val="0"/>
              </a:spcBef>
              <a:spcAft>
                <a:spcPts val="0"/>
              </a:spcAft>
              <a:defRPr sz="1200" smtClean="0">
                <a:latin typeface="+mn-lt"/>
                <a:cs typeface="+mn-cs"/>
              </a:defRPr>
            </a:lvl1pPr>
          </a:lstStyle>
          <a:p>
            <a:pPr>
              <a:defRPr/>
            </a:pPr>
            <a:fld id="{5A742376-70CA-468C-B871-B73AC34E20ED}" type="slidenum">
              <a:rPr lang="he-IL"/>
              <a:pPr>
                <a:defRPr/>
              </a:pPr>
              <a:t>‹#›</a:t>
            </a:fld>
            <a:endParaRPr lang="he-IL"/>
          </a:p>
        </p:txBody>
      </p:sp>
    </p:spTree>
    <p:extLst>
      <p:ext uri="{BB962C8B-B14F-4D97-AF65-F5344CB8AC3E}">
        <p14:creationId xmlns:p14="http://schemas.microsoft.com/office/powerpoint/2010/main" val="7512586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51275" y="0"/>
            <a:ext cx="2946400" cy="4968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46400" cy="496888"/>
          </a:xfrm>
          <a:prstGeom prst="rect">
            <a:avLst/>
          </a:prstGeom>
        </p:spPr>
        <p:txBody>
          <a:bodyPr vert="horz" lIns="91440" tIns="45720" rIns="91440" bIns="45720" rtlCol="1"/>
          <a:lstStyle>
            <a:lvl1pPr algn="l">
              <a:defRPr sz="1200"/>
            </a:lvl1pPr>
          </a:lstStyle>
          <a:p>
            <a:fld id="{9CA6513F-9494-462B-AD76-C906B13F9971}" type="datetimeFigureOut">
              <a:rPr lang="he-IL" smtClean="0"/>
              <a:t>כ"ח/אדר ב/תשע"ט</a:t>
            </a:fld>
            <a:endParaRPr lang="he-IL"/>
          </a:p>
        </p:txBody>
      </p:sp>
      <p:sp>
        <p:nvSpPr>
          <p:cNvPr id="4" name="מציין מיקום של תמונת שקופית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79450" y="4714875"/>
            <a:ext cx="5438775" cy="4467225"/>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51275" y="9428163"/>
            <a:ext cx="2946400" cy="4968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9428163"/>
            <a:ext cx="2946400" cy="496887"/>
          </a:xfrm>
          <a:prstGeom prst="rect">
            <a:avLst/>
          </a:prstGeom>
        </p:spPr>
        <p:txBody>
          <a:bodyPr vert="horz" lIns="91440" tIns="45720" rIns="91440" bIns="45720" rtlCol="1" anchor="b"/>
          <a:lstStyle>
            <a:lvl1pPr algn="l">
              <a:defRPr sz="1200"/>
            </a:lvl1pPr>
          </a:lstStyle>
          <a:p>
            <a:fld id="{F16C70F5-7E43-4FCF-88F4-CFA873AE5F39}" type="slidenum">
              <a:rPr lang="he-IL" smtClean="0"/>
              <a:t>‹#›</a:t>
            </a:fld>
            <a:endParaRPr lang="he-IL"/>
          </a:p>
        </p:txBody>
      </p:sp>
    </p:spTree>
    <p:extLst>
      <p:ext uri="{BB962C8B-B14F-4D97-AF65-F5344CB8AC3E}">
        <p14:creationId xmlns:p14="http://schemas.microsoft.com/office/powerpoint/2010/main" val="265973393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he-IL"/>
              <a:t>לחץ כדי לערוך סגנון כותרת של תבנית בסיס</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e-IL"/>
              <a:t>לחץ כדי לערוך סגנון כותרת משנה של תבנית בסיס</a:t>
            </a:r>
            <a:endParaRPr kumimoji="0" lang="en-US"/>
          </a:p>
        </p:txBody>
      </p:sp>
      <p:sp>
        <p:nvSpPr>
          <p:cNvPr id="30" name="Date Placeholder 29"/>
          <p:cNvSpPr>
            <a:spLocks noGrp="1"/>
          </p:cNvSpPr>
          <p:nvPr>
            <p:ph type="dt" sz="half" idx="10"/>
          </p:nvPr>
        </p:nvSpPr>
        <p:spPr/>
        <p:txBody>
          <a:bodyPr/>
          <a:lstStyle/>
          <a:p>
            <a:pPr>
              <a:defRPr/>
            </a:pPr>
            <a:fld id="{566D601B-6737-4BAB-8EEE-C9FB82936AC2}" type="datetimeFigureOut">
              <a:rPr lang="he-IL" smtClean="0"/>
              <a:pPr>
                <a:defRPr/>
              </a:pPr>
              <a:t>כ"ח/אדר ב/תשע"ט</a:t>
            </a:fld>
            <a:endParaRPr lang="he-IL"/>
          </a:p>
        </p:txBody>
      </p:sp>
      <p:sp>
        <p:nvSpPr>
          <p:cNvPr id="19" name="Footer Placeholder 18"/>
          <p:cNvSpPr>
            <a:spLocks noGrp="1"/>
          </p:cNvSpPr>
          <p:nvPr>
            <p:ph type="ftr" sz="quarter" idx="11"/>
          </p:nvPr>
        </p:nvSpPr>
        <p:spPr/>
        <p:txBody>
          <a:bodyPr/>
          <a:lstStyle/>
          <a:p>
            <a:pPr>
              <a:defRPr/>
            </a:pPr>
            <a:endParaRPr lang="he-IL"/>
          </a:p>
        </p:txBody>
      </p:sp>
      <p:sp>
        <p:nvSpPr>
          <p:cNvPr id="27" name="Slide Number Placeholder 26"/>
          <p:cNvSpPr>
            <a:spLocks noGrp="1"/>
          </p:cNvSpPr>
          <p:nvPr>
            <p:ph type="sldNum" sz="quarter" idx="12"/>
          </p:nvPr>
        </p:nvSpPr>
        <p:spPr/>
        <p:txBody>
          <a:bodyPr/>
          <a:lstStyle/>
          <a:p>
            <a:pPr>
              <a:defRPr/>
            </a:pPr>
            <a:fld id="{F8B2DD64-A156-4D1F-BBB6-A77423B1B91C}" type="slidenum">
              <a:rPr lang="he-IL" smtClean="0"/>
              <a:pPr>
                <a:defRPr/>
              </a:pPr>
              <a:t>‹#›</a:t>
            </a:fld>
            <a:endParaRPr lang="he-I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he-IL"/>
              <a:t>לחץ כדי לערוך סגנון כותרת של תבנית בסיס</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4" name="Date Placeholder 3"/>
          <p:cNvSpPr>
            <a:spLocks noGrp="1"/>
          </p:cNvSpPr>
          <p:nvPr>
            <p:ph type="dt" sz="half" idx="10"/>
          </p:nvPr>
        </p:nvSpPr>
        <p:spPr/>
        <p:txBody>
          <a:bodyPr/>
          <a:lstStyle/>
          <a:p>
            <a:pPr>
              <a:defRPr/>
            </a:pPr>
            <a:fld id="{B5E4C907-42EF-4FD8-A019-798FB93DE06C}" type="datetimeFigureOut">
              <a:rPr lang="he-IL" smtClean="0"/>
              <a:pPr>
                <a:defRPr/>
              </a:pPr>
              <a:t>כ"ח/אדר ב/תשע"ט</a:t>
            </a:fld>
            <a:endParaRPr lang="he-IL"/>
          </a:p>
        </p:txBody>
      </p:sp>
      <p:sp>
        <p:nvSpPr>
          <p:cNvPr id="5" name="Footer Placeholder 4"/>
          <p:cNvSpPr>
            <a:spLocks noGrp="1"/>
          </p:cNvSpPr>
          <p:nvPr>
            <p:ph type="ftr" sz="quarter" idx="11"/>
          </p:nvPr>
        </p:nvSpPr>
        <p:spPr/>
        <p:txBody>
          <a:bodyPr/>
          <a:lstStyle/>
          <a:p>
            <a:pPr>
              <a:defRPr/>
            </a:pPr>
            <a:endParaRPr lang="he-IL"/>
          </a:p>
        </p:txBody>
      </p:sp>
      <p:sp>
        <p:nvSpPr>
          <p:cNvPr id="6" name="Slide Number Placeholder 5"/>
          <p:cNvSpPr>
            <a:spLocks noGrp="1"/>
          </p:cNvSpPr>
          <p:nvPr>
            <p:ph type="sldNum" sz="quarter" idx="12"/>
          </p:nvPr>
        </p:nvSpPr>
        <p:spPr/>
        <p:txBody>
          <a:bodyPr/>
          <a:lstStyle/>
          <a:p>
            <a:pPr>
              <a:defRPr/>
            </a:pPr>
            <a:fld id="{5A9476AD-9D25-4919-A8CF-3140877EE92B}" type="slidenum">
              <a:rPr lang="he-IL" smtClean="0"/>
              <a:pPr>
                <a:defRPr/>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he-IL"/>
              <a:t>לחץ כדי לערוך סגנון כותרת של תבנית בסיס</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4" name="Date Placeholder 3"/>
          <p:cNvSpPr>
            <a:spLocks noGrp="1"/>
          </p:cNvSpPr>
          <p:nvPr>
            <p:ph type="dt" sz="half" idx="10"/>
          </p:nvPr>
        </p:nvSpPr>
        <p:spPr/>
        <p:txBody>
          <a:bodyPr/>
          <a:lstStyle/>
          <a:p>
            <a:pPr>
              <a:defRPr/>
            </a:pPr>
            <a:fld id="{28CA5103-5880-4CAD-855F-D2DE7C934D50}" type="datetimeFigureOut">
              <a:rPr lang="he-IL" smtClean="0"/>
              <a:pPr>
                <a:defRPr/>
              </a:pPr>
              <a:t>כ"ח/אדר ב/תשע"ט</a:t>
            </a:fld>
            <a:endParaRPr lang="he-IL"/>
          </a:p>
        </p:txBody>
      </p:sp>
      <p:sp>
        <p:nvSpPr>
          <p:cNvPr id="5" name="Footer Placeholder 4"/>
          <p:cNvSpPr>
            <a:spLocks noGrp="1"/>
          </p:cNvSpPr>
          <p:nvPr>
            <p:ph type="ftr" sz="quarter" idx="11"/>
          </p:nvPr>
        </p:nvSpPr>
        <p:spPr/>
        <p:txBody>
          <a:bodyPr/>
          <a:lstStyle/>
          <a:p>
            <a:pPr>
              <a:defRPr/>
            </a:pPr>
            <a:endParaRPr lang="he-IL"/>
          </a:p>
        </p:txBody>
      </p:sp>
      <p:sp>
        <p:nvSpPr>
          <p:cNvPr id="6" name="Slide Number Placeholder 5"/>
          <p:cNvSpPr>
            <a:spLocks noGrp="1"/>
          </p:cNvSpPr>
          <p:nvPr>
            <p:ph type="sldNum" sz="quarter" idx="12"/>
          </p:nvPr>
        </p:nvSpPr>
        <p:spPr/>
        <p:txBody>
          <a:bodyPr/>
          <a:lstStyle/>
          <a:p>
            <a:pPr>
              <a:defRPr/>
            </a:pPr>
            <a:fld id="{2D0EA315-7887-43B5-8742-D466771C04E9}" type="slidenum">
              <a:rPr lang="he-IL" smtClean="0"/>
              <a:pPr>
                <a:defRPr/>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he-IL"/>
              <a:t>לחץ כדי לערוך סגנון כותרת של תבנית בסיס</a:t>
            </a:r>
            <a:endParaRPr kumimoji="0" lang="en-US"/>
          </a:p>
        </p:txBody>
      </p:sp>
      <p:sp>
        <p:nvSpPr>
          <p:cNvPr id="3" name="Content Placeholder 2"/>
          <p:cNvSpPr>
            <a:spLocks noGrp="1"/>
          </p:cNvSpPr>
          <p:nvPr>
            <p:ph idx="1"/>
          </p:nvPr>
        </p:nvSpPr>
        <p:spPr/>
        <p:txBody>
          <a:body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4" name="Date Placeholder 3"/>
          <p:cNvSpPr>
            <a:spLocks noGrp="1"/>
          </p:cNvSpPr>
          <p:nvPr>
            <p:ph type="dt" sz="half" idx="10"/>
          </p:nvPr>
        </p:nvSpPr>
        <p:spPr/>
        <p:txBody>
          <a:bodyPr/>
          <a:lstStyle/>
          <a:p>
            <a:pPr>
              <a:defRPr/>
            </a:pPr>
            <a:fld id="{7390C8E3-D330-48A1-91D5-406D55CAAE48}" type="datetimeFigureOut">
              <a:rPr lang="he-IL" smtClean="0"/>
              <a:pPr>
                <a:defRPr/>
              </a:pPr>
              <a:t>כ"ח/אדר ב/תשע"ט</a:t>
            </a:fld>
            <a:endParaRPr lang="he-IL"/>
          </a:p>
        </p:txBody>
      </p:sp>
      <p:sp>
        <p:nvSpPr>
          <p:cNvPr id="5" name="Footer Placeholder 4"/>
          <p:cNvSpPr>
            <a:spLocks noGrp="1"/>
          </p:cNvSpPr>
          <p:nvPr>
            <p:ph type="ftr" sz="quarter" idx="11"/>
          </p:nvPr>
        </p:nvSpPr>
        <p:spPr/>
        <p:txBody>
          <a:bodyPr/>
          <a:lstStyle/>
          <a:p>
            <a:pPr>
              <a:defRPr/>
            </a:pPr>
            <a:endParaRPr lang="he-IL"/>
          </a:p>
        </p:txBody>
      </p:sp>
      <p:sp>
        <p:nvSpPr>
          <p:cNvPr id="6" name="Slide Number Placeholder 5"/>
          <p:cNvSpPr>
            <a:spLocks noGrp="1"/>
          </p:cNvSpPr>
          <p:nvPr>
            <p:ph type="sldNum" sz="quarter" idx="12"/>
          </p:nvPr>
        </p:nvSpPr>
        <p:spPr/>
        <p:txBody>
          <a:bodyPr/>
          <a:lstStyle/>
          <a:p>
            <a:pPr>
              <a:defRPr/>
            </a:pPr>
            <a:fld id="{DFB89C11-3DF4-4109-983F-73267D33CAE2}" type="slidenum">
              <a:rPr lang="he-IL" smtClean="0"/>
              <a:pPr>
                <a:defRPr/>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he-IL"/>
              <a:t>לחץ כדי לערוך סגנון כותרת של תבנית בסיס</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e-IL"/>
              <a:t>לחץ כדי לערוך סגנונות טקסט של תבנית בסיס</a:t>
            </a:r>
          </a:p>
        </p:txBody>
      </p:sp>
      <p:sp>
        <p:nvSpPr>
          <p:cNvPr id="4" name="Date Placeholder 3"/>
          <p:cNvSpPr>
            <a:spLocks noGrp="1"/>
          </p:cNvSpPr>
          <p:nvPr>
            <p:ph type="dt" sz="half" idx="10"/>
          </p:nvPr>
        </p:nvSpPr>
        <p:spPr/>
        <p:txBody>
          <a:bodyPr/>
          <a:lstStyle/>
          <a:p>
            <a:pPr>
              <a:defRPr/>
            </a:pPr>
            <a:fld id="{0739A745-1B05-491B-918C-A21EFBE5D632}" type="datetimeFigureOut">
              <a:rPr lang="he-IL" smtClean="0"/>
              <a:pPr>
                <a:defRPr/>
              </a:pPr>
              <a:t>כ"ח/אדר ב/תשע"ט</a:t>
            </a:fld>
            <a:endParaRPr lang="he-IL"/>
          </a:p>
        </p:txBody>
      </p:sp>
      <p:sp>
        <p:nvSpPr>
          <p:cNvPr id="5" name="Footer Placeholder 4"/>
          <p:cNvSpPr>
            <a:spLocks noGrp="1"/>
          </p:cNvSpPr>
          <p:nvPr>
            <p:ph type="ftr" sz="quarter" idx="11"/>
          </p:nvPr>
        </p:nvSpPr>
        <p:spPr/>
        <p:txBody>
          <a:bodyPr/>
          <a:lstStyle/>
          <a:p>
            <a:pPr>
              <a:defRPr/>
            </a:pPr>
            <a:endParaRPr lang="he-IL"/>
          </a:p>
        </p:txBody>
      </p:sp>
      <p:sp>
        <p:nvSpPr>
          <p:cNvPr id="6" name="Slide Number Placeholder 5"/>
          <p:cNvSpPr>
            <a:spLocks noGrp="1"/>
          </p:cNvSpPr>
          <p:nvPr>
            <p:ph type="sldNum" sz="quarter" idx="12"/>
          </p:nvPr>
        </p:nvSpPr>
        <p:spPr/>
        <p:txBody>
          <a:bodyPr/>
          <a:lstStyle/>
          <a:p>
            <a:pPr>
              <a:defRPr/>
            </a:pPr>
            <a:fld id="{FF40BA6C-9668-4ACE-A01B-E0A3D9A51023}" type="slidenum">
              <a:rPr lang="he-IL" smtClean="0"/>
              <a:pPr>
                <a:defRPr/>
              </a:pPr>
              <a:t>‹#›</a:t>
            </a:fld>
            <a:endParaRPr lang="he-I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he-IL"/>
              <a:t>לחץ כדי לערוך סגנון כותרת של תבנית בסיס</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5" name="Date Placeholder 4"/>
          <p:cNvSpPr>
            <a:spLocks noGrp="1"/>
          </p:cNvSpPr>
          <p:nvPr>
            <p:ph type="dt" sz="half" idx="10"/>
          </p:nvPr>
        </p:nvSpPr>
        <p:spPr/>
        <p:txBody>
          <a:bodyPr/>
          <a:lstStyle/>
          <a:p>
            <a:pPr>
              <a:defRPr/>
            </a:pPr>
            <a:fld id="{8D57358E-6E10-4E5F-812E-8D1881B53ECC}" type="datetimeFigureOut">
              <a:rPr lang="he-IL" smtClean="0"/>
              <a:pPr>
                <a:defRPr/>
              </a:pPr>
              <a:t>כ"ח/אדר ב/תשע"ט</a:t>
            </a:fld>
            <a:endParaRPr lang="he-IL"/>
          </a:p>
        </p:txBody>
      </p:sp>
      <p:sp>
        <p:nvSpPr>
          <p:cNvPr id="6" name="Footer Placeholder 5"/>
          <p:cNvSpPr>
            <a:spLocks noGrp="1"/>
          </p:cNvSpPr>
          <p:nvPr>
            <p:ph type="ftr" sz="quarter" idx="11"/>
          </p:nvPr>
        </p:nvSpPr>
        <p:spPr/>
        <p:txBody>
          <a:bodyPr/>
          <a:lstStyle/>
          <a:p>
            <a:pPr>
              <a:defRPr/>
            </a:pPr>
            <a:endParaRPr lang="he-IL"/>
          </a:p>
        </p:txBody>
      </p:sp>
      <p:sp>
        <p:nvSpPr>
          <p:cNvPr id="7" name="Slide Number Placeholder 6"/>
          <p:cNvSpPr>
            <a:spLocks noGrp="1"/>
          </p:cNvSpPr>
          <p:nvPr>
            <p:ph type="sldNum" sz="quarter" idx="12"/>
          </p:nvPr>
        </p:nvSpPr>
        <p:spPr/>
        <p:txBody>
          <a:bodyPr/>
          <a:lstStyle/>
          <a:p>
            <a:pPr>
              <a:defRPr/>
            </a:pPr>
            <a:fld id="{D03D2B94-77DF-4269-AE93-1CE3B7C90CD5}" type="slidenum">
              <a:rPr lang="he-IL" smtClean="0"/>
              <a:pPr>
                <a:defRPr/>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he-IL"/>
              <a:t>לחץ כדי לערוך סגנון כותרת של תבנית בסיס</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e-IL"/>
              <a:t>לחץ כדי לערוך סגנונות טקסט של תבנית בסיס</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e-IL"/>
              <a:t>לחץ כדי לערוך סגנונות טקסט של תבנית בסיס</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7" name="Date Placeholder 6"/>
          <p:cNvSpPr>
            <a:spLocks noGrp="1"/>
          </p:cNvSpPr>
          <p:nvPr>
            <p:ph type="dt" sz="half" idx="10"/>
          </p:nvPr>
        </p:nvSpPr>
        <p:spPr/>
        <p:txBody>
          <a:bodyPr/>
          <a:lstStyle/>
          <a:p>
            <a:pPr>
              <a:defRPr/>
            </a:pPr>
            <a:fld id="{0D396F2E-17D4-4F11-958C-EAF2D149D192}" type="datetimeFigureOut">
              <a:rPr lang="he-IL" smtClean="0"/>
              <a:pPr>
                <a:defRPr/>
              </a:pPr>
              <a:t>כ"ח/אדר ב/תשע"ט</a:t>
            </a:fld>
            <a:endParaRPr lang="he-IL"/>
          </a:p>
        </p:txBody>
      </p:sp>
      <p:sp>
        <p:nvSpPr>
          <p:cNvPr id="8" name="Footer Placeholder 7"/>
          <p:cNvSpPr>
            <a:spLocks noGrp="1"/>
          </p:cNvSpPr>
          <p:nvPr>
            <p:ph type="ftr" sz="quarter" idx="11"/>
          </p:nvPr>
        </p:nvSpPr>
        <p:spPr/>
        <p:txBody>
          <a:bodyPr/>
          <a:lstStyle/>
          <a:p>
            <a:pPr>
              <a:defRPr/>
            </a:pPr>
            <a:endParaRPr lang="he-IL"/>
          </a:p>
        </p:txBody>
      </p:sp>
      <p:sp>
        <p:nvSpPr>
          <p:cNvPr id="9" name="Slide Number Placeholder 8"/>
          <p:cNvSpPr>
            <a:spLocks noGrp="1"/>
          </p:cNvSpPr>
          <p:nvPr>
            <p:ph type="sldNum" sz="quarter" idx="12"/>
          </p:nvPr>
        </p:nvSpPr>
        <p:spPr/>
        <p:txBody>
          <a:bodyPr/>
          <a:lstStyle/>
          <a:p>
            <a:pPr>
              <a:defRPr/>
            </a:pPr>
            <a:fld id="{07501C5D-6E5B-427B-9572-FE61C3171DD7}" type="slidenum">
              <a:rPr lang="he-IL" smtClean="0"/>
              <a:pPr>
                <a:defRPr/>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he-IL"/>
              <a:t>לחץ כדי לערוך סגנון כותרת של תבנית בסיס</a:t>
            </a:r>
            <a:endParaRPr kumimoji="0" lang="en-US"/>
          </a:p>
        </p:txBody>
      </p:sp>
      <p:sp>
        <p:nvSpPr>
          <p:cNvPr id="3" name="Date Placeholder 2"/>
          <p:cNvSpPr>
            <a:spLocks noGrp="1"/>
          </p:cNvSpPr>
          <p:nvPr>
            <p:ph type="dt" sz="half" idx="10"/>
          </p:nvPr>
        </p:nvSpPr>
        <p:spPr/>
        <p:txBody>
          <a:bodyPr/>
          <a:lstStyle/>
          <a:p>
            <a:pPr>
              <a:defRPr/>
            </a:pPr>
            <a:fld id="{DA5D7FEF-F5DB-494A-B7DA-CF0E926D431C}" type="datetimeFigureOut">
              <a:rPr lang="he-IL" smtClean="0"/>
              <a:pPr>
                <a:defRPr/>
              </a:pPr>
              <a:t>כ"ח/אדר ב/תשע"ט</a:t>
            </a:fld>
            <a:endParaRPr lang="he-IL"/>
          </a:p>
        </p:txBody>
      </p:sp>
      <p:sp>
        <p:nvSpPr>
          <p:cNvPr id="4" name="Footer Placeholder 3"/>
          <p:cNvSpPr>
            <a:spLocks noGrp="1"/>
          </p:cNvSpPr>
          <p:nvPr>
            <p:ph type="ftr" sz="quarter" idx="11"/>
          </p:nvPr>
        </p:nvSpPr>
        <p:spPr/>
        <p:txBody>
          <a:bodyPr/>
          <a:lstStyle/>
          <a:p>
            <a:pPr>
              <a:defRPr/>
            </a:pPr>
            <a:endParaRPr lang="he-IL"/>
          </a:p>
        </p:txBody>
      </p:sp>
      <p:sp>
        <p:nvSpPr>
          <p:cNvPr id="5" name="Slide Number Placeholder 4"/>
          <p:cNvSpPr>
            <a:spLocks noGrp="1"/>
          </p:cNvSpPr>
          <p:nvPr>
            <p:ph type="sldNum" sz="quarter" idx="12"/>
          </p:nvPr>
        </p:nvSpPr>
        <p:spPr/>
        <p:txBody>
          <a:bodyPr/>
          <a:lstStyle/>
          <a:p>
            <a:pPr>
              <a:defRPr/>
            </a:pPr>
            <a:fld id="{7AEA1F7D-DDB2-417C-97DE-B22701A30CFD}" type="slidenum">
              <a:rPr lang="he-IL" smtClean="0"/>
              <a:pPr>
                <a:defRPr/>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CF1FA2BF-F289-4015-B2F1-C0DD16968953}" type="datetimeFigureOut">
              <a:rPr lang="he-IL" smtClean="0"/>
              <a:pPr>
                <a:defRPr/>
              </a:pPr>
              <a:t>כ"ח/אדר ב/תשע"ט</a:t>
            </a:fld>
            <a:endParaRPr lang="he-IL"/>
          </a:p>
        </p:txBody>
      </p:sp>
      <p:sp>
        <p:nvSpPr>
          <p:cNvPr id="3" name="Footer Placeholder 2"/>
          <p:cNvSpPr>
            <a:spLocks noGrp="1"/>
          </p:cNvSpPr>
          <p:nvPr>
            <p:ph type="ftr" sz="quarter" idx="11"/>
          </p:nvPr>
        </p:nvSpPr>
        <p:spPr/>
        <p:txBody>
          <a:bodyPr/>
          <a:lstStyle/>
          <a:p>
            <a:pPr>
              <a:defRPr/>
            </a:pPr>
            <a:endParaRPr lang="he-IL"/>
          </a:p>
        </p:txBody>
      </p:sp>
      <p:sp>
        <p:nvSpPr>
          <p:cNvPr id="4" name="Slide Number Placeholder 3"/>
          <p:cNvSpPr>
            <a:spLocks noGrp="1"/>
          </p:cNvSpPr>
          <p:nvPr>
            <p:ph type="sldNum" sz="quarter" idx="12"/>
          </p:nvPr>
        </p:nvSpPr>
        <p:spPr/>
        <p:txBody>
          <a:bodyPr/>
          <a:lstStyle/>
          <a:p>
            <a:pPr>
              <a:defRPr/>
            </a:pPr>
            <a:fld id="{4E72CFB6-9D5B-428E-8EAA-576816D8D31E}" type="slidenum">
              <a:rPr lang="he-IL" smtClean="0"/>
              <a:pPr>
                <a:defRPr/>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he-IL"/>
              <a:t>לחץ כדי לערוך סגנון כותרת של תבנית בסיס</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he-IL"/>
              <a:t>לחץ כדי לערוך סגנונות טקסט של תבנית בסיס</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5" name="Date Placeholder 4"/>
          <p:cNvSpPr>
            <a:spLocks noGrp="1"/>
          </p:cNvSpPr>
          <p:nvPr>
            <p:ph type="dt" sz="half" idx="10"/>
          </p:nvPr>
        </p:nvSpPr>
        <p:spPr/>
        <p:txBody>
          <a:bodyPr/>
          <a:lstStyle/>
          <a:p>
            <a:pPr>
              <a:defRPr/>
            </a:pPr>
            <a:fld id="{E913AFD4-EDA8-4E07-AED3-86A4283595E9}" type="datetimeFigureOut">
              <a:rPr lang="he-IL" smtClean="0"/>
              <a:pPr>
                <a:defRPr/>
              </a:pPr>
              <a:t>כ"ח/אדר ב/תשע"ט</a:t>
            </a:fld>
            <a:endParaRPr lang="he-IL"/>
          </a:p>
        </p:txBody>
      </p:sp>
      <p:sp>
        <p:nvSpPr>
          <p:cNvPr id="6" name="Footer Placeholder 5"/>
          <p:cNvSpPr>
            <a:spLocks noGrp="1"/>
          </p:cNvSpPr>
          <p:nvPr>
            <p:ph type="ftr" sz="quarter" idx="11"/>
          </p:nvPr>
        </p:nvSpPr>
        <p:spPr/>
        <p:txBody>
          <a:bodyPr/>
          <a:lstStyle/>
          <a:p>
            <a:pPr>
              <a:defRPr/>
            </a:pPr>
            <a:endParaRPr lang="he-IL"/>
          </a:p>
        </p:txBody>
      </p:sp>
      <p:sp>
        <p:nvSpPr>
          <p:cNvPr id="7" name="Slide Number Placeholder 6"/>
          <p:cNvSpPr>
            <a:spLocks noGrp="1"/>
          </p:cNvSpPr>
          <p:nvPr>
            <p:ph type="sldNum" sz="quarter" idx="12"/>
          </p:nvPr>
        </p:nvSpPr>
        <p:spPr/>
        <p:txBody>
          <a:bodyPr/>
          <a:lstStyle/>
          <a:p>
            <a:pPr>
              <a:defRPr/>
            </a:pPr>
            <a:fld id="{8ECBE44B-1F33-473C-9864-7898AF544B7F}" type="slidenum">
              <a:rPr lang="he-IL" smtClean="0"/>
              <a:pPr>
                <a:defRPr/>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he-IL"/>
              <a:t>לחץ כדי לערוך סגנון כותרת של תבנית בסיס</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he-IL"/>
              <a:t>לחץ כדי לערוך סגנונות טקסט של תבנית בסיס</a:t>
            </a:r>
          </a:p>
        </p:txBody>
      </p:sp>
      <p:sp>
        <p:nvSpPr>
          <p:cNvPr id="5" name="Date Placeholder 4"/>
          <p:cNvSpPr>
            <a:spLocks noGrp="1"/>
          </p:cNvSpPr>
          <p:nvPr>
            <p:ph type="dt" sz="half" idx="10"/>
          </p:nvPr>
        </p:nvSpPr>
        <p:spPr/>
        <p:txBody>
          <a:bodyPr/>
          <a:lstStyle/>
          <a:p>
            <a:pPr>
              <a:defRPr/>
            </a:pPr>
            <a:fld id="{011D1434-9C57-4C9C-94EC-DB93B0CF77F3}" type="datetimeFigureOut">
              <a:rPr lang="he-IL" smtClean="0"/>
              <a:pPr>
                <a:defRPr/>
              </a:pPr>
              <a:t>כ"ח/אדר ב/תשע"ט</a:t>
            </a:fld>
            <a:endParaRPr lang="he-IL"/>
          </a:p>
        </p:txBody>
      </p:sp>
      <p:sp>
        <p:nvSpPr>
          <p:cNvPr id="6" name="Footer Placeholder 5"/>
          <p:cNvSpPr>
            <a:spLocks noGrp="1"/>
          </p:cNvSpPr>
          <p:nvPr>
            <p:ph type="ftr" sz="quarter" idx="11"/>
          </p:nvPr>
        </p:nvSpPr>
        <p:spPr/>
        <p:txBody>
          <a:bodyPr/>
          <a:lstStyle/>
          <a:p>
            <a:pPr>
              <a:defRPr/>
            </a:pPr>
            <a:endParaRPr lang="he-IL"/>
          </a:p>
        </p:txBody>
      </p:sp>
      <p:sp>
        <p:nvSpPr>
          <p:cNvPr id="7" name="Slide Number Placeholder 6"/>
          <p:cNvSpPr>
            <a:spLocks noGrp="1"/>
          </p:cNvSpPr>
          <p:nvPr>
            <p:ph type="sldNum" sz="quarter" idx="12"/>
          </p:nvPr>
        </p:nvSpPr>
        <p:spPr>
          <a:xfrm>
            <a:off x="8077200" y="6356350"/>
            <a:ext cx="609600" cy="365125"/>
          </a:xfrm>
        </p:spPr>
        <p:txBody>
          <a:bodyPr/>
          <a:lstStyle/>
          <a:p>
            <a:pPr>
              <a:defRPr/>
            </a:pPr>
            <a:fld id="{B102279C-EFD0-4061-B0E3-41EB3E630B82}" type="slidenum">
              <a:rPr lang="he-IL" smtClean="0"/>
              <a:pPr>
                <a:defRPr/>
              </a:pPr>
              <a:t>‹#›</a:t>
            </a:fld>
            <a:endParaRPr lang="he-IL"/>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he-IL"/>
              <a:t>לחץ על הסמל כדי להוסיף תמונה</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he-IL"/>
              <a:t>לחץ כדי לערוך סגנון כותרת של תבנית בסיס</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he-IL"/>
              <a:t>לחץ כדי לערוך סגנונות טקסט של תבנית בסיס</a:t>
            </a:r>
          </a:p>
          <a:p>
            <a:pPr lvl="1" eaLnBrk="1" latinLnBrk="0" hangingPunct="1"/>
            <a:r>
              <a:rPr kumimoji="0" lang="he-IL"/>
              <a:t>רמה שנייה</a:t>
            </a:r>
          </a:p>
          <a:p>
            <a:pPr lvl="2" eaLnBrk="1" latinLnBrk="0" hangingPunct="1"/>
            <a:r>
              <a:rPr kumimoji="0" lang="he-IL"/>
              <a:t>רמה שלישית</a:t>
            </a:r>
          </a:p>
          <a:p>
            <a:pPr lvl="3" eaLnBrk="1" latinLnBrk="0" hangingPunct="1"/>
            <a:r>
              <a:rPr kumimoji="0" lang="he-IL"/>
              <a:t>רמה רביעית</a:t>
            </a:r>
          </a:p>
          <a:p>
            <a:pPr lvl="4" eaLnBrk="1" latinLnBrk="0" hangingPunct="1"/>
            <a:r>
              <a:rPr kumimoji="0" lang="he-IL"/>
              <a:t>רמה חמישית</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FE5178A7-B175-45F2-8B9E-2ABE35EDD840}" type="datetimeFigureOut">
              <a:rPr lang="he-IL" smtClean="0"/>
              <a:pPr>
                <a:defRPr/>
              </a:pPr>
              <a:t>כ"ח/אדר ב/תשע"ט</a:t>
            </a:fld>
            <a:endParaRPr lang="he-IL"/>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he-IL"/>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CFDC38BF-DD8B-4F5D-99B2-73B7D0E3AE01}" type="slidenum">
              <a:rPr lang="he-IL" smtClean="0"/>
              <a:pPr>
                <a:defRPr/>
              </a:pPr>
              <a:t>‹#›</a:t>
            </a:fld>
            <a:endParaRPr lang="he-IL"/>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76" r:id="rId1"/>
    <p:sldLayoutId id="2147483977" r:id="rId2"/>
    <p:sldLayoutId id="2147483978" r:id="rId3"/>
    <p:sldLayoutId id="2147483979" r:id="rId4"/>
    <p:sldLayoutId id="2147483980" r:id="rId5"/>
    <p:sldLayoutId id="2147483981" r:id="rId6"/>
    <p:sldLayoutId id="2147483982" r:id="rId7"/>
    <p:sldLayoutId id="2147483983" r:id="rId8"/>
    <p:sldLayoutId id="2147483984" r:id="rId9"/>
    <p:sldLayoutId id="2147483985" r:id="rId10"/>
    <p:sldLayoutId id="2147483986"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hemeOverride" Target="../theme/themeOverride5.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hemeOverride" Target="../theme/themeOverride6.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hemeOverride" Target="../theme/themeOverride7.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hemeOverride" Target="../theme/themeOverride8.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hemeOverride" Target="../theme/themeOverride9.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hemeOverride" Target="../theme/themeOverride10.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hemeOverride" Target="../theme/themeOverride11.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hemeOverride" Target="../theme/themeOverr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hemeOverride" Target="../theme/themeOverride13.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hemeOverride" Target="../theme/themeOverride14.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hemeOverride" Target="../theme/themeOverride15.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hemeOverride" Target="../theme/themeOverride16.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hemeOverride" Target="../theme/themeOverride17.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hemeOverride" Target="../theme/themeOverride18.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hemeOverride" Target="../theme/themeOverride19.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hemeOverride" Target="../theme/themeOverride20.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hemeOverride" Target="../theme/themeOverride21.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hemeOverride" Target="../theme/themeOverride2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hemeOverride" Target="../theme/themeOverride23.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hemeOverride" Target="../theme/themeOverride2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hemeOverride" Target="../theme/themeOverride25.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6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hemeOverride" Target="../theme/themeOverride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hemeOverride" Target="../theme/themeOverride3.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hemeOverride" Target="../theme/themeOverride4.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tx1"/>
            </a:gs>
            <a:gs pos="34000">
              <a:schemeClr val="tx1"/>
            </a:gs>
            <a:gs pos="100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7" name="מלבן 6"/>
          <p:cNvSpPr/>
          <p:nvPr/>
        </p:nvSpPr>
        <p:spPr>
          <a:xfrm>
            <a:off x="251520" y="2420888"/>
            <a:ext cx="8712968" cy="1015663"/>
          </a:xfrm>
          <a:prstGeom prst="rect">
            <a:avLst/>
          </a:prstGeom>
          <a:noFill/>
        </p:spPr>
        <p:txBody>
          <a:bodyPr>
            <a:spAutoFit/>
          </a:bodyPr>
          <a:lstStyle/>
          <a:p>
            <a:pPr algn="ctr"/>
            <a:r>
              <a:rPr lang="he-IL" sz="6000" b="1" dirty="0">
                <a:ln w="12700">
                  <a:solidFill>
                    <a:schemeClr val="tx2">
                      <a:lumMod val="25000"/>
                    </a:schemeClr>
                  </a:solidFill>
                  <a:prstDash val="solid"/>
                </a:ln>
                <a:solidFill>
                  <a:schemeClr val="tx2">
                    <a:lumMod val="25000"/>
                  </a:schemeClr>
                </a:solidFill>
                <a:effectLst>
                  <a:outerShdw blurRad="41275" dist="20320" dir="1800000" algn="tl" rotWithShape="0">
                    <a:srgbClr val="000000">
                      <a:alpha val="40000"/>
                    </a:srgbClr>
                  </a:outerShdw>
                </a:effectLst>
                <a:cs typeface="+mn-cs"/>
              </a:rPr>
              <a:t>מכרזים והתקשרויות</a:t>
            </a:r>
          </a:p>
        </p:txBody>
      </p:sp>
      <p:pic>
        <p:nvPicPr>
          <p:cNvPr id="6" name="תמונה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3011" y="692696"/>
            <a:ext cx="5804317" cy="1437470"/>
          </a:xfrm>
          <a:prstGeom prst="rect">
            <a:avLst/>
          </a:prstGeom>
        </p:spPr>
      </p:pic>
      <p:sp>
        <p:nvSpPr>
          <p:cNvPr id="9" name="Subtitle 2"/>
          <p:cNvSpPr txBox="1">
            <a:spLocks/>
          </p:cNvSpPr>
          <p:nvPr/>
        </p:nvSpPr>
        <p:spPr>
          <a:xfrm>
            <a:off x="1619250" y="4798467"/>
            <a:ext cx="6172200" cy="1366837"/>
          </a:xfrm>
          <a:prstGeom prst="rect">
            <a:avLst/>
          </a:prstGeom>
        </p:spPr>
        <p:txBody>
          <a:bodyPr>
            <a:normAutofit/>
          </a:bodyPr>
          <a:lstStyle/>
          <a:p>
            <a:pPr marL="365760" indent="-256032" algn="ctr" fontAlgn="auto">
              <a:lnSpc>
                <a:spcPct val="90000"/>
              </a:lnSpc>
              <a:spcBef>
                <a:spcPts val="400"/>
              </a:spcBef>
              <a:spcAft>
                <a:spcPts val="0"/>
              </a:spcAft>
              <a:buClr>
                <a:schemeClr val="accent1"/>
              </a:buClr>
              <a:buSzPct val="68000"/>
              <a:buFont typeface="Wingdings" pitchFamily="2" charset="2"/>
              <a:buNone/>
              <a:defRPr/>
            </a:pPr>
            <a:r>
              <a:rPr lang="en-US" sz="2700" b="1" dirty="0">
                <a:solidFill>
                  <a:schemeClr val="tx2">
                    <a:lumMod val="25000"/>
                  </a:schemeClr>
                </a:solidFill>
                <a:latin typeface="+mn-lt"/>
                <a:cs typeface="David" pitchFamily="2" charset="-79"/>
              </a:rPr>
              <a:t>michal@rozlaw.co.il</a:t>
            </a:r>
          </a:p>
          <a:p>
            <a:pPr marL="365760" indent="-256032" algn="ctr" fontAlgn="auto">
              <a:lnSpc>
                <a:spcPct val="90000"/>
              </a:lnSpc>
              <a:spcBef>
                <a:spcPts val="400"/>
              </a:spcBef>
              <a:spcAft>
                <a:spcPts val="0"/>
              </a:spcAft>
              <a:buClr>
                <a:schemeClr val="accent1"/>
              </a:buClr>
              <a:buSzPct val="68000"/>
              <a:buFont typeface="Wingdings" pitchFamily="2" charset="2"/>
              <a:buNone/>
              <a:defRPr/>
            </a:pPr>
            <a:r>
              <a:rPr lang="en-US" b="1" dirty="0">
                <a:solidFill>
                  <a:schemeClr val="tx2">
                    <a:lumMod val="25000"/>
                  </a:schemeClr>
                </a:solidFill>
                <a:latin typeface="+mn-lt"/>
                <a:cs typeface="David" pitchFamily="2" charset="-79"/>
              </a:rPr>
              <a:t>03.04.2019</a:t>
            </a:r>
          </a:p>
          <a:p>
            <a:pPr marL="365760" indent="-256032" algn="ctr" fontAlgn="auto">
              <a:lnSpc>
                <a:spcPct val="90000"/>
              </a:lnSpc>
              <a:spcBef>
                <a:spcPts val="400"/>
              </a:spcBef>
              <a:spcAft>
                <a:spcPts val="0"/>
              </a:spcAft>
              <a:buClr>
                <a:schemeClr val="accent1"/>
              </a:buClr>
              <a:buSzPct val="68000"/>
              <a:buFont typeface="Wingdings" pitchFamily="2" charset="2"/>
              <a:buNone/>
              <a:defRPr/>
            </a:pPr>
            <a:endParaRPr lang="en-US" sz="2700" b="1" dirty="0">
              <a:solidFill>
                <a:schemeClr val="tx2">
                  <a:lumMod val="25000"/>
                </a:schemeClr>
              </a:solidFill>
              <a:latin typeface="+mn-lt"/>
              <a:cs typeface="David" pitchFamily="2" charset="-79"/>
            </a:endParaRPr>
          </a:p>
        </p:txBody>
      </p:sp>
      <p:sp>
        <p:nvSpPr>
          <p:cNvPr id="2" name="מלבן 1"/>
          <p:cNvSpPr/>
          <p:nvPr/>
        </p:nvSpPr>
        <p:spPr>
          <a:xfrm>
            <a:off x="4557553" y="5700169"/>
            <a:ext cx="295594" cy="476669"/>
          </a:xfrm>
          <a:prstGeom prst="rect">
            <a:avLst/>
          </a:prstGeom>
        </p:spPr>
        <p:txBody>
          <a:bodyPr wrap="none">
            <a:spAutoFit/>
          </a:bodyPr>
          <a:lstStyle/>
          <a:p>
            <a:pPr marL="365760" lvl="0" indent="-256032" algn="ctr" fontAlgn="auto">
              <a:lnSpc>
                <a:spcPct val="90000"/>
              </a:lnSpc>
              <a:spcBef>
                <a:spcPts val="400"/>
              </a:spcBef>
              <a:spcAft>
                <a:spcPts val="0"/>
              </a:spcAft>
              <a:buClr>
                <a:srgbClr val="0F6FC6"/>
              </a:buClr>
              <a:buSzPct val="68000"/>
              <a:defRPr/>
            </a:pPr>
            <a:endParaRPr lang="he-IL" sz="2700" b="1" dirty="0">
              <a:solidFill>
                <a:srgbClr val="04617B"/>
              </a:solidFill>
              <a:latin typeface="Constantia"/>
              <a:cs typeface="David" pitchFamily="2" charset="-79"/>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D10C1-6CD7-D04B-BB68-CEEE80EF92A5}"/>
              </a:ext>
            </a:extLst>
          </p:cNvPr>
          <p:cNvSpPr>
            <a:spLocks noGrp="1"/>
          </p:cNvSpPr>
          <p:nvPr>
            <p:ph type="title"/>
          </p:nvPr>
        </p:nvSpPr>
        <p:spPr/>
        <p:txBody>
          <a:bodyPr wrap="square">
            <a:spAutoFit/>
          </a:bodyPr>
          <a:lstStyle/>
          <a:p>
            <a:pPr algn="ctr"/>
            <a:r>
              <a:rPr lang="he-IL" sz="4000" b="1" dirty="0">
                <a:solidFill>
                  <a:srgbClr val="04617B"/>
                </a:solidFill>
                <a:latin typeface="Aharoni" panose="02010803020104030203" pitchFamily="2" charset="-79"/>
                <a:ea typeface="+mn-ea"/>
                <a:cs typeface="David"/>
              </a:rPr>
              <a:t>סעיפי פטור- התקשרויות בחוזה ללא מכרז</a:t>
            </a:r>
            <a:endParaRPr lang="en-US" sz="4000" b="1" dirty="0">
              <a:solidFill>
                <a:srgbClr val="04617B"/>
              </a:solidFill>
              <a:latin typeface="Aharoni" panose="02010803020104030203" pitchFamily="2" charset="-79"/>
              <a:ea typeface="+mn-ea"/>
              <a:cs typeface="David"/>
            </a:endParaRPr>
          </a:p>
        </p:txBody>
      </p:sp>
      <p:sp>
        <p:nvSpPr>
          <p:cNvPr id="3" name="Content Placeholder 2">
            <a:extLst>
              <a:ext uri="{FF2B5EF4-FFF2-40B4-BE49-F238E27FC236}">
                <a16:creationId xmlns:a16="http://schemas.microsoft.com/office/drawing/2014/main" id="{ACAF4C8B-E705-C249-9337-E89AE47D5762}"/>
              </a:ext>
            </a:extLst>
          </p:cNvPr>
          <p:cNvSpPr>
            <a:spLocks noGrp="1"/>
          </p:cNvSpPr>
          <p:nvPr>
            <p:ph idx="1"/>
          </p:nvPr>
        </p:nvSpPr>
        <p:spPr/>
        <p:txBody>
          <a:bodyPr/>
          <a:lstStyle/>
          <a:p>
            <a:pPr algn="just"/>
            <a:r>
              <a:rPr lang="he-IL" dirty="0"/>
              <a:t>התקשרות לרכישת </a:t>
            </a:r>
            <a:r>
              <a:rPr lang="he" dirty="0"/>
              <a:t>שירותי ניהול ופיקוח עם חברה שבעלי המניות שלה הם רוב הרשויות המקומיות, ובלבד שיתקיימו כל אלה:</a:t>
            </a:r>
          </a:p>
          <a:p>
            <a:pPr marL="514350" indent="-514350" algn="just">
              <a:buFont typeface="+mj-lt"/>
              <a:buAutoNum type="arabicPeriod"/>
            </a:pPr>
            <a:r>
              <a:rPr lang="he" dirty="0"/>
              <a:t>השר אישר את שיעור התמורה שבהסכם.</a:t>
            </a:r>
          </a:p>
          <a:p>
            <a:pPr marL="514350" indent="-514350" algn="just">
              <a:buFont typeface="+mj-lt"/>
              <a:buAutoNum type="arabicPeriod"/>
            </a:pPr>
            <a:r>
              <a:rPr lang="he" dirty="0"/>
              <a:t>ועדה, שחבריה הם המנהל הכללי, שוכנעה, לאחר בחינת האפשרות לערוך את ההתקשרות בדרך של מכרז, כי ההתקשרות נדרשת מטעמי חיסכון ויעילות, וכי היא מיטיבה עם התאגיד.</a:t>
            </a:r>
          </a:p>
          <a:p>
            <a:pPr marL="514350" indent="-514350" algn="just">
              <a:buFont typeface="+mj-lt"/>
              <a:buAutoNum type="arabicPeriod"/>
            </a:pPr>
            <a:r>
              <a:rPr lang="he" dirty="0"/>
              <a:t>החברה התחייבה כי התקשרויותיה עם צדדים נוספים שנובעות מההתקשרות עם התאגיד, ייעשו במכרז לפי הדין החל על התאגיד בשינויים המחויבים.</a:t>
            </a:r>
            <a:endParaRPr lang="en-US" dirty="0"/>
          </a:p>
        </p:txBody>
      </p:sp>
    </p:spTree>
    <p:extLst>
      <p:ext uri="{BB962C8B-B14F-4D97-AF65-F5344CB8AC3E}">
        <p14:creationId xmlns:p14="http://schemas.microsoft.com/office/powerpoint/2010/main" val="38309224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048B5-D94C-154D-B952-2EE7B20CC614}"/>
              </a:ext>
            </a:extLst>
          </p:cNvPr>
          <p:cNvSpPr>
            <a:spLocks noGrp="1"/>
          </p:cNvSpPr>
          <p:nvPr>
            <p:ph type="title"/>
          </p:nvPr>
        </p:nvSpPr>
        <p:spPr>
          <a:xfrm>
            <a:off x="457200" y="1124744"/>
            <a:ext cx="8229600" cy="722344"/>
          </a:xfrm>
        </p:spPr>
        <p:txBody>
          <a:bodyPr>
            <a:normAutofit fontScale="90000"/>
          </a:bodyPr>
          <a:lstStyle/>
          <a:p>
            <a:r>
              <a:rPr lang="he-IL" sz="4400" b="1" dirty="0">
                <a:solidFill>
                  <a:srgbClr val="04617B"/>
                </a:solidFill>
                <a:latin typeface="Aharoni" panose="02010803020104030203" pitchFamily="2" charset="-79"/>
                <a:ea typeface="+mn-ea"/>
                <a:cs typeface="David"/>
              </a:rPr>
              <a:t>סעיפי פטור- התקשרויות בחוזה ללא</a:t>
            </a:r>
            <a:r>
              <a:rPr lang="he-IL" sz="5400" b="1" dirty="0">
                <a:solidFill>
                  <a:srgbClr val="04617B"/>
                </a:solidFill>
                <a:latin typeface="Aharoni" panose="02010803020104030203" pitchFamily="2" charset="-79"/>
                <a:cs typeface="David"/>
              </a:rPr>
              <a:t> </a:t>
            </a:r>
            <a:r>
              <a:rPr lang="he-IL" sz="4400" b="1" dirty="0">
                <a:solidFill>
                  <a:srgbClr val="04617B"/>
                </a:solidFill>
                <a:latin typeface="Aharoni" panose="02010803020104030203" pitchFamily="2" charset="-79"/>
                <a:ea typeface="+mn-ea"/>
                <a:cs typeface="David"/>
              </a:rPr>
              <a:t>מכרז</a:t>
            </a:r>
            <a:endParaRPr lang="en-US" sz="4400" b="1" dirty="0">
              <a:solidFill>
                <a:srgbClr val="04617B"/>
              </a:solidFill>
              <a:latin typeface="Aharoni" panose="02010803020104030203" pitchFamily="2" charset="-79"/>
              <a:ea typeface="+mn-ea"/>
              <a:cs typeface="David"/>
            </a:endParaRPr>
          </a:p>
        </p:txBody>
      </p:sp>
      <p:sp>
        <p:nvSpPr>
          <p:cNvPr id="3" name="Content Placeholder 2">
            <a:extLst>
              <a:ext uri="{FF2B5EF4-FFF2-40B4-BE49-F238E27FC236}">
                <a16:creationId xmlns:a16="http://schemas.microsoft.com/office/drawing/2014/main" id="{656EBC2D-09B4-1A4F-BA04-63E2880E121B}"/>
              </a:ext>
            </a:extLst>
          </p:cNvPr>
          <p:cNvSpPr>
            <a:spLocks noGrp="1"/>
          </p:cNvSpPr>
          <p:nvPr>
            <p:ph idx="1"/>
          </p:nvPr>
        </p:nvSpPr>
        <p:spPr/>
        <p:txBody>
          <a:bodyPr>
            <a:normAutofit fontScale="92500"/>
          </a:bodyPr>
          <a:lstStyle/>
          <a:p>
            <a:pPr algn="just"/>
            <a:r>
              <a:rPr lang="he" dirty="0"/>
              <a:t>התקשרות עם רשות מקומית אחרת לקבלת שירותים מהסוג שניתן על ידה במסגרת סמכויותיה ותפקידיה לפי כל דין, לצורך מילוי סמכויות העירייה ותפקידיה לפי כל דין, לאחר שהעירייה שוכנעה שההתקשרות נדרשת מטעמי חיסכון ויעילות והיא מיטיבה עם העירייה.</a:t>
            </a:r>
          </a:p>
          <a:p>
            <a:pPr algn="just"/>
            <a:r>
              <a:rPr lang="he" dirty="0"/>
              <a:t>תקנה זו הותקנה בעקבות </a:t>
            </a:r>
            <a:r>
              <a:rPr lang="he" b="1" dirty="0"/>
              <a:t>עע״מ 1777/14 חן המקום בע״מ נ׳ עיריית קרית </a:t>
            </a:r>
            <a:r>
              <a:rPr lang="he" b="1"/>
              <a:t>אונו</a:t>
            </a:r>
            <a:r>
              <a:rPr lang="he"/>
              <a:t>.</a:t>
            </a:r>
            <a:endParaRPr lang="he" dirty="0"/>
          </a:p>
          <a:p>
            <a:pPr algn="just"/>
            <a:r>
              <a:rPr lang="he" dirty="0"/>
              <a:t>בעניין חן המקום, דן בית המשפט העליון בשאלה האם רשאית רשות מקומית להתקשר בחוזה לקבלת שירותים תמורת תשלום עם רשות מקומית אחרת וקבע כי התקשרות בין שתי רשויות מקומיות היא פרקטיקה אפשרית ורצויה, אך היא אינה מוסדרת בדין ועל כן בעקבות פסק הדין הותקנה תקנה זו.</a:t>
            </a:r>
            <a:endParaRPr lang="en-US" dirty="0"/>
          </a:p>
        </p:txBody>
      </p:sp>
    </p:spTree>
    <p:extLst>
      <p:ext uri="{BB962C8B-B14F-4D97-AF65-F5344CB8AC3E}">
        <p14:creationId xmlns:p14="http://schemas.microsoft.com/office/powerpoint/2010/main" val="2581651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755576" y="188640"/>
            <a:ext cx="8243962" cy="6408712"/>
          </a:xfrm>
        </p:spPr>
        <p:txBody>
          <a:bodyPr>
            <a:normAutofit/>
          </a:bodyPr>
          <a:lstStyle/>
          <a:p>
            <a:pPr algn="just" fontAlgn="auto">
              <a:spcAft>
                <a:spcPts val="0"/>
              </a:spcAft>
              <a:buFont typeface="Wingdings 2"/>
              <a:buNone/>
              <a:defRPr/>
            </a:pPr>
            <a:r>
              <a:rPr lang="he-IL" sz="2400" dirty="0">
                <a:solidFill>
                  <a:schemeClr val="tx1"/>
                </a:solidFill>
                <a:latin typeface="David" pitchFamily="34" charset="-79"/>
                <a:cs typeface="David" pitchFamily="34" charset="-79"/>
              </a:rPr>
              <a:t> </a:t>
            </a:r>
            <a:endParaRPr lang="en-US" sz="2400" dirty="0">
              <a:solidFill>
                <a:schemeClr val="tx1"/>
              </a:solidFill>
              <a:latin typeface="David" pitchFamily="34" charset="-79"/>
              <a:cs typeface="David" pitchFamily="34" charset="-79"/>
            </a:endParaRPr>
          </a:p>
          <a:p>
            <a:pPr algn="just" fontAlgn="auto">
              <a:spcAft>
                <a:spcPts val="0"/>
              </a:spcAft>
              <a:buFont typeface="Wingdings 2"/>
              <a:buNone/>
              <a:defRPr/>
            </a:pPr>
            <a:endParaRPr lang="he-IL" sz="2400" dirty="0">
              <a:solidFill>
                <a:schemeClr val="tx1"/>
              </a:solidFill>
              <a:latin typeface="David" pitchFamily="34" charset="-79"/>
              <a:cs typeface="David" pitchFamily="34" charset="-79"/>
            </a:endParaRPr>
          </a:p>
          <a:p>
            <a:pPr>
              <a:lnSpc>
                <a:spcPct val="90000"/>
              </a:lnSpc>
              <a:defRPr/>
            </a:pPr>
            <a:r>
              <a:rPr lang="he-IL" sz="3200" dirty="0">
                <a:solidFill>
                  <a:schemeClr val="tx1"/>
                </a:solidFill>
                <a:latin typeface="David" pitchFamily="34" charset="-79"/>
                <a:cs typeface="David" pitchFamily="34" charset="-79"/>
              </a:rPr>
              <a:t> </a:t>
            </a:r>
            <a:endParaRPr lang="he-IL" dirty="0">
              <a:solidFill>
                <a:schemeClr val="tx1"/>
              </a:solidFill>
              <a:latin typeface="David" pitchFamily="2" charset="-79"/>
              <a:cs typeface="David" pitchFamily="2" charset="-79"/>
            </a:endParaRPr>
          </a:p>
          <a:p>
            <a:pPr marL="457200" indent="-457200" algn="just">
              <a:buClr>
                <a:schemeClr val="tx2"/>
              </a:buClr>
              <a:buFont typeface="Arial" panose="020B0604020202020204" pitchFamily="34" charset="0"/>
              <a:buChar char="•"/>
            </a:pPr>
            <a:r>
              <a:rPr lang="he-IL" sz="2800" dirty="0">
                <a:latin typeface="David" pitchFamily="2" charset="-79"/>
                <a:cs typeface="David" pitchFamily="2" charset="-79"/>
              </a:rPr>
              <a:t>חוזה לביצוע עבודה מקצועית הדורשת ידע ומומחיות מיוחדים, או יחסי אמון מיוחדים, כגון: עבודות תכנון, פיקוח, מדידה, שמאות, ייעוץ ועבודות כיוצא באלה. </a:t>
            </a:r>
          </a:p>
          <a:p>
            <a:pPr marL="536575" indent="-87313" algn="just">
              <a:buClr>
                <a:schemeClr val="tx2"/>
              </a:buClr>
              <a:tabLst>
                <a:tab pos="984250" algn="l"/>
              </a:tabLst>
            </a:pPr>
            <a:r>
              <a:rPr lang="he-IL" sz="2800" b="1" dirty="0">
                <a:latin typeface="David" pitchFamily="2" charset="-79"/>
                <a:cs typeface="David" pitchFamily="2" charset="-79"/>
              </a:rPr>
              <a:t>	בשל העובדה כי רשויות מקומיות רבות נתנו פרשנות מרחיבה להוראות סעיף זה והחילו אותו על התקשרויות רבות אשר אינן אמורות להיכנס בגדרו, פרסם משרד הפנים (לאחר שבית המשפט העליון חייב אותו לעשות כן במסגרת </a:t>
            </a:r>
            <a:r>
              <a:rPr lang="he-IL" sz="2800" b="1" dirty="0" err="1">
                <a:latin typeface="David" pitchFamily="2" charset="-79"/>
                <a:cs typeface="David" pitchFamily="2" charset="-79"/>
              </a:rPr>
              <a:t>עע"מ</a:t>
            </a:r>
            <a:r>
              <a:rPr lang="he-IL" sz="2800" b="1" dirty="0">
                <a:latin typeface="David" pitchFamily="2" charset="-79"/>
                <a:cs typeface="David" pitchFamily="2" charset="-79"/>
              </a:rPr>
              <a:t> </a:t>
            </a:r>
            <a:r>
              <a:rPr lang="he-IL" sz="2800" dirty="0"/>
              <a:t>6145/12 </a:t>
            </a:r>
            <a:r>
              <a:rPr lang="he-IL" sz="2800" b="1" dirty="0"/>
              <a:t>עיריית נצרת עילית</a:t>
            </a:r>
            <a:r>
              <a:rPr lang="he-IL" sz="2800" dirty="0"/>
              <a:t> נ' </a:t>
            </a:r>
            <a:r>
              <a:rPr lang="he-IL" sz="2800" b="1" dirty="0"/>
              <a:t>זאב הרטמן, חבר המועצה)</a:t>
            </a:r>
            <a:r>
              <a:rPr lang="he-IL" sz="2800" b="1" dirty="0">
                <a:latin typeface="David" pitchFamily="2" charset="-79"/>
                <a:cs typeface="David" pitchFamily="2" charset="-79"/>
              </a:rPr>
              <a:t> נוהל המסדיר התקשרויות לביצוע עבודה מקצועית הדורשת ידע ומומחיות מיוחדים או יחסי אמון מיוחדים בפטור ממכרז ואשר זכה לכינוי "נוהל היועצים".</a:t>
            </a:r>
          </a:p>
          <a:p>
            <a:pPr marL="457200" indent="-457200" algn="just">
              <a:buClr>
                <a:schemeClr val="tx2"/>
              </a:buClr>
              <a:buFont typeface="Arial" panose="020B0604020202020204" pitchFamily="34" charset="0"/>
              <a:buChar char="•"/>
            </a:pPr>
            <a:endParaRPr lang="he-IL" sz="2800" dirty="0">
              <a:latin typeface="David" pitchFamily="2" charset="-79"/>
              <a:cs typeface="David" pitchFamily="2" charset="-79"/>
            </a:endParaRPr>
          </a:p>
          <a:p>
            <a:pPr marL="457200" indent="-457200" algn="just" eaLnBrk="1" hangingPunct="1">
              <a:buClr>
                <a:schemeClr val="tx2"/>
              </a:buClr>
              <a:buFont typeface="Arial" panose="020B0604020202020204" pitchFamily="34" charset="0"/>
              <a:buChar char="•"/>
            </a:pPr>
            <a:endParaRPr lang="he-IL" sz="2800" dirty="0">
              <a:latin typeface="David" pitchFamily="2" charset="-79"/>
              <a:cs typeface="David" pitchFamily="2" charset="-79"/>
            </a:endParaRPr>
          </a:p>
          <a:p>
            <a:pPr marL="457200" indent="-457200" algn="just" eaLnBrk="1" hangingPunct="1">
              <a:buClr>
                <a:schemeClr val="tx2"/>
              </a:buClr>
              <a:buFont typeface="Arial" panose="020B0604020202020204" pitchFamily="34" charset="0"/>
              <a:buChar char="•"/>
            </a:pPr>
            <a:endParaRPr lang="he-IL" sz="2800" dirty="0">
              <a:latin typeface="David" pitchFamily="2" charset="-79"/>
              <a:cs typeface="David" pitchFamily="2" charset="-79"/>
            </a:endParaRPr>
          </a:p>
          <a:p>
            <a:pPr algn="just" eaLnBrk="1" hangingPunct="1"/>
            <a:endParaRPr lang="he-IL" sz="2800" dirty="0">
              <a:solidFill>
                <a:schemeClr val="tx1"/>
              </a:solidFill>
              <a:latin typeface="David" pitchFamily="2" charset="-79"/>
              <a:cs typeface="David" pitchFamily="2" charset="-79"/>
            </a:endParaRPr>
          </a:p>
          <a:p>
            <a:pPr algn="just" fontAlgn="auto">
              <a:spcAft>
                <a:spcPts val="0"/>
              </a:spcAft>
              <a:buFont typeface="Wingdings 2"/>
              <a:buNone/>
              <a:defRPr/>
            </a:pPr>
            <a:endParaRPr lang="he-IL" dirty="0">
              <a:solidFill>
                <a:schemeClr val="tx1"/>
              </a:solidFill>
              <a:latin typeface="David" pitchFamily="34" charset="-79"/>
              <a:cs typeface="David" pitchFamily="34" charset="-79"/>
            </a:endParaRPr>
          </a:p>
        </p:txBody>
      </p:sp>
      <p:sp>
        <p:nvSpPr>
          <p:cNvPr id="5" name="מלבן 4"/>
          <p:cNvSpPr/>
          <p:nvPr/>
        </p:nvSpPr>
        <p:spPr>
          <a:xfrm>
            <a:off x="251074" y="908720"/>
            <a:ext cx="8748464" cy="707886"/>
          </a:xfrm>
          <a:prstGeom prst="rect">
            <a:avLst/>
          </a:prstGeom>
        </p:spPr>
        <p:txBody>
          <a:bodyPr wrap="square">
            <a:spAutoFit/>
          </a:bodyPr>
          <a:lstStyle/>
          <a:p>
            <a:pPr lvl="0" algn="ctr" fontAlgn="auto">
              <a:spcAft>
                <a:spcPts val="0"/>
              </a:spcAft>
              <a:defRPr/>
            </a:pPr>
            <a:r>
              <a:rPr lang="he-IL" sz="4000" b="1" dirty="0">
                <a:solidFill>
                  <a:srgbClr val="04617B"/>
                </a:solidFill>
                <a:latin typeface="Aharoni" panose="02010803020104030203" pitchFamily="2" charset="-79"/>
                <a:cs typeface="David"/>
              </a:rPr>
              <a:t>סעיפי פטור- התקשרויות בחוזה ללא מכרז</a:t>
            </a:r>
          </a:p>
        </p:txBody>
      </p:sp>
      <p:pic>
        <p:nvPicPr>
          <p:cNvPr id="2" name="תמונה 1"/>
          <p:cNvPicPr>
            <a:picLocks noChangeAspect="1"/>
          </p:cNvPicPr>
          <p:nvPr/>
        </p:nvPicPr>
        <p:blipFill>
          <a:blip r:embed="rId3"/>
          <a:stretch>
            <a:fillRect/>
          </a:stretch>
        </p:blipFill>
        <p:spPr>
          <a:xfrm>
            <a:off x="86246" y="182930"/>
            <a:ext cx="2670279" cy="658425"/>
          </a:xfrm>
          <a:prstGeom prst="rect">
            <a:avLst/>
          </a:prstGeom>
        </p:spPr>
      </p:pic>
    </p:spTree>
    <p:extLst>
      <p:ext uri="{BB962C8B-B14F-4D97-AF65-F5344CB8AC3E}">
        <p14:creationId xmlns:p14="http://schemas.microsoft.com/office/powerpoint/2010/main" val="3071874514"/>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07950" y="702930"/>
            <a:ext cx="8891588" cy="5761037"/>
          </a:xfrm>
        </p:spPr>
        <p:txBody>
          <a:bodyPr>
            <a:normAutofit/>
          </a:bodyPr>
          <a:lstStyle/>
          <a:p>
            <a:pPr algn="just" fontAlgn="auto">
              <a:spcAft>
                <a:spcPts val="0"/>
              </a:spcAft>
              <a:buFont typeface="Wingdings 2"/>
              <a:buNone/>
              <a:defRPr/>
            </a:pPr>
            <a:r>
              <a:rPr lang="he-IL" sz="2400" dirty="0">
                <a:solidFill>
                  <a:schemeClr val="tx1"/>
                </a:solidFill>
                <a:latin typeface="David" pitchFamily="34" charset="-79"/>
                <a:cs typeface="David" pitchFamily="34" charset="-79"/>
              </a:rPr>
              <a:t> </a:t>
            </a:r>
            <a:endParaRPr lang="en-US" sz="2400" dirty="0">
              <a:solidFill>
                <a:schemeClr val="tx1"/>
              </a:solidFill>
              <a:latin typeface="David" pitchFamily="34" charset="-79"/>
              <a:cs typeface="David" pitchFamily="34" charset="-79"/>
            </a:endParaRPr>
          </a:p>
          <a:p>
            <a:pPr algn="just" fontAlgn="auto">
              <a:spcAft>
                <a:spcPts val="0"/>
              </a:spcAft>
              <a:buFont typeface="Wingdings 2"/>
              <a:buNone/>
              <a:defRPr/>
            </a:pPr>
            <a:endParaRPr lang="he-IL" sz="2400" dirty="0">
              <a:solidFill>
                <a:schemeClr val="tx1"/>
              </a:solidFill>
              <a:latin typeface="David" pitchFamily="34" charset="-79"/>
              <a:cs typeface="David" pitchFamily="34" charset="-79"/>
            </a:endParaRPr>
          </a:p>
          <a:p>
            <a:pPr>
              <a:spcBef>
                <a:spcPct val="0"/>
              </a:spcBef>
              <a:buFont typeface="Wingdings 2"/>
              <a:buNone/>
              <a:defRPr/>
            </a:pPr>
            <a:r>
              <a:rPr lang="he-IL" sz="3200" dirty="0">
                <a:solidFill>
                  <a:schemeClr val="tx1"/>
                </a:solidFill>
                <a:latin typeface="David" pitchFamily="34" charset="-79"/>
                <a:cs typeface="David" pitchFamily="34" charset="-79"/>
              </a:rPr>
              <a:t> </a:t>
            </a:r>
            <a:endParaRPr lang="he-IL" sz="3000" b="1" dirty="0">
              <a:solidFill>
                <a:schemeClr val="tx2"/>
              </a:solidFill>
              <a:latin typeface="Aharoni" panose="02010803020104030203" pitchFamily="2" charset="-79"/>
              <a:ea typeface="+mj-ea"/>
            </a:endParaRPr>
          </a:p>
          <a:p>
            <a:pPr algn="just" eaLnBrk="1" hangingPunct="1"/>
            <a:endParaRPr lang="he-IL" sz="3000" b="1" dirty="0">
              <a:solidFill>
                <a:schemeClr val="tx2"/>
              </a:solidFill>
              <a:latin typeface="Aharoni" panose="02010803020104030203" pitchFamily="2" charset="-79"/>
              <a:ea typeface="+mj-ea"/>
            </a:endParaRPr>
          </a:p>
          <a:p>
            <a:pPr algn="just">
              <a:defRPr/>
            </a:pPr>
            <a:r>
              <a:rPr lang="he-IL" sz="2800" dirty="0"/>
              <a:t>הנוהל פורסם לראשונה בנובמבר 2016 אך לאור פועלם של מרכז השלטון המקומי בשיתוף איגוד התאגידים העירוניים, הושגו הבנות ביחס לשינויים שיש לערוך ביחס לנוהל ובחודש מאי 2017 פורסם הנוהל הכולל את השינויים האמורים</a:t>
            </a:r>
            <a:endParaRPr lang="he-IL" sz="2800" b="1" dirty="0"/>
          </a:p>
          <a:p>
            <a:pPr algn="just">
              <a:defRPr/>
            </a:pPr>
            <a:endParaRPr lang="he-IL" sz="2800" dirty="0">
              <a:latin typeface="David" pitchFamily="2" charset="-79"/>
              <a:cs typeface="David" pitchFamily="2" charset="-79"/>
            </a:endParaRPr>
          </a:p>
          <a:p>
            <a:pPr algn="just">
              <a:defRPr/>
            </a:pPr>
            <a:r>
              <a:rPr lang="he-IL" sz="2800" dirty="0">
                <a:latin typeface="David" pitchFamily="2" charset="-79"/>
                <a:cs typeface="David" pitchFamily="2" charset="-79"/>
              </a:rPr>
              <a:t>להלן יובאו עיקרי הנוהל בשינויים המתחייבים ביחס לתאגידים עירוניים.</a:t>
            </a:r>
          </a:p>
        </p:txBody>
      </p:sp>
      <p:sp>
        <p:nvSpPr>
          <p:cNvPr id="5" name="מלבן 4"/>
          <p:cNvSpPr/>
          <p:nvPr/>
        </p:nvSpPr>
        <p:spPr>
          <a:xfrm>
            <a:off x="377280" y="489129"/>
            <a:ext cx="8352928" cy="1754326"/>
          </a:xfrm>
          <a:prstGeom prst="rect">
            <a:avLst/>
          </a:prstGeom>
        </p:spPr>
        <p:txBody>
          <a:bodyPr wrap="square">
            <a:spAutoFit/>
          </a:bodyPr>
          <a:lstStyle/>
          <a:p>
            <a:pPr algn="ctr" fontAlgn="auto">
              <a:spcAft>
                <a:spcPts val="0"/>
              </a:spcAft>
              <a:defRPr/>
            </a:pPr>
            <a:r>
              <a:rPr lang="he-IL" sz="3600" b="1" dirty="0">
                <a:solidFill>
                  <a:schemeClr val="tx2"/>
                </a:solidFill>
                <a:latin typeface="Aharoni" panose="02010803020104030203" pitchFamily="2" charset="-79"/>
                <a:ea typeface="+mj-ea"/>
                <a:cs typeface="+mn-cs"/>
              </a:rPr>
              <a:t>נוהל להתקשרויות לביצוע עבודה מקצועית הדורשת ידע ומומחיות מיוחדים או יחסי אמון מיוחדים בפטור ממכרז</a:t>
            </a:r>
          </a:p>
        </p:txBody>
      </p:sp>
      <p:pic>
        <p:nvPicPr>
          <p:cNvPr id="2" name="תמונה 1"/>
          <p:cNvPicPr>
            <a:picLocks noChangeAspect="1"/>
          </p:cNvPicPr>
          <p:nvPr/>
        </p:nvPicPr>
        <p:blipFill>
          <a:blip r:embed="rId3"/>
          <a:stretch>
            <a:fillRect/>
          </a:stretch>
        </p:blipFill>
        <p:spPr>
          <a:xfrm>
            <a:off x="107950" y="1146"/>
            <a:ext cx="2670279" cy="658425"/>
          </a:xfrm>
          <a:prstGeom prst="rect">
            <a:avLst/>
          </a:prstGeom>
        </p:spPr>
      </p:pic>
    </p:spTree>
    <p:extLst>
      <p:ext uri="{BB962C8B-B14F-4D97-AF65-F5344CB8AC3E}">
        <p14:creationId xmlns:p14="http://schemas.microsoft.com/office/powerpoint/2010/main" val="282950095"/>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26206" y="1196752"/>
            <a:ext cx="8891588" cy="5761037"/>
          </a:xfrm>
        </p:spPr>
        <p:txBody>
          <a:bodyPr>
            <a:normAutofit/>
          </a:bodyPr>
          <a:lstStyle/>
          <a:p>
            <a:pPr algn="just" fontAlgn="auto">
              <a:spcAft>
                <a:spcPts val="0"/>
              </a:spcAft>
              <a:buFont typeface="Wingdings 2"/>
              <a:buNone/>
              <a:defRPr/>
            </a:pPr>
            <a:r>
              <a:rPr lang="he-IL" sz="2400" dirty="0">
                <a:solidFill>
                  <a:schemeClr val="tx1"/>
                </a:solidFill>
                <a:latin typeface="David" pitchFamily="34" charset="-79"/>
                <a:cs typeface="David" pitchFamily="34" charset="-79"/>
              </a:rPr>
              <a:t> </a:t>
            </a:r>
            <a:endParaRPr lang="en-US" sz="2400" dirty="0">
              <a:solidFill>
                <a:schemeClr val="tx1"/>
              </a:solidFill>
              <a:latin typeface="David" pitchFamily="34" charset="-79"/>
              <a:cs typeface="David" pitchFamily="34" charset="-79"/>
            </a:endParaRPr>
          </a:p>
          <a:p>
            <a:pPr algn="just" fontAlgn="auto">
              <a:spcAft>
                <a:spcPts val="0"/>
              </a:spcAft>
              <a:buFont typeface="Wingdings 2"/>
              <a:buNone/>
              <a:defRPr/>
            </a:pPr>
            <a:endParaRPr lang="he-IL" sz="2400" dirty="0">
              <a:solidFill>
                <a:schemeClr val="tx1"/>
              </a:solidFill>
              <a:latin typeface="David" pitchFamily="34" charset="-79"/>
              <a:cs typeface="David" pitchFamily="34" charset="-79"/>
            </a:endParaRPr>
          </a:p>
          <a:p>
            <a:pPr algn="just" fontAlgn="auto">
              <a:spcAft>
                <a:spcPts val="0"/>
              </a:spcAft>
              <a:buFont typeface="Wingdings 2"/>
              <a:buNone/>
              <a:defRPr/>
            </a:pPr>
            <a:r>
              <a:rPr lang="he-IL" sz="3200" dirty="0">
                <a:solidFill>
                  <a:schemeClr val="tx1"/>
                </a:solidFill>
                <a:latin typeface="David" pitchFamily="34" charset="-79"/>
                <a:cs typeface="David" pitchFamily="34" charset="-79"/>
              </a:rPr>
              <a:t> </a:t>
            </a:r>
          </a:p>
          <a:p>
            <a:pPr algn="just" fontAlgn="auto">
              <a:spcAft>
                <a:spcPts val="0"/>
              </a:spcAft>
              <a:buFont typeface="Wingdings 2"/>
              <a:buNone/>
              <a:defRPr/>
            </a:pPr>
            <a:endParaRPr lang="he-IL" sz="1400" dirty="0">
              <a:latin typeface="David" pitchFamily="2" charset="-79"/>
              <a:cs typeface="David" pitchFamily="2" charset="-79"/>
            </a:endParaRPr>
          </a:p>
          <a:p>
            <a:pPr algn="just" fontAlgn="auto">
              <a:spcAft>
                <a:spcPts val="0"/>
              </a:spcAft>
              <a:buFont typeface="Wingdings 2"/>
              <a:buNone/>
              <a:defRPr/>
            </a:pPr>
            <a:r>
              <a:rPr lang="he-IL" sz="2800" dirty="0">
                <a:latin typeface="David" pitchFamily="2" charset="-79"/>
                <a:cs typeface="David" pitchFamily="2" charset="-79"/>
              </a:rPr>
              <a:t>הנוהל מבקש לשים סוף לאי בהירויות אלו תוך שהוא קובע הוראות לרשויות בנושאים אלו:</a:t>
            </a:r>
          </a:p>
          <a:p>
            <a:pPr algn="just" fontAlgn="auto">
              <a:spcAft>
                <a:spcPts val="0"/>
              </a:spcAft>
              <a:buFont typeface="Wingdings 2"/>
              <a:buNone/>
              <a:defRPr/>
            </a:pPr>
            <a:endParaRPr lang="he-IL" sz="1000" dirty="0">
              <a:latin typeface="David" pitchFamily="2" charset="-79"/>
              <a:cs typeface="David" pitchFamily="2" charset="-79"/>
            </a:endParaRPr>
          </a:p>
          <a:p>
            <a:pPr algn="just" fontAlgn="auto">
              <a:spcAft>
                <a:spcPts val="0"/>
              </a:spcAft>
              <a:buFont typeface="Wingdings 2"/>
              <a:buNone/>
              <a:defRPr/>
            </a:pPr>
            <a:r>
              <a:rPr lang="he-IL" sz="2800" b="1" dirty="0">
                <a:latin typeface="David" pitchFamily="2" charset="-79"/>
                <a:cs typeface="David" pitchFamily="2" charset="-79"/>
              </a:rPr>
              <a:t>ראשית, על מנכ"ל התאגיד למנות ועדת התקשרויות. </a:t>
            </a:r>
          </a:p>
          <a:p>
            <a:pPr algn="just" fontAlgn="auto">
              <a:spcAft>
                <a:spcPts val="0"/>
              </a:spcAft>
              <a:buFont typeface="Wingdings 2"/>
              <a:buNone/>
              <a:defRPr/>
            </a:pPr>
            <a:r>
              <a:rPr lang="he-IL" sz="2800" b="1" u="sng" dirty="0">
                <a:latin typeface="David" pitchFamily="2" charset="-79"/>
                <a:cs typeface="David" pitchFamily="2" charset="-79"/>
              </a:rPr>
              <a:t>חברי ועדת התקשרויות</a:t>
            </a:r>
          </a:p>
          <a:p>
            <a:pPr marL="457200" indent="-457200" algn="just" fontAlgn="auto">
              <a:spcAft>
                <a:spcPts val="0"/>
              </a:spcAft>
              <a:buClr>
                <a:schemeClr val="tx2"/>
              </a:buClr>
              <a:buFont typeface="Arial" panose="020B0604020202020204" pitchFamily="34" charset="0"/>
              <a:buChar char="•"/>
              <a:defRPr/>
            </a:pPr>
            <a:r>
              <a:rPr lang="he-IL" sz="2800" dirty="0">
                <a:latin typeface="David" pitchFamily="2" charset="-79"/>
                <a:cs typeface="David" pitchFamily="2" charset="-79"/>
              </a:rPr>
              <a:t>מנכ"ל התאגיד או מי שהוא מינה לנציגו- יו"ר הועדה.</a:t>
            </a:r>
          </a:p>
          <a:p>
            <a:pPr marL="457200" indent="-457200" algn="just" fontAlgn="auto">
              <a:spcAft>
                <a:spcPts val="0"/>
              </a:spcAft>
              <a:buClr>
                <a:schemeClr val="tx2"/>
              </a:buClr>
              <a:buFont typeface="Arial" panose="020B0604020202020204" pitchFamily="34" charset="0"/>
              <a:buChar char="•"/>
              <a:defRPr/>
            </a:pPr>
            <a:r>
              <a:rPr lang="he-IL" sz="2800" dirty="0">
                <a:latin typeface="David" pitchFamily="2" charset="-79"/>
                <a:cs typeface="David" pitchFamily="2" charset="-79"/>
              </a:rPr>
              <a:t>מנהל הכספים של התאגיד או מי שהוא מינה לנציגו.</a:t>
            </a:r>
          </a:p>
          <a:p>
            <a:pPr marL="457200" indent="-457200" algn="just" fontAlgn="auto">
              <a:spcAft>
                <a:spcPts val="0"/>
              </a:spcAft>
              <a:buClr>
                <a:schemeClr val="tx2"/>
              </a:buClr>
              <a:buFont typeface="Arial" panose="020B0604020202020204" pitchFamily="34" charset="0"/>
              <a:buChar char="•"/>
              <a:defRPr/>
            </a:pPr>
            <a:r>
              <a:rPr lang="he-IL" sz="2800" dirty="0">
                <a:latin typeface="David" pitchFamily="2" charset="-79"/>
                <a:cs typeface="David" pitchFamily="2" charset="-79"/>
              </a:rPr>
              <a:t>היועץ המשפטי לתאגיד. </a:t>
            </a:r>
          </a:p>
          <a:p>
            <a:pPr algn="just" fontAlgn="auto">
              <a:spcAft>
                <a:spcPts val="0"/>
              </a:spcAft>
              <a:buFont typeface="Wingdings 2"/>
              <a:buNone/>
              <a:defRPr/>
            </a:pPr>
            <a:endParaRPr lang="he-IL" sz="2800" dirty="0">
              <a:latin typeface="David" pitchFamily="2" charset="-79"/>
              <a:cs typeface="David" pitchFamily="2" charset="-79"/>
            </a:endParaRPr>
          </a:p>
        </p:txBody>
      </p:sp>
      <p:sp>
        <p:nvSpPr>
          <p:cNvPr id="5" name="מלבן 4"/>
          <p:cNvSpPr/>
          <p:nvPr/>
        </p:nvSpPr>
        <p:spPr>
          <a:xfrm>
            <a:off x="395536" y="836712"/>
            <a:ext cx="8352928" cy="1754326"/>
          </a:xfrm>
          <a:prstGeom prst="rect">
            <a:avLst/>
          </a:prstGeom>
        </p:spPr>
        <p:txBody>
          <a:bodyPr wrap="square">
            <a:spAutoFit/>
          </a:bodyPr>
          <a:lstStyle/>
          <a:p>
            <a:pPr algn="ctr" fontAlgn="auto">
              <a:spcAft>
                <a:spcPts val="0"/>
              </a:spcAft>
              <a:defRPr/>
            </a:pPr>
            <a:r>
              <a:rPr lang="he-IL" sz="3600" b="1" dirty="0">
                <a:solidFill>
                  <a:schemeClr val="tx2"/>
                </a:solidFill>
                <a:latin typeface="Aharoni" panose="02010803020104030203" pitchFamily="2" charset="-79"/>
                <a:ea typeface="+mj-ea"/>
                <a:cs typeface="+mn-cs"/>
              </a:rPr>
              <a:t>נוהל להתקשרויות לביצוע עבודה מקצועית הדורשת ידע ומומחיות מיוחדים או יחסי אמון מיוחדים בפטור ממכרז</a:t>
            </a:r>
          </a:p>
        </p:txBody>
      </p:sp>
      <p:pic>
        <p:nvPicPr>
          <p:cNvPr id="2" name="תמונה 1"/>
          <p:cNvPicPr>
            <a:picLocks noChangeAspect="1"/>
          </p:cNvPicPr>
          <p:nvPr/>
        </p:nvPicPr>
        <p:blipFill>
          <a:blip r:embed="rId3"/>
          <a:stretch>
            <a:fillRect/>
          </a:stretch>
        </p:blipFill>
        <p:spPr>
          <a:xfrm>
            <a:off x="139918" y="29095"/>
            <a:ext cx="2670279" cy="658425"/>
          </a:xfrm>
          <a:prstGeom prst="rect">
            <a:avLst/>
          </a:prstGeom>
        </p:spPr>
      </p:pic>
    </p:spTree>
    <p:extLst>
      <p:ext uri="{BB962C8B-B14F-4D97-AF65-F5344CB8AC3E}">
        <p14:creationId xmlns:p14="http://schemas.microsoft.com/office/powerpoint/2010/main" val="1812252891"/>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26206" y="1196752"/>
            <a:ext cx="8891588" cy="5761037"/>
          </a:xfrm>
        </p:spPr>
        <p:txBody>
          <a:bodyPr>
            <a:normAutofit lnSpcReduction="10000"/>
          </a:bodyPr>
          <a:lstStyle/>
          <a:p>
            <a:pPr algn="just" fontAlgn="auto">
              <a:spcAft>
                <a:spcPts val="0"/>
              </a:spcAft>
              <a:buFont typeface="Wingdings 2"/>
              <a:buNone/>
              <a:defRPr/>
            </a:pPr>
            <a:r>
              <a:rPr lang="he-IL" sz="2400" dirty="0">
                <a:solidFill>
                  <a:schemeClr val="tx1"/>
                </a:solidFill>
                <a:latin typeface="David" pitchFamily="34" charset="-79"/>
                <a:cs typeface="David" pitchFamily="34" charset="-79"/>
              </a:rPr>
              <a:t> </a:t>
            </a:r>
            <a:endParaRPr lang="en-US" sz="2400" dirty="0">
              <a:solidFill>
                <a:schemeClr val="tx1"/>
              </a:solidFill>
              <a:latin typeface="David" pitchFamily="34" charset="-79"/>
              <a:cs typeface="David" pitchFamily="34" charset="-79"/>
            </a:endParaRPr>
          </a:p>
          <a:p>
            <a:pPr algn="just" fontAlgn="auto">
              <a:spcAft>
                <a:spcPts val="0"/>
              </a:spcAft>
              <a:buFont typeface="Wingdings 2"/>
              <a:buNone/>
              <a:defRPr/>
            </a:pPr>
            <a:endParaRPr lang="he-IL" sz="2400" dirty="0">
              <a:solidFill>
                <a:schemeClr val="tx1"/>
              </a:solidFill>
              <a:latin typeface="David" pitchFamily="34" charset="-79"/>
              <a:cs typeface="David" pitchFamily="34" charset="-79"/>
            </a:endParaRPr>
          </a:p>
          <a:p>
            <a:pPr algn="just" fontAlgn="auto">
              <a:spcAft>
                <a:spcPts val="0"/>
              </a:spcAft>
              <a:buFont typeface="Wingdings 2"/>
              <a:buNone/>
              <a:defRPr/>
            </a:pPr>
            <a:r>
              <a:rPr lang="he-IL" sz="3200" dirty="0">
                <a:solidFill>
                  <a:schemeClr val="tx1"/>
                </a:solidFill>
                <a:latin typeface="David" pitchFamily="34" charset="-79"/>
                <a:cs typeface="David" pitchFamily="34" charset="-79"/>
              </a:rPr>
              <a:t> </a:t>
            </a:r>
          </a:p>
          <a:p>
            <a:pPr algn="just" fontAlgn="auto">
              <a:spcAft>
                <a:spcPts val="0"/>
              </a:spcAft>
              <a:buFont typeface="Wingdings 2"/>
              <a:buNone/>
              <a:defRPr/>
            </a:pPr>
            <a:endParaRPr lang="he-IL" sz="1400" dirty="0">
              <a:latin typeface="David" pitchFamily="2" charset="-79"/>
              <a:cs typeface="David" pitchFamily="2" charset="-79"/>
            </a:endParaRPr>
          </a:p>
          <a:p>
            <a:pPr algn="just" fontAlgn="auto">
              <a:spcAft>
                <a:spcPts val="0"/>
              </a:spcAft>
              <a:buFont typeface="Wingdings 2"/>
              <a:buNone/>
              <a:defRPr/>
            </a:pPr>
            <a:r>
              <a:rPr lang="he-IL" sz="2800" b="1" u="sng" dirty="0">
                <a:latin typeface="David" pitchFamily="2" charset="-79"/>
                <a:cs typeface="David" pitchFamily="2" charset="-79"/>
              </a:rPr>
              <a:t>נהלי ועדת ההתקשרויות</a:t>
            </a:r>
          </a:p>
          <a:p>
            <a:pPr marL="457200" indent="-457200" algn="just" fontAlgn="auto">
              <a:spcAft>
                <a:spcPts val="0"/>
              </a:spcAft>
              <a:buClr>
                <a:schemeClr val="tx2"/>
              </a:buClr>
              <a:buFont typeface="Arial" panose="020B0604020202020204" pitchFamily="34" charset="0"/>
              <a:buChar char="•"/>
              <a:defRPr/>
            </a:pPr>
            <a:r>
              <a:rPr lang="he-IL" sz="2800" dirty="0">
                <a:latin typeface="David" pitchFamily="2" charset="-79"/>
                <a:cs typeface="David" pitchFamily="2" charset="-79"/>
              </a:rPr>
              <a:t>החלטות הועדה יתקבלו ברוב קולות, יהיו מנומקות וירשמו בפרוטוקול שייחתם בידי חברי הועדה הנוכחים בישיבה. היו הקולות שקולים- יהיה ליו"ר הוועדה קול מכריע.</a:t>
            </a:r>
          </a:p>
          <a:p>
            <a:pPr marL="457200" indent="-457200" algn="just" fontAlgn="auto">
              <a:spcAft>
                <a:spcPts val="0"/>
              </a:spcAft>
              <a:buClr>
                <a:schemeClr val="tx2"/>
              </a:buClr>
              <a:buFont typeface="Arial" panose="020B0604020202020204" pitchFamily="34" charset="0"/>
              <a:buChar char="•"/>
              <a:defRPr/>
            </a:pPr>
            <a:r>
              <a:rPr lang="he-IL" sz="2800" dirty="0">
                <a:latin typeface="David" pitchFamily="2" charset="-79"/>
                <a:cs typeface="David" pitchFamily="2" charset="-79"/>
              </a:rPr>
              <a:t>ככל ולחבר ועדה קיים ניגוד עניינים בנושא הנדון הוא ימנה לו מחליף לדיוני הועדה בנושא זה בהתאם לכתוב בנוהל. </a:t>
            </a:r>
          </a:p>
          <a:p>
            <a:pPr marL="457200" indent="-457200" algn="just" fontAlgn="auto">
              <a:spcAft>
                <a:spcPts val="0"/>
              </a:spcAft>
              <a:buClr>
                <a:schemeClr val="tx2"/>
              </a:buClr>
              <a:buFont typeface="Arial" panose="020B0604020202020204" pitchFamily="34" charset="0"/>
              <a:buChar char="•"/>
              <a:defRPr/>
            </a:pPr>
            <a:r>
              <a:rPr lang="he-IL" sz="2800" dirty="0">
                <a:latin typeface="David" pitchFamily="2" charset="-79"/>
                <a:cs typeface="David" pitchFamily="2" charset="-79"/>
              </a:rPr>
              <a:t>הועדה רשאית למנות ועדת משנה, מקרב חברי הועדה או מקרב עובדי הרשות המקומית שאינם חברי הועדה, שתביא לפניה המלצה- כגון ועדה מקצועית. </a:t>
            </a:r>
          </a:p>
          <a:p>
            <a:pPr algn="just" fontAlgn="auto">
              <a:spcAft>
                <a:spcPts val="0"/>
              </a:spcAft>
              <a:buFont typeface="Wingdings 2"/>
              <a:buNone/>
              <a:defRPr/>
            </a:pPr>
            <a:endParaRPr lang="he-IL" sz="2800" dirty="0">
              <a:latin typeface="David" pitchFamily="2" charset="-79"/>
              <a:cs typeface="David" pitchFamily="2" charset="-79"/>
            </a:endParaRPr>
          </a:p>
        </p:txBody>
      </p:sp>
      <p:sp>
        <p:nvSpPr>
          <p:cNvPr id="5" name="מלבן 4"/>
          <p:cNvSpPr/>
          <p:nvPr/>
        </p:nvSpPr>
        <p:spPr>
          <a:xfrm>
            <a:off x="395536" y="836712"/>
            <a:ext cx="8352928" cy="1754326"/>
          </a:xfrm>
          <a:prstGeom prst="rect">
            <a:avLst/>
          </a:prstGeom>
        </p:spPr>
        <p:txBody>
          <a:bodyPr wrap="square">
            <a:spAutoFit/>
          </a:bodyPr>
          <a:lstStyle/>
          <a:p>
            <a:pPr algn="ctr" fontAlgn="auto">
              <a:spcAft>
                <a:spcPts val="0"/>
              </a:spcAft>
              <a:defRPr/>
            </a:pPr>
            <a:r>
              <a:rPr lang="he-IL" sz="3600" b="1" dirty="0">
                <a:solidFill>
                  <a:schemeClr val="tx2"/>
                </a:solidFill>
                <a:latin typeface="Aharoni" panose="02010803020104030203" pitchFamily="2" charset="-79"/>
                <a:ea typeface="+mj-ea"/>
                <a:cs typeface="+mn-cs"/>
              </a:rPr>
              <a:t>נוהל להתקשרויות לביצוע עבודה מקצועית הדורשת ידע ומומחיות מיוחדים או יחסי אמון מיוחדים בפטור ממכרז</a:t>
            </a:r>
          </a:p>
        </p:txBody>
      </p:sp>
      <p:pic>
        <p:nvPicPr>
          <p:cNvPr id="2" name="תמונה 1"/>
          <p:cNvPicPr>
            <a:picLocks noChangeAspect="1"/>
          </p:cNvPicPr>
          <p:nvPr/>
        </p:nvPicPr>
        <p:blipFill>
          <a:blip r:embed="rId3"/>
          <a:stretch>
            <a:fillRect/>
          </a:stretch>
        </p:blipFill>
        <p:spPr>
          <a:xfrm>
            <a:off x="139918" y="29095"/>
            <a:ext cx="2670279" cy="658425"/>
          </a:xfrm>
          <a:prstGeom prst="rect">
            <a:avLst/>
          </a:prstGeom>
        </p:spPr>
      </p:pic>
    </p:spTree>
    <p:extLst>
      <p:ext uri="{BB962C8B-B14F-4D97-AF65-F5344CB8AC3E}">
        <p14:creationId xmlns:p14="http://schemas.microsoft.com/office/powerpoint/2010/main" val="954344977"/>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26206" y="1196752"/>
            <a:ext cx="8891588" cy="5761037"/>
          </a:xfrm>
        </p:spPr>
        <p:txBody>
          <a:bodyPr>
            <a:normAutofit/>
          </a:bodyPr>
          <a:lstStyle/>
          <a:p>
            <a:pPr algn="just" fontAlgn="auto">
              <a:spcAft>
                <a:spcPts val="0"/>
              </a:spcAft>
              <a:buFont typeface="Wingdings 2"/>
              <a:buNone/>
              <a:defRPr/>
            </a:pPr>
            <a:r>
              <a:rPr lang="he-IL" sz="2400" dirty="0">
                <a:solidFill>
                  <a:schemeClr val="tx1"/>
                </a:solidFill>
                <a:latin typeface="David" pitchFamily="34" charset="-79"/>
                <a:cs typeface="David" pitchFamily="34" charset="-79"/>
              </a:rPr>
              <a:t> </a:t>
            </a:r>
            <a:endParaRPr lang="en-US" sz="2400" dirty="0">
              <a:solidFill>
                <a:schemeClr val="tx1"/>
              </a:solidFill>
              <a:latin typeface="David" pitchFamily="34" charset="-79"/>
              <a:cs typeface="David" pitchFamily="34" charset="-79"/>
            </a:endParaRPr>
          </a:p>
          <a:p>
            <a:pPr algn="just" fontAlgn="auto">
              <a:spcAft>
                <a:spcPts val="0"/>
              </a:spcAft>
              <a:buFont typeface="Wingdings 2"/>
              <a:buNone/>
              <a:defRPr/>
            </a:pPr>
            <a:endParaRPr lang="he-IL" sz="2400" dirty="0">
              <a:solidFill>
                <a:schemeClr val="tx1"/>
              </a:solidFill>
              <a:latin typeface="David" pitchFamily="34" charset="-79"/>
              <a:cs typeface="David" pitchFamily="34" charset="-79"/>
            </a:endParaRPr>
          </a:p>
          <a:p>
            <a:pPr algn="just" fontAlgn="auto">
              <a:spcAft>
                <a:spcPts val="0"/>
              </a:spcAft>
              <a:buFont typeface="Wingdings 2"/>
              <a:buNone/>
              <a:defRPr/>
            </a:pPr>
            <a:r>
              <a:rPr lang="he-IL" sz="3200" dirty="0">
                <a:solidFill>
                  <a:schemeClr val="tx1"/>
                </a:solidFill>
                <a:latin typeface="David" pitchFamily="34" charset="-79"/>
                <a:cs typeface="David" pitchFamily="34" charset="-79"/>
              </a:rPr>
              <a:t> </a:t>
            </a:r>
          </a:p>
          <a:p>
            <a:pPr algn="just" fontAlgn="auto">
              <a:spcAft>
                <a:spcPts val="0"/>
              </a:spcAft>
              <a:buFont typeface="Wingdings 2"/>
              <a:buNone/>
              <a:defRPr/>
            </a:pPr>
            <a:endParaRPr lang="he-IL" sz="1400" dirty="0">
              <a:latin typeface="David" pitchFamily="2" charset="-79"/>
              <a:cs typeface="David" pitchFamily="2" charset="-79"/>
            </a:endParaRPr>
          </a:p>
          <a:p>
            <a:pPr algn="just" fontAlgn="auto">
              <a:spcAft>
                <a:spcPts val="0"/>
              </a:spcAft>
              <a:buFont typeface="Wingdings 2"/>
              <a:buNone/>
              <a:defRPr/>
            </a:pPr>
            <a:r>
              <a:rPr lang="he-IL" sz="2800" b="1" u="sng" dirty="0">
                <a:latin typeface="David" pitchFamily="2" charset="-79"/>
                <a:cs typeface="David" pitchFamily="2" charset="-79"/>
              </a:rPr>
              <a:t>סדר עבודת ועדת ההתקשרויות</a:t>
            </a:r>
          </a:p>
          <a:p>
            <a:pPr marL="457200" indent="-457200" algn="just" fontAlgn="auto">
              <a:spcAft>
                <a:spcPts val="0"/>
              </a:spcAft>
              <a:buClr>
                <a:schemeClr val="tx2"/>
              </a:buClr>
              <a:buFont typeface="Arial" panose="020B0604020202020204" pitchFamily="34" charset="0"/>
              <a:buChar char="•"/>
              <a:defRPr/>
            </a:pPr>
            <a:r>
              <a:rPr lang="he-IL" sz="2800" dirty="0">
                <a:latin typeface="David" pitchFamily="2" charset="-79"/>
                <a:cs typeface="David" pitchFamily="2" charset="-79"/>
              </a:rPr>
              <a:t>ראשית, טרם הדיון או בפתח הדיון על הועדה לקבל את חוות דעתו של היועץ המשפטי, שתבחן האם הפטור חל על ההתקשרות המבוקשת, בהתאם לעקרונות בית המשפט בעניין זה- כגון קיום יחסי אמון מיוחדים וכי העבודה המבוקשת אינה עבודה מקצועית שגרתית.</a:t>
            </a:r>
          </a:p>
          <a:p>
            <a:pPr marL="457200" indent="-457200" algn="just" fontAlgn="auto">
              <a:spcAft>
                <a:spcPts val="0"/>
              </a:spcAft>
              <a:buClr>
                <a:schemeClr val="tx2"/>
              </a:buClr>
              <a:buFont typeface="Arial" panose="020B0604020202020204" pitchFamily="34" charset="0"/>
              <a:buChar char="•"/>
              <a:defRPr/>
            </a:pPr>
            <a:r>
              <a:rPr lang="he-IL" sz="2800" dirty="0">
                <a:latin typeface="David" pitchFamily="2" charset="-79"/>
                <a:cs typeface="David" pitchFamily="2" charset="-79"/>
              </a:rPr>
              <a:t>לאחר קבלת חוות הדעת, הועדה תבחן האם עדיין אין להעדיף ביצוע של התקשרות בדרך של מכרז פומבי ותנמק את החלטתה. </a:t>
            </a:r>
          </a:p>
          <a:p>
            <a:pPr algn="just" fontAlgn="auto">
              <a:spcAft>
                <a:spcPts val="0"/>
              </a:spcAft>
              <a:buFont typeface="Wingdings 2"/>
              <a:buNone/>
              <a:defRPr/>
            </a:pPr>
            <a:endParaRPr lang="he-IL" sz="2800" dirty="0">
              <a:latin typeface="David" pitchFamily="2" charset="-79"/>
              <a:cs typeface="David" pitchFamily="2" charset="-79"/>
            </a:endParaRPr>
          </a:p>
        </p:txBody>
      </p:sp>
      <p:sp>
        <p:nvSpPr>
          <p:cNvPr id="5" name="מלבן 4"/>
          <p:cNvSpPr/>
          <p:nvPr/>
        </p:nvSpPr>
        <p:spPr>
          <a:xfrm>
            <a:off x="395536" y="836712"/>
            <a:ext cx="8352928" cy="1754326"/>
          </a:xfrm>
          <a:prstGeom prst="rect">
            <a:avLst/>
          </a:prstGeom>
        </p:spPr>
        <p:txBody>
          <a:bodyPr wrap="square">
            <a:spAutoFit/>
          </a:bodyPr>
          <a:lstStyle/>
          <a:p>
            <a:pPr algn="ctr" fontAlgn="auto">
              <a:spcAft>
                <a:spcPts val="0"/>
              </a:spcAft>
              <a:defRPr/>
            </a:pPr>
            <a:r>
              <a:rPr lang="he-IL" sz="3600" b="1" dirty="0">
                <a:solidFill>
                  <a:schemeClr val="tx2"/>
                </a:solidFill>
                <a:latin typeface="Aharoni" panose="02010803020104030203" pitchFamily="2" charset="-79"/>
                <a:ea typeface="+mj-ea"/>
                <a:cs typeface="+mn-cs"/>
              </a:rPr>
              <a:t>נוהל להתקשרויות לביצוע עבודה מקצועית הדורשת ידע ומומחיות מיוחדים או יחסי אמון מיוחדים בפטור ממכרז</a:t>
            </a:r>
          </a:p>
        </p:txBody>
      </p:sp>
      <p:pic>
        <p:nvPicPr>
          <p:cNvPr id="2" name="תמונה 1"/>
          <p:cNvPicPr>
            <a:picLocks noChangeAspect="1"/>
          </p:cNvPicPr>
          <p:nvPr/>
        </p:nvPicPr>
        <p:blipFill>
          <a:blip r:embed="rId3"/>
          <a:stretch>
            <a:fillRect/>
          </a:stretch>
        </p:blipFill>
        <p:spPr>
          <a:xfrm>
            <a:off x="139918" y="29095"/>
            <a:ext cx="2670279" cy="658425"/>
          </a:xfrm>
          <a:prstGeom prst="rect">
            <a:avLst/>
          </a:prstGeom>
        </p:spPr>
      </p:pic>
    </p:spTree>
    <p:extLst>
      <p:ext uri="{BB962C8B-B14F-4D97-AF65-F5344CB8AC3E}">
        <p14:creationId xmlns:p14="http://schemas.microsoft.com/office/powerpoint/2010/main" val="3721415823"/>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26206" y="1196752"/>
            <a:ext cx="8891588" cy="5761037"/>
          </a:xfrm>
        </p:spPr>
        <p:txBody>
          <a:bodyPr>
            <a:normAutofit lnSpcReduction="10000"/>
          </a:bodyPr>
          <a:lstStyle/>
          <a:p>
            <a:pPr algn="just" fontAlgn="auto">
              <a:spcAft>
                <a:spcPts val="0"/>
              </a:spcAft>
              <a:buFont typeface="Wingdings 2"/>
              <a:buNone/>
              <a:defRPr/>
            </a:pPr>
            <a:r>
              <a:rPr lang="he-IL" sz="2400" dirty="0">
                <a:solidFill>
                  <a:schemeClr val="tx1"/>
                </a:solidFill>
                <a:latin typeface="David" pitchFamily="34" charset="-79"/>
                <a:cs typeface="David" pitchFamily="34" charset="-79"/>
              </a:rPr>
              <a:t> </a:t>
            </a:r>
            <a:endParaRPr lang="en-US" sz="2400" dirty="0">
              <a:solidFill>
                <a:schemeClr val="tx1"/>
              </a:solidFill>
              <a:latin typeface="David" pitchFamily="34" charset="-79"/>
              <a:cs typeface="David" pitchFamily="34" charset="-79"/>
            </a:endParaRPr>
          </a:p>
          <a:p>
            <a:pPr algn="just" fontAlgn="auto">
              <a:spcAft>
                <a:spcPts val="0"/>
              </a:spcAft>
              <a:buFont typeface="Wingdings 2"/>
              <a:buNone/>
              <a:defRPr/>
            </a:pPr>
            <a:endParaRPr lang="he-IL" sz="2400" dirty="0">
              <a:solidFill>
                <a:schemeClr val="tx1"/>
              </a:solidFill>
              <a:latin typeface="David" pitchFamily="34" charset="-79"/>
              <a:cs typeface="David" pitchFamily="34" charset="-79"/>
            </a:endParaRPr>
          </a:p>
          <a:p>
            <a:pPr algn="just" fontAlgn="auto">
              <a:spcAft>
                <a:spcPts val="0"/>
              </a:spcAft>
              <a:buFont typeface="Wingdings 2"/>
              <a:buNone/>
              <a:defRPr/>
            </a:pPr>
            <a:r>
              <a:rPr lang="he-IL" sz="3200" dirty="0">
                <a:solidFill>
                  <a:schemeClr val="tx1"/>
                </a:solidFill>
                <a:latin typeface="David" pitchFamily="34" charset="-79"/>
                <a:cs typeface="David" pitchFamily="34" charset="-79"/>
              </a:rPr>
              <a:t> </a:t>
            </a:r>
          </a:p>
          <a:p>
            <a:pPr algn="just" fontAlgn="auto">
              <a:spcAft>
                <a:spcPts val="0"/>
              </a:spcAft>
              <a:buFont typeface="Wingdings 2"/>
              <a:buNone/>
              <a:defRPr/>
            </a:pPr>
            <a:endParaRPr lang="he-IL" sz="1400" dirty="0">
              <a:latin typeface="David" pitchFamily="2" charset="-79"/>
              <a:cs typeface="David" pitchFamily="2" charset="-79"/>
            </a:endParaRPr>
          </a:p>
          <a:p>
            <a:pPr algn="just" fontAlgn="auto">
              <a:spcAft>
                <a:spcPts val="0"/>
              </a:spcAft>
              <a:buFont typeface="Wingdings 2"/>
              <a:buNone/>
              <a:defRPr/>
            </a:pPr>
            <a:r>
              <a:rPr lang="he-IL" sz="2800" b="1" u="sng" dirty="0">
                <a:latin typeface="David" pitchFamily="2" charset="-79"/>
                <a:cs typeface="David" pitchFamily="2" charset="-79"/>
              </a:rPr>
              <a:t>סדר עבודת ועדת ההתקשרויות</a:t>
            </a:r>
          </a:p>
          <a:p>
            <a:pPr marL="457200" indent="-457200" algn="just" fontAlgn="auto">
              <a:spcAft>
                <a:spcPts val="0"/>
              </a:spcAft>
              <a:buClr>
                <a:schemeClr val="tx2"/>
              </a:buClr>
              <a:buFont typeface="Arial" panose="020B0604020202020204" pitchFamily="34" charset="0"/>
              <a:buChar char="•"/>
              <a:defRPr/>
            </a:pPr>
            <a:r>
              <a:rPr lang="he-IL" sz="2800" dirty="0">
                <a:latin typeface="David" pitchFamily="2" charset="-79"/>
                <a:cs typeface="David" pitchFamily="2" charset="-79"/>
              </a:rPr>
              <a:t>ככל והועדה הגיעה להחלטה שההתקשרות הנדונה פטורה ממכרז, הועדה תקבע תנאי סף מקדימים למציעים הרלוונטיים להתקשרות, בשים לב להיקפה של ההתקשרות ומאפייניה. </a:t>
            </a:r>
          </a:p>
          <a:p>
            <a:pPr marL="457200" indent="-457200" algn="just" fontAlgn="auto">
              <a:spcAft>
                <a:spcPts val="0"/>
              </a:spcAft>
              <a:buClr>
                <a:schemeClr val="tx2"/>
              </a:buClr>
              <a:buFont typeface="Arial" panose="020B0604020202020204" pitchFamily="34" charset="0"/>
              <a:buChar char="•"/>
              <a:defRPr/>
            </a:pPr>
            <a:r>
              <a:rPr lang="he-IL" sz="2800" dirty="0">
                <a:latin typeface="David" pitchFamily="2" charset="-79"/>
                <a:cs typeface="David" pitchFamily="2" charset="-79"/>
              </a:rPr>
              <a:t>כמו כן, הועדה תקבע מראש לגבי כל התקשרות או סוג התקשרות, אמות מידה שלפיהן תקבע ההצעה הזוכה, ותקבע, ככל הניתן, מהו המשקל שיינתן לכל אמת מידה.</a:t>
            </a:r>
          </a:p>
          <a:p>
            <a:pPr marL="457200" indent="-457200" algn="just" fontAlgn="auto">
              <a:spcAft>
                <a:spcPts val="0"/>
              </a:spcAft>
              <a:buClr>
                <a:schemeClr val="tx2"/>
              </a:buClr>
              <a:buFont typeface="Arial" panose="020B0604020202020204" pitchFamily="34" charset="0"/>
              <a:buChar char="•"/>
              <a:defRPr/>
            </a:pPr>
            <a:r>
              <a:rPr lang="he-IL" sz="2800" dirty="0">
                <a:latin typeface="David" pitchFamily="2" charset="-79"/>
                <a:cs typeface="David" pitchFamily="2" charset="-79"/>
              </a:rPr>
              <a:t>הועדה תקבע מראש את סדרי הדיון בהצעות, לרבות קיום ראיון עם המציעים שעמדו בתנאי הסף ככל ונדרש. </a:t>
            </a:r>
          </a:p>
          <a:p>
            <a:pPr algn="just" fontAlgn="auto">
              <a:spcAft>
                <a:spcPts val="0"/>
              </a:spcAft>
              <a:buFont typeface="Wingdings 2"/>
              <a:buNone/>
              <a:defRPr/>
            </a:pPr>
            <a:endParaRPr lang="he-IL" sz="2800" dirty="0">
              <a:latin typeface="David" pitchFamily="2" charset="-79"/>
              <a:cs typeface="David" pitchFamily="2" charset="-79"/>
            </a:endParaRPr>
          </a:p>
        </p:txBody>
      </p:sp>
      <p:sp>
        <p:nvSpPr>
          <p:cNvPr id="5" name="מלבן 4"/>
          <p:cNvSpPr/>
          <p:nvPr/>
        </p:nvSpPr>
        <p:spPr>
          <a:xfrm>
            <a:off x="395536" y="836712"/>
            <a:ext cx="8352928" cy="1754326"/>
          </a:xfrm>
          <a:prstGeom prst="rect">
            <a:avLst/>
          </a:prstGeom>
        </p:spPr>
        <p:txBody>
          <a:bodyPr wrap="square">
            <a:spAutoFit/>
          </a:bodyPr>
          <a:lstStyle/>
          <a:p>
            <a:pPr algn="ctr" fontAlgn="auto">
              <a:spcAft>
                <a:spcPts val="0"/>
              </a:spcAft>
              <a:defRPr/>
            </a:pPr>
            <a:r>
              <a:rPr lang="he-IL" sz="3600" b="1" dirty="0">
                <a:solidFill>
                  <a:schemeClr val="tx2"/>
                </a:solidFill>
                <a:latin typeface="Aharoni" panose="02010803020104030203" pitchFamily="2" charset="-79"/>
                <a:ea typeface="+mj-ea"/>
                <a:cs typeface="+mn-cs"/>
              </a:rPr>
              <a:t>נוהל להתקשרויות לביצוע עבודה מקצועית הדורשת ידע ומומחיות מיוחדים או יחסי אמון מיוחדים בפטור ממכרז</a:t>
            </a:r>
          </a:p>
        </p:txBody>
      </p:sp>
      <p:pic>
        <p:nvPicPr>
          <p:cNvPr id="2" name="תמונה 1"/>
          <p:cNvPicPr>
            <a:picLocks noChangeAspect="1"/>
          </p:cNvPicPr>
          <p:nvPr/>
        </p:nvPicPr>
        <p:blipFill>
          <a:blip r:embed="rId3"/>
          <a:stretch>
            <a:fillRect/>
          </a:stretch>
        </p:blipFill>
        <p:spPr>
          <a:xfrm>
            <a:off x="139918" y="29095"/>
            <a:ext cx="2670279" cy="658425"/>
          </a:xfrm>
          <a:prstGeom prst="rect">
            <a:avLst/>
          </a:prstGeom>
        </p:spPr>
      </p:pic>
    </p:spTree>
    <p:extLst>
      <p:ext uri="{BB962C8B-B14F-4D97-AF65-F5344CB8AC3E}">
        <p14:creationId xmlns:p14="http://schemas.microsoft.com/office/powerpoint/2010/main" val="3611427265"/>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26206" y="1196752"/>
            <a:ext cx="8891588" cy="5761037"/>
          </a:xfrm>
        </p:spPr>
        <p:txBody>
          <a:bodyPr>
            <a:normAutofit/>
          </a:bodyPr>
          <a:lstStyle/>
          <a:p>
            <a:pPr algn="just" fontAlgn="auto">
              <a:spcAft>
                <a:spcPts val="0"/>
              </a:spcAft>
              <a:buFont typeface="Wingdings 2"/>
              <a:buNone/>
              <a:defRPr/>
            </a:pPr>
            <a:r>
              <a:rPr lang="he-IL" sz="2400" dirty="0">
                <a:solidFill>
                  <a:schemeClr val="tx1"/>
                </a:solidFill>
                <a:latin typeface="David" pitchFamily="34" charset="-79"/>
                <a:cs typeface="David" pitchFamily="34" charset="-79"/>
              </a:rPr>
              <a:t> </a:t>
            </a:r>
            <a:endParaRPr lang="en-US" sz="2400" dirty="0">
              <a:solidFill>
                <a:schemeClr val="tx1"/>
              </a:solidFill>
              <a:latin typeface="David" pitchFamily="34" charset="-79"/>
              <a:cs typeface="David" pitchFamily="34" charset="-79"/>
            </a:endParaRPr>
          </a:p>
          <a:p>
            <a:pPr algn="just" fontAlgn="auto">
              <a:spcAft>
                <a:spcPts val="0"/>
              </a:spcAft>
              <a:buFont typeface="Wingdings 2"/>
              <a:buNone/>
              <a:defRPr/>
            </a:pPr>
            <a:endParaRPr lang="he-IL" sz="2400" dirty="0">
              <a:solidFill>
                <a:schemeClr val="tx1"/>
              </a:solidFill>
              <a:latin typeface="David" pitchFamily="34" charset="-79"/>
              <a:cs typeface="David" pitchFamily="34" charset="-79"/>
            </a:endParaRPr>
          </a:p>
          <a:p>
            <a:pPr algn="just" fontAlgn="auto">
              <a:spcAft>
                <a:spcPts val="0"/>
              </a:spcAft>
              <a:buFont typeface="Wingdings 2"/>
              <a:buNone/>
              <a:defRPr/>
            </a:pPr>
            <a:r>
              <a:rPr lang="he-IL" sz="3200" dirty="0">
                <a:solidFill>
                  <a:schemeClr val="tx1"/>
                </a:solidFill>
                <a:latin typeface="David" pitchFamily="34" charset="-79"/>
                <a:cs typeface="David" pitchFamily="34" charset="-79"/>
              </a:rPr>
              <a:t> </a:t>
            </a:r>
          </a:p>
          <a:p>
            <a:pPr algn="just" fontAlgn="auto">
              <a:spcAft>
                <a:spcPts val="0"/>
              </a:spcAft>
              <a:buFont typeface="Wingdings 2"/>
              <a:buNone/>
              <a:defRPr/>
            </a:pPr>
            <a:endParaRPr lang="he-IL" sz="1400" dirty="0">
              <a:latin typeface="David" pitchFamily="2" charset="-79"/>
              <a:cs typeface="David" pitchFamily="2" charset="-79"/>
            </a:endParaRPr>
          </a:p>
          <a:p>
            <a:pPr algn="just" fontAlgn="auto">
              <a:spcAft>
                <a:spcPts val="0"/>
              </a:spcAft>
              <a:buFont typeface="Wingdings 2"/>
              <a:buNone/>
              <a:defRPr/>
            </a:pPr>
            <a:r>
              <a:rPr lang="he-IL" sz="2800" b="1" u="sng" dirty="0">
                <a:latin typeface="David" pitchFamily="2" charset="-79"/>
                <a:cs typeface="David" pitchFamily="2" charset="-79"/>
              </a:rPr>
              <a:t>חריג לסדר עבודת ועדת ההתקשרויות</a:t>
            </a:r>
            <a:endParaRPr lang="he-IL" sz="2800" b="1" dirty="0">
              <a:latin typeface="David" pitchFamily="2" charset="-79"/>
              <a:cs typeface="David" pitchFamily="2" charset="-79"/>
            </a:endParaRPr>
          </a:p>
          <a:p>
            <a:pPr algn="just" fontAlgn="auto">
              <a:spcAft>
                <a:spcPts val="0"/>
              </a:spcAft>
              <a:buClr>
                <a:schemeClr val="tx2"/>
              </a:buClr>
              <a:defRPr/>
            </a:pPr>
            <a:r>
              <a:rPr lang="he-IL" sz="2800" b="1" dirty="0">
                <a:latin typeface="David" pitchFamily="2" charset="-79"/>
                <a:cs typeface="David" pitchFamily="2" charset="-79"/>
              </a:rPr>
              <a:t>הועדה רשאית לקבוע את תנאי הסף ואמות המידה כהחלטה כללית לגבי סוגי התקשרויות דומות ולא לגבי כל התקשרות בנפרד. </a:t>
            </a:r>
          </a:p>
          <a:p>
            <a:pPr algn="just" fontAlgn="auto">
              <a:spcAft>
                <a:spcPts val="0"/>
              </a:spcAft>
              <a:buClr>
                <a:schemeClr val="tx2"/>
              </a:buClr>
              <a:defRPr/>
            </a:pPr>
            <a:r>
              <a:rPr lang="he-IL" sz="2800" b="1" dirty="0">
                <a:latin typeface="David" pitchFamily="2" charset="-79"/>
                <a:cs typeface="David" pitchFamily="2" charset="-79"/>
              </a:rPr>
              <a:t>פניית הועדה תיעשה למציעים מתוך רשימת מציעים (מאגרי הספקים) שיוקמו כמפורט להלן.</a:t>
            </a:r>
          </a:p>
          <a:p>
            <a:pPr algn="just" fontAlgn="auto">
              <a:spcAft>
                <a:spcPts val="0"/>
              </a:spcAft>
              <a:buClr>
                <a:schemeClr val="tx2"/>
              </a:buClr>
              <a:defRPr/>
            </a:pPr>
            <a:endParaRPr lang="he-IL" sz="2800" dirty="0">
              <a:latin typeface="David" pitchFamily="2" charset="-79"/>
              <a:cs typeface="David" pitchFamily="2" charset="-79"/>
            </a:endParaRPr>
          </a:p>
          <a:p>
            <a:pPr algn="just" fontAlgn="auto">
              <a:spcAft>
                <a:spcPts val="0"/>
              </a:spcAft>
              <a:buFont typeface="Wingdings 2"/>
              <a:buNone/>
              <a:defRPr/>
            </a:pPr>
            <a:endParaRPr lang="he-IL" sz="2800" dirty="0">
              <a:latin typeface="David" pitchFamily="2" charset="-79"/>
              <a:cs typeface="David" pitchFamily="2" charset="-79"/>
            </a:endParaRPr>
          </a:p>
        </p:txBody>
      </p:sp>
      <p:sp>
        <p:nvSpPr>
          <p:cNvPr id="5" name="מלבן 4"/>
          <p:cNvSpPr/>
          <p:nvPr/>
        </p:nvSpPr>
        <p:spPr>
          <a:xfrm>
            <a:off x="395536" y="836712"/>
            <a:ext cx="8352928" cy="1754326"/>
          </a:xfrm>
          <a:prstGeom prst="rect">
            <a:avLst/>
          </a:prstGeom>
        </p:spPr>
        <p:txBody>
          <a:bodyPr wrap="square">
            <a:spAutoFit/>
          </a:bodyPr>
          <a:lstStyle/>
          <a:p>
            <a:pPr algn="ctr" fontAlgn="auto">
              <a:spcAft>
                <a:spcPts val="0"/>
              </a:spcAft>
              <a:defRPr/>
            </a:pPr>
            <a:r>
              <a:rPr lang="he-IL" sz="3600" b="1" dirty="0">
                <a:solidFill>
                  <a:schemeClr val="tx2"/>
                </a:solidFill>
                <a:latin typeface="Aharoni" panose="02010803020104030203" pitchFamily="2" charset="-79"/>
                <a:ea typeface="+mj-ea"/>
                <a:cs typeface="+mn-cs"/>
              </a:rPr>
              <a:t>נוהל להתקשרויות לביצוע עבודה מקצועית הדורשת ידע ומומחיות מיוחדים או יחסי אמון מיוחדים בפטור ממכרז</a:t>
            </a:r>
          </a:p>
        </p:txBody>
      </p:sp>
      <p:pic>
        <p:nvPicPr>
          <p:cNvPr id="2" name="תמונה 1"/>
          <p:cNvPicPr>
            <a:picLocks noChangeAspect="1"/>
          </p:cNvPicPr>
          <p:nvPr/>
        </p:nvPicPr>
        <p:blipFill>
          <a:blip r:embed="rId3"/>
          <a:stretch>
            <a:fillRect/>
          </a:stretch>
        </p:blipFill>
        <p:spPr>
          <a:xfrm>
            <a:off x="139918" y="29095"/>
            <a:ext cx="2670279" cy="658425"/>
          </a:xfrm>
          <a:prstGeom prst="rect">
            <a:avLst/>
          </a:prstGeom>
        </p:spPr>
      </p:pic>
    </p:spTree>
    <p:extLst>
      <p:ext uri="{BB962C8B-B14F-4D97-AF65-F5344CB8AC3E}">
        <p14:creationId xmlns:p14="http://schemas.microsoft.com/office/powerpoint/2010/main" val="1876478216"/>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26206" y="1196752"/>
            <a:ext cx="8891588" cy="5761037"/>
          </a:xfrm>
        </p:spPr>
        <p:txBody>
          <a:bodyPr>
            <a:normAutofit lnSpcReduction="10000"/>
          </a:bodyPr>
          <a:lstStyle/>
          <a:p>
            <a:pPr algn="just" fontAlgn="auto">
              <a:spcAft>
                <a:spcPts val="0"/>
              </a:spcAft>
              <a:buFont typeface="Wingdings 2"/>
              <a:buNone/>
              <a:defRPr/>
            </a:pPr>
            <a:r>
              <a:rPr lang="he-IL" sz="2400" dirty="0">
                <a:solidFill>
                  <a:schemeClr val="tx1"/>
                </a:solidFill>
                <a:latin typeface="David" pitchFamily="34" charset="-79"/>
                <a:cs typeface="David" pitchFamily="34" charset="-79"/>
              </a:rPr>
              <a:t> </a:t>
            </a:r>
            <a:endParaRPr lang="en-US" sz="2400" dirty="0">
              <a:solidFill>
                <a:schemeClr val="tx1"/>
              </a:solidFill>
              <a:latin typeface="David" pitchFamily="34" charset="-79"/>
              <a:cs typeface="David" pitchFamily="34" charset="-79"/>
            </a:endParaRPr>
          </a:p>
          <a:p>
            <a:pPr algn="just" fontAlgn="auto">
              <a:spcAft>
                <a:spcPts val="0"/>
              </a:spcAft>
              <a:buFont typeface="Wingdings 2"/>
              <a:buNone/>
              <a:defRPr/>
            </a:pPr>
            <a:endParaRPr lang="he-IL" sz="2400" dirty="0">
              <a:solidFill>
                <a:schemeClr val="tx1"/>
              </a:solidFill>
              <a:latin typeface="David" pitchFamily="34" charset="-79"/>
              <a:cs typeface="David" pitchFamily="34" charset="-79"/>
            </a:endParaRPr>
          </a:p>
          <a:p>
            <a:pPr algn="just" fontAlgn="auto">
              <a:spcAft>
                <a:spcPts val="0"/>
              </a:spcAft>
              <a:buFont typeface="Wingdings 2"/>
              <a:buNone/>
              <a:defRPr/>
            </a:pPr>
            <a:r>
              <a:rPr lang="he-IL" sz="3200" dirty="0">
                <a:solidFill>
                  <a:schemeClr val="tx1"/>
                </a:solidFill>
                <a:latin typeface="David" pitchFamily="34" charset="-79"/>
                <a:cs typeface="David" pitchFamily="34" charset="-79"/>
              </a:rPr>
              <a:t> </a:t>
            </a:r>
          </a:p>
          <a:p>
            <a:pPr algn="just" fontAlgn="auto">
              <a:spcAft>
                <a:spcPts val="0"/>
              </a:spcAft>
              <a:buFont typeface="Wingdings 2"/>
              <a:buNone/>
              <a:defRPr/>
            </a:pPr>
            <a:endParaRPr lang="he-IL" sz="1400" dirty="0">
              <a:latin typeface="David" pitchFamily="2" charset="-79"/>
              <a:cs typeface="David" pitchFamily="2" charset="-79"/>
            </a:endParaRPr>
          </a:p>
          <a:p>
            <a:pPr algn="just" fontAlgn="auto">
              <a:spcAft>
                <a:spcPts val="0"/>
              </a:spcAft>
              <a:buFont typeface="Wingdings 2"/>
              <a:buNone/>
              <a:defRPr/>
            </a:pPr>
            <a:r>
              <a:rPr lang="he-IL" sz="2800" b="1" u="sng" dirty="0">
                <a:latin typeface="David" pitchFamily="2" charset="-79"/>
                <a:cs typeface="David" pitchFamily="2" charset="-79"/>
              </a:rPr>
              <a:t>הקמת רשימת מציעים</a:t>
            </a:r>
          </a:p>
          <a:p>
            <a:pPr marL="457200" indent="-457200" algn="just" fontAlgn="auto">
              <a:spcAft>
                <a:spcPts val="0"/>
              </a:spcAft>
              <a:buClr>
                <a:schemeClr val="tx2"/>
              </a:buClr>
              <a:buFont typeface="Arial" panose="020B0604020202020204" pitchFamily="34" charset="0"/>
              <a:buChar char="•"/>
              <a:defRPr/>
            </a:pPr>
            <a:r>
              <a:rPr lang="he-IL" sz="2800" dirty="0">
                <a:latin typeface="David" pitchFamily="2" charset="-79"/>
                <a:cs typeface="David" pitchFamily="2" charset="-79"/>
              </a:rPr>
              <a:t>בהתאם לנוהל, הוועדה תפרסם הודעה פומבית בדבר כוונתה לערוך רשימת מציעים. כל הרוצה להיכלל ברשימת המציעים לסוג מסוים של התקשרות, יגיש לועדה בקשה בכתב בצירוף כל הפרטים הרלוונטיים. </a:t>
            </a:r>
          </a:p>
          <a:p>
            <a:pPr marL="457200" indent="-457200" algn="just" fontAlgn="auto">
              <a:spcAft>
                <a:spcPts val="0"/>
              </a:spcAft>
              <a:buClr>
                <a:schemeClr val="tx2"/>
              </a:buClr>
              <a:buFont typeface="Arial" panose="020B0604020202020204" pitchFamily="34" charset="0"/>
              <a:buChar char="•"/>
              <a:defRPr/>
            </a:pPr>
            <a:r>
              <a:rPr lang="he-IL" sz="2800" dirty="0">
                <a:latin typeface="David" pitchFamily="2" charset="-79"/>
                <a:cs typeface="David" pitchFamily="2" charset="-79"/>
              </a:rPr>
              <a:t>הועדה תודיע למבקש על החלטתה ונימוקיה. </a:t>
            </a:r>
          </a:p>
          <a:p>
            <a:pPr marL="457200" indent="-457200" algn="just" fontAlgn="auto">
              <a:spcAft>
                <a:spcPts val="0"/>
              </a:spcAft>
              <a:buClr>
                <a:schemeClr val="tx2"/>
              </a:buClr>
              <a:buFont typeface="Arial" panose="020B0604020202020204" pitchFamily="34" charset="0"/>
              <a:buChar char="•"/>
              <a:defRPr/>
            </a:pPr>
            <a:r>
              <a:rPr lang="he-IL" sz="2800" dirty="0">
                <a:latin typeface="David" pitchFamily="2" charset="-79"/>
                <a:cs typeface="David" pitchFamily="2" charset="-79"/>
              </a:rPr>
              <a:t>רשימת המציעים תעודכן אחת לשלוש שנים לפחות.</a:t>
            </a:r>
          </a:p>
          <a:p>
            <a:pPr marL="457200" indent="-457200" algn="just" fontAlgn="auto">
              <a:spcAft>
                <a:spcPts val="0"/>
              </a:spcAft>
              <a:buClr>
                <a:schemeClr val="tx2"/>
              </a:buClr>
              <a:buFont typeface="Arial" panose="020B0604020202020204" pitchFamily="34" charset="0"/>
              <a:buChar char="•"/>
              <a:defRPr/>
            </a:pPr>
            <a:r>
              <a:rPr lang="he-IL" sz="2800" dirty="0">
                <a:latin typeface="David" pitchFamily="2" charset="-79"/>
                <a:cs typeface="David" pitchFamily="2" charset="-79"/>
              </a:rPr>
              <a:t>רשימת המציעים תנוהל באופן ממוכן, תפורסם ותהיה פתוחה לעיון הציבור באתר האינטרנט של התאגיד. </a:t>
            </a:r>
          </a:p>
          <a:p>
            <a:pPr algn="just" fontAlgn="auto">
              <a:spcAft>
                <a:spcPts val="0"/>
              </a:spcAft>
              <a:buFont typeface="Wingdings 2"/>
              <a:buNone/>
              <a:defRPr/>
            </a:pPr>
            <a:endParaRPr lang="he-IL" sz="2800" dirty="0">
              <a:latin typeface="David" pitchFamily="2" charset="-79"/>
              <a:cs typeface="David" pitchFamily="2" charset="-79"/>
            </a:endParaRPr>
          </a:p>
          <a:p>
            <a:pPr algn="just" fontAlgn="auto">
              <a:spcAft>
                <a:spcPts val="0"/>
              </a:spcAft>
              <a:buFont typeface="Wingdings 2"/>
              <a:buNone/>
              <a:defRPr/>
            </a:pPr>
            <a:endParaRPr lang="he-IL" sz="2800" dirty="0">
              <a:latin typeface="David" pitchFamily="2" charset="-79"/>
              <a:cs typeface="David" pitchFamily="2" charset="-79"/>
            </a:endParaRPr>
          </a:p>
        </p:txBody>
      </p:sp>
      <p:sp>
        <p:nvSpPr>
          <p:cNvPr id="5" name="מלבן 4"/>
          <p:cNvSpPr/>
          <p:nvPr/>
        </p:nvSpPr>
        <p:spPr>
          <a:xfrm>
            <a:off x="395536" y="836712"/>
            <a:ext cx="8352928" cy="1754326"/>
          </a:xfrm>
          <a:prstGeom prst="rect">
            <a:avLst/>
          </a:prstGeom>
        </p:spPr>
        <p:txBody>
          <a:bodyPr wrap="square">
            <a:spAutoFit/>
          </a:bodyPr>
          <a:lstStyle/>
          <a:p>
            <a:pPr algn="ctr" fontAlgn="auto">
              <a:spcAft>
                <a:spcPts val="0"/>
              </a:spcAft>
              <a:defRPr/>
            </a:pPr>
            <a:r>
              <a:rPr lang="he-IL" sz="3600" b="1" dirty="0">
                <a:solidFill>
                  <a:schemeClr val="tx2"/>
                </a:solidFill>
                <a:latin typeface="Aharoni" panose="02010803020104030203" pitchFamily="2" charset="-79"/>
                <a:ea typeface="+mj-ea"/>
                <a:cs typeface="+mn-cs"/>
              </a:rPr>
              <a:t>נוהל להתקשרויות לביצוע עבודה מקצועית הדורשת ידע ומומחיות מיוחדים או יחסי אמון מיוחדים בפטור ממכרז</a:t>
            </a:r>
          </a:p>
        </p:txBody>
      </p:sp>
      <p:pic>
        <p:nvPicPr>
          <p:cNvPr id="2" name="תמונה 1"/>
          <p:cNvPicPr>
            <a:picLocks noChangeAspect="1"/>
          </p:cNvPicPr>
          <p:nvPr/>
        </p:nvPicPr>
        <p:blipFill>
          <a:blip r:embed="rId3"/>
          <a:stretch>
            <a:fillRect/>
          </a:stretch>
        </p:blipFill>
        <p:spPr>
          <a:xfrm>
            <a:off x="139918" y="29095"/>
            <a:ext cx="2670279" cy="658425"/>
          </a:xfrm>
          <a:prstGeom prst="rect">
            <a:avLst/>
          </a:prstGeom>
        </p:spPr>
      </p:pic>
    </p:spTree>
    <p:extLst>
      <p:ext uri="{BB962C8B-B14F-4D97-AF65-F5344CB8AC3E}">
        <p14:creationId xmlns:p14="http://schemas.microsoft.com/office/powerpoint/2010/main" val="1528613906"/>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3D22A28-CF79-455E-A294-B1E107CBA948}"/>
              </a:ext>
            </a:extLst>
          </p:cNvPr>
          <p:cNvSpPr>
            <a:spLocks noGrp="1"/>
          </p:cNvSpPr>
          <p:nvPr>
            <p:ph type="title"/>
          </p:nvPr>
        </p:nvSpPr>
        <p:spPr/>
        <p:txBody>
          <a:bodyPr/>
          <a:lstStyle/>
          <a:p>
            <a:pPr algn="ctr"/>
            <a:r>
              <a:rPr lang="he-IL" sz="5400" b="1" dirty="0">
                <a:latin typeface="Aharoni" panose="02010803020104030203" pitchFamily="2" charset="-79"/>
              </a:rPr>
              <a:t>מכרזים ברשויות מקומיות</a:t>
            </a:r>
            <a:endParaRPr lang="he-IL" dirty="0"/>
          </a:p>
        </p:txBody>
      </p:sp>
      <p:sp>
        <p:nvSpPr>
          <p:cNvPr id="3" name="מציין מיקום תוכן 2">
            <a:extLst>
              <a:ext uri="{FF2B5EF4-FFF2-40B4-BE49-F238E27FC236}">
                <a16:creationId xmlns:a16="http://schemas.microsoft.com/office/drawing/2014/main" id="{AA5E27CC-50FC-48F5-9306-B55533A87241}"/>
              </a:ext>
            </a:extLst>
          </p:cNvPr>
          <p:cNvSpPr>
            <a:spLocks noGrp="1"/>
          </p:cNvSpPr>
          <p:nvPr>
            <p:ph idx="1"/>
          </p:nvPr>
        </p:nvSpPr>
        <p:spPr/>
        <p:txBody>
          <a:bodyPr/>
          <a:lstStyle/>
          <a:p>
            <a:pPr marL="0" indent="0">
              <a:buNone/>
            </a:pPr>
            <a:endParaRPr lang="he-IL" b="1" u="sng" dirty="0"/>
          </a:p>
          <a:p>
            <a:pPr marL="0" indent="0">
              <a:buNone/>
            </a:pPr>
            <a:r>
              <a:rPr lang="he-IL" b="1" u="sng" dirty="0"/>
              <a:t>בהליך המכרז שני היבטים, ההיבט הציבורי והכלכלי:</a:t>
            </a:r>
          </a:p>
          <a:p>
            <a:r>
              <a:rPr lang="he-IL" dirty="0"/>
              <a:t>מבחינת ציבורית מיועדים דיני המכרזים להגשים את עקרון </a:t>
            </a:r>
            <a:r>
              <a:rPr lang="he-IL" dirty="0" err="1"/>
              <a:t>השיוויון</a:t>
            </a:r>
            <a:r>
              <a:rPr lang="he-IL" dirty="0"/>
              <a:t> על-ידי מתן הזדמנות שווה לכל המציעים.</a:t>
            </a:r>
          </a:p>
          <a:p>
            <a:r>
              <a:rPr lang="he-IL" dirty="0"/>
              <a:t>מבחינה כלכלית מבטאים דיני המכרזים את השאיפה לנהוג ביעילות ובחיסכון כספי הציבור על-ידי השגת מרב היתרונות למזמין.</a:t>
            </a:r>
          </a:p>
        </p:txBody>
      </p:sp>
    </p:spTree>
    <p:extLst>
      <p:ext uri="{BB962C8B-B14F-4D97-AF65-F5344CB8AC3E}">
        <p14:creationId xmlns:p14="http://schemas.microsoft.com/office/powerpoint/2010/main" val="30255080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26206" y="1196752"/>
            <a:ext cx="8891588" cy="5761037"/>
          </a:xfrm>
        </p:spPr>
        <p:txBody>
          <a:bodyPr>
            <a:normAutofit/>
          </a:bodyPr>
          <a:lstStyle/>
          <a:p>
            <a:pPr algn="just" fontAlgn="auto">
              <a:spcAft>
                <a:spcPts val="0"/>
              </a:spcAft>
              <a:buFont typeface="Wingdings 2"/>
              <a:buNone/>
              <a:defRPr/>
            </a:pPr>
            <a:r>
              <a:rPr lang="he-IL" sz="2400" dirty="0">
                <a:solidFill>
                  <a:schemeClr val="tx1"/>
                </a:solidFill>
                <a:latin typeface="David" pitchFamily="34" charset="-79"/>
                <a:cs typeface="David" pitchFamily="34" charset="-79"/>
              </a:rPr>
              <a:t> </a:t>
            </a:r>
            <a:endParaRPr lang="en-US" sz="2400" dirty="0">
              <a:solidFill>
                <a:schemeClr val="tx1"/>
              </a:solidFill>
              <a:latin typeface="David" pitchFamily="34" charset="-79"/>
              <a:cs typeface="David" pitchFamily="34" charset="-79"/>
            </a:endParaRPr>
          </a:p>
          <a:p>
            <a:pPr algn="just" fontAlgn="auto">
              <a:spcAft>
                <a:spcPts val="0"/>
              </a:spcAft>
              <a:buFont typeface="Wingdings 2"/>
              <a:buNone/>
              <a:defRPr/>
            </a:pPr>
            <a:endParaRPr lang="he-IL" sz="2400" dirty="0">
              <a:solidFill>
                <a:schemeClr val="tx1"/>
              </a:solidFill>
              <a:latin typeface="David" pitchFamily="34" charset="-79"/>
              <a:cs typeface="David" pitchFamily="34" charset="-79"/>
            </a:endParaRPr>
          </a:p>
          <a:p>
            <a:pPr algn="just" fontAlgn="auto">
              <a:spcAft>
                <a:spcPts val="0"/>
              </a:spcAft>
              <a:buFont typeface="Wingdings 2"/>
              <a:buNone/>
              <a:defRPr/>
            </a:pPr>
            <a:r>
              <a:rPr lang="he-IL" sz="3200" dirty="0">
                <a:solidFill>
                  <a:schemeClr val="tx1"/>
                </a:solidFill>
                <a:latin typeface="David" pitchFamily="34" charset="-79"/>
                <a:cs typeface="David" pitchFamily="34" charset="-79"/>
              </a:rPr>
              <a:t> </a:t>
            </a:r>
          </a:p>
          <a:p>
            <a:pPr algn="just" fontAlgn="auto">
              <a:spcAft>
                <a:spcPts val="0"/>
              </a:spcAft>
              <a:buFont typeface="Wingdings 2"/>
              <a:buNone/>
              <a:defRPr/>
            </a:pPr>
            <a:endParaRPr lang="he-IL" sz="1400" dirty="0">
              <a:latin typeface="David" pitchFamily="2" charset="-79"/>
              <a:cs typeface="David" pitchFamily="2" charset="-79"/>
            </a:endParaRPr>
          </a:p>
          <a:p>
            <a:pPr algn="just" fontAlgn="auto">
              <a:spcAft>
                <a:spcPts val="0"/>
              </a:spcAft>
              <a:buFont typeface="Wingdings 2"/>
              <a:buNone/>
              <a:defRPr/>
            </a:pPr>
            <a:r>
              <a:rPr lang="he-IL" sz="2800" b="1" u="sng" dirty="0">
                <a:latin typeface="David" pitchFamily="2" charset="-79"/>
                <a:cs typeface="David" pitchFamily="2" charset="-79"/>
              </a:rPr>
              <a:t>הקמת רשימת מציעים</a:t>
            </a:r>
          </a:p>
          <a:p>
            <a:pPr marL="457200" indent="-457200" algn="just" fontAlgn="auto">
              <a:spcAft>
                <a:spcPts val="0"/>
              </a:spcAft>
              <a:buClr>
                <a:schemeClr val="tx2"/>
              </a:buClr>
              <a:buFont typeface="Arial" panose="020B0604020202020204" pitchFamily="34" charset="0"/>
              <a:buChar char="•"/>
              <a:defRPr/>
            </a:pPr>
            <a:r>
              <a:rPr lang="he-IL" sz="2800" dirty="0">
                <a:latin typeface="David" pitchFamily="2" charset="-79"/>
                <a:cs typeface="David" pitchFamily="2" charset="-79"/>
              </a:rPr>
              <a:t>רשימות המציעים יהיו ערוכות לפי סוג השירותים הניתנים על ידי בעלי המקצועיות וההתמחויות השונים.</a:t>
            </a:r>
          </a:p>
          <a:p>
            <a:pPr algn="just" fontAlgn="auto">
              <a:spcAft>
                <a:spcPts val="0"/>
              </a:spcAft>
              <a:buFont typeface="Wingdings 2"/>
              <a:buNone/>
              <a:defRPr/>
            </a:pPr>
            <a:endParaRPr lang="he-IL" sz="2800" dirty="0">
              <a:latin typeface="David" pitchFamily="2" charset="-79"/>
              <a:cs typeface="David" pitchFamily="2" charset="-79"/>
            </a:endParaRPr>
          </a:p>
        </p:txBody>
      </p:sp>
      <p:sp>
        <p:nvSpPr>
          <p:cNvPr id="5" name="מלבן 4"/>
          <p:cNvSpPr/>
          <p:nvPr/>
        </p:nvSpPr>
        <p:spPr>
          <a:xfrm>
            <a:off x="395536" y="836712"/>
            <a:ext cx="8352928" cy="1754326"/>
          </a:xfrm>
          <a:prstGeom prst="rect">
            <a:avLst/>
          </a:prstGeom>
        </p:spPr>
        <p:txBody>
          <a:bodyPr wrap="square">
            <a:spAutoFit/>
          </a:bodyPr>
          <a:lstStyle/>
          <a:p>
            <a:pPr algn="ctr" fontAlgn="auto">
              <a:spcAft>
                <a:spcPts val="0"/>
              </a:spcAft>
              <a:defRPr/>
            </a:pPr>
            <a:r>
              <a:rPr lang="he-IL" sz="3600" b="1" dirty="0">
                <a:solidFill>
                  <a:schemeClr val="tx2"/>
                </a:solidFill>
                <a:latin typeface="Aharoni" panose="02010803020104030203" pitchFamily="2" charset="-79"/>
                <a:ea typeface="+mj-ea"/>
                <a:cs typeface="+mn-cs"/>
              </a:rPr>
              <a:t>נוהל להתקשרויות לביצוע עבודה מקצועית הדורשת ידע ומומחיות מיוחדים או יחסי אמון מיוחדים בפטור ממכרז</a:t>
            </a:r>
          </a:p>
        </p:txBody>
      </p:sp>
      <p:pic>
        <p:nvPicPr>
          <p:cNvPr id="2" name="תמונה 1"/>
          <p:cNvPicPr>
            <a:picLocks noChangeAspect="1"/>
          </p:cNvPicPr>
          <p:nvPr/>
        </p:nvPicPr>
        <p:blipFill>
          <a:blip r:embed="rId3"/>
          <a:stretch>
            <a:fillRect/>
          </a:stretch>
        </p:blipFill>
        <p:spPr>
          <a:xfrm>
            <a:off x="139918" y="29095"/>
            <a:ext cx="2670279" cy="658425"/>
          </a:xfrm>
          <a:prstGeom prst="rect">
            <a:avLst/>
          </a:prstGeom>
        </p:spPr>
      </p:pic>
    </p:spTree>
    <p:extLst>
      <p:ext uri="{BB962C8B-B14F-4D97-AF65-F5344CB8AC3E}">
        <p14:creationId xmlns:p14="http://schemas.microsoft.com/office/powerpoint/2010/main" val="141408256"/>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26206" y="1196752"/>
            <a:ext cx="8891588" cy="5761037"/>
          </a:xfrm>
        </p:spPr>
        <p:txBody>
          <a:bodyPr>
            <a:normAutofit lnSpcReduction="10000"/>
          </a:bodyPr>
          <a:lstStyle/>
          <a:p>
            <a:pPr algn="just" fontAlgn="auto">
              <a:spcAft>
                <a:spcPts val="0"/>
              </a:spcAft>
              <a:buFont typeface="Wingdings 2"/>
              <a:buNone/>
              <a:defRPr/>
            </a:pPr>
            <a:r>
              <a:rPr lang="he-IL" sz="2400" dirty="0">
                <a:solidFill>
                  <a:schemeClr val="tx1"/>
                </a:solidFill>
                <a:latin typeface="David" pitchFamily="34" charset="-79"/>
                <a:cs typeface="David" pitchFamily="34" charset="-79"/>
              </a:rPr>
              <a:t> </a:t>
            </a:r>
            <a:endParaRPr lang="en-US" sz="2400" dirty="0">
              <a:solidFill>
                <a:schemeClr val="tx1"/>
              </a:solidFill>
              <a:latin typeface="David" pitchFamily="34" charset="-79"/>
              <a:cs typeface="David" pitchFamily="34" charset="-79"/>
            </a:endParaRPr>
          </a:p>
          <a:p>
            <a:pPr algn="just" fontAlgn="auto">
              <a:spcAft>
                <a:spcPts val="0"/>
              </a:spcAft>
              <a:buFont typeface="Wingdings 2"/>
              <a:buNone/>
              <a:defRPr/>
            </a:pPr>
            <a:endParaRPr lang="he-IL" sz="2400" dirty="0">
              <a:solidFill>
                <a:schemeClr val="tx1"/>
              </a:solidFill>
              <a:latin typeface="David" pitchFamily="34" charset="-79"/>
              <a:cs typeface="David" pitchFamily="34" charset="-79"/>
            </a:endParaRPr>
          </a:p>
          <a:p>
            <a:pPr algn="just" fontAlgn="auto">
              <a:spcAft>
                <a:spcPts val="0"/>
              </a:spcAft>
              <a:buFont typeface="Wingdings 2"/>
              <a:buNone/>
              <a:defRPr/>
            </a:pPr>
            <a:r>
              <a:rPr lang="he-IL" sz="3200" dirty="0">
                <a:solidFill>
                  <a:schemeClr val="tx1"/>
                </a:solidFill>
                <a:latin typeface="David" pitchFamily="34" charset="-79"/>
                <a:cs typeface="David" pitchFamily="34" charset="-79"/>
              </a:rPr>
              <a:t> </a:t>
            </a:r>
          </a:p>
          <a:p>
            <a:pPr algn="just" fontAlgn="auto">
              <a:spcAft>
                <a:spcPts val="0"/>
              </a:spcAft>
              <a:buFont typeface="Wingdings 2"/>
              <a:buNone/>
              <a:defRPr/>
            </a:pPr>
            <a:endParaRPr lang="he-IL" sz="1400" dirty="0">
              <a:latin typeface="David" pitchFamily="2" charset="-79"/>
              <a:cs typeface="David" pitchFamily="2" charset="-79"/>
            </a:endParaRPr>
          </a:p>
          <a:p>
            <a:pPr algn="just" fontAlgn="auto">
              <a:spcAft>
                <a:spcPts val="0"/>
              </a:spcAft>
              <a:buClr>
                <a:schemeClr val="tx2"/>
              </a:buClr>
              <a:defRPr/>
            </a:pPr>
            <a:r>
              <a:rPr lang="he-IL" sz="2800" b="1" u="sng" dirty="0">
                <a:latin typeface="David" pitchFamily="2" charset="-79"/>
                <a:cs typeface="David" pitchFamily="2" charset="-79"/>
              </a:rPr>
              <a:t>פניה למציעים</a:t>
            </a:r>
          </a:p>
          <a:p>
            <a:pPr algn="just" fontAlgn="auto">
              <a:spcAft>
                <a:spcPts val="0"/>
              </a:spcAft>
              <a:buFont typeface="Wingdings 2"/>
              <a:buNone/>
              <a:defRPr/>
            </a:pPr>
            <a:r>
              <a:rPr lang="he-IL" sz="2800" dirty="0">
                <a:latin typeface="David" pitchFamily="2" charset="-79"/>
                <a:cs typeface="David" pitchFamily="2" charset="-79"/>
              </a:rPr>
              <a:t>ככל והועדה פנתה לפחות מארבעה מציעים ורשימת המציעים כוללת מציעים נוספים שלא קיבלו פניה ובעקבות הפניה התקבלו פחות מ- 3 הצעות:</a:t>
            </a:r>
          </a:p>
          <a:p>
            <a:pPr algn="just" fontAlgn="auto">
              <a:spcAft>
                <a:spcPts val="0"/>
              </a:spcAft>
              <a:buFont typeface="Wingdings 2"/>
              <a:buNone/>
              <a:defRPr/>
            </a:pPr>
            <a:r>
              <a:rPr lang="he-IL" sz="2800" dirty="0">
                <a:latin typeface="David" pitchFamily="2" charset="-79"/>
                <a:cs typeface="David" pitchFamily="2" charset="-79"/>
              </a:rPr>
              <a:t>הועדה לא תפתח את ההצעות, תשיב אותן למציעים ותערוך פניה נוספת- לכל המציעים שפנתה אליהם מלכתחילה/ לכל המציעים שהשיבו לפניה הראשונה וכן לשלושה מציעים נוספים לפחות/ לכל המציעים ברשימת המציעים לאותו סוג של התקשרויות- לפי הנמוך מבניהם. על כן מומלץ מלכתחילה לפנות ל-4 מציעם לפחות ובכך להימנע מהמקרה המתואר לעיל.</a:t>
            </a:r>
          </a:p>
          <a:p>
            <a:pPr algn="just" fontAlgn="auto">
              <a:spcAft>
                <a:spcPts val="0"/>
              </a:spcAft>
              <a:buFont typeface="Wingdings 2"/>
              <a:buNone/>
              <a:defRPr/>
            </a:pPr>
            <a:endParaRPr lang="he-IL" sz="2800" dirty="0">
              <a:latin typeface="David" pitchFamily="2" charset="-79"/>
              <a:cs typeface="David" pitchFamily="2" charset="-79"/>
            </a:endParaRPr>
          </a:p>
        </p:txBody>
      </p:sp>
      <p:sp>
        <p:nvSpPr>
          <p:cNvPr id="5" name="מלבן 4"/>
          <p:cNvSpPr/>
          <p:nvPr/>
        </p:nvSpPr>
        <p:spPr>
          <a:xfrm>
            <a:off x="395536" y="836712"/>
            <a:ext cx="8352928" cy="1754326"/>
          </a:xfrm>
          <a:prstGeom prst="rect">
            <a:avLst/>
          </a:prstGeom>
        </p:spPr>
        <p:txBody>
          <a:bodyPr wrap="square">
            <a:spAutoFit/>
          </a:bodyPr>
          <a:lstStyle/>
          <a:p>
            <a:pPr algn="ctr" fontAlgn="auto">
              <a:spcAft>
                <a:spcPts val="0"/>
              </a:spcAft>
              <a:defRPr/>
            </a:pPr>
            <a:r>
              <a:rPr lang="he-IL" sz="3600" b="1" dirty="0">
                <a:solidFill>
                  <a:schemeClr val="tx2"/>
                </a:solidFill>
                <a:latin typeface="Aharoni" panose="02010803020104030203" pitchFamily="2" charset="-79"/>
                <a:ea typeface="+mj-ea"/>
                <a:cs typeface="+mn-cs"/>
              </a:rPr>
              <a:t>נוהל להתקשרויות לביצוע עבודה מקצועית הדורשת ידע ומומחיות מיוחדים או יחסי אמון מיוחדים בפטור ממכרז</a:t>
            </a:r>
          </a:p>
        </p:txBody>
      </p:sp>
      <p:pic>
        <p:nvPicPr>
          <p:cNvPr id="2" name="תמונה 1"/>
          <p:cNvPicPr>
            <a:picLocks noChangeAspect="1"/>
          </p:cNvPicPr>
          <p:nvPr/>
        </p:nvPicPr>
        <p:blipFill>
          <a:blip r:embed="rId3"/>
          <a:stretch>
            <a:fillRect/>
          </a:stretch>
        </p:blipFill>
        <p:spPr>
          <a:xfrm>
            <a:off x="139918" y="29095"/>
            <a:ext cx="2670279" cy="658425"/>
          </a:xfrm>
          <a:prstGeom prst="rect">
            <a:avLst/>
          </a:prstGeom>
        </p:spPr>
      </p:pic>
    </p:spTree>
    <p:extLst>
      <p:ext uri="{BB962C8B-B14F-4D97-AF65-F5344CB8AC3E}">
        <p14:creationId xmlns:p14="http://schemas.microsoft.com/office/powerpoint/2010/main" val="488668521"/>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26206" y="1196752"/>
            <a:ext cx="8891588" cy="5761037"/>
          </a:xfrm>
        </p:spPr>
        <p:txBody>
          <a:bodyPr>
            <a:normAutofit fontScale="92500"/>
          </a:bodyPr>
          <a:lstStyle/>
          <a:p>
            <a:pPr algn="just" fontAlgn="auto">
              <a:spcAft>
                <a:spcPts val="0"/>
              </a:spcAft>
              <a:buFont typeface="Wingdings 2"/>
              <a:buNone/>
              <a:defRPr/>
            </a:pPr>
            <a:r>
              <a:rPr lang="he-IL" sz="2400" dirty="0">
                <a:solidFill>
                  <a:schemeClr val="tx1"/>
                </a:solidFill>
                <a:latin typeface="David" pitchFamily="34" charset="-79"/>
                <a:cs typeface="David" pitchFamily="34" charset="-79"/>
              </a:rPr>
              <a:t> </a:t>
            </a:r>
            <a:endParaRPr lang="en-US" sz="2400" dirty="0">
              <a:solidFill>
                <a:schemeClr val="tx1"/>
              </a:solidFill>
              <a:latin typeface="David" pitchFamily="34" charset="-79"/>
              <a:cs typeface="David" pitchFamily="34" charset="-79"/>
            </a:endParaRPr>
          </a:p>
          <a:p>
            <a:pPr algn="just" fontAlgn="auto">
              <a:spcAft>
                <a:spcPts val="0"/>
              </a:spcAft>
              <a:buFont typeface="Wingdings 2"/>
              <a:buNone/>
              <a:defRPr/>
            </a:pPr>
            <a:endParaRPr lang="he-IL" sz="2400" dirty="0">
              <a:solidFill>
                <a:schemeClr val="tx1"/>
              </a:solidFill>
              <a:latin typeface="David" pitchFamily="34" charset="-79"/>
              <a:cs typeface="David" pitchFamily="34" charset="-79"/>
            </a:endParaRPr>
          </a:p>
          <a:p>
            <a:pPr algn="just" fontAlgn="auto">
              <a:spcAft>
                <a:spcPts val="0"/>
              </a:spcAft>
              <a:buClr>
                <a:schemeClr val="tx2"/>
              </a:buClr>
              <a:defRPr/>
            </a:pPr>
            <a:endParaRPr lang="he-IL" sz="2800" b="1" u="sng" dirty="0">
              <a:latin typeface="David" pitchFamily="2" charset="-79"/>
              <a:cs typeface="David" pitchFamily="2" charset="-79"/>
            </a:endParaRPr>
          </a:p>
          <a:p>
            <a:pPr algn="just" fontAlgn="auto">
              <a:spcAft>
                <a:spcPts val="0"/>
              </a:spcAft>
              <a:buClr>
                <a:schemeClr val="tx2"/>
              </a:buClr>
              <a:defRPr/>
            </a:pPr>
            <a:r>
              <a:rPr lang="he-IL" sz="2800" b="1" u="sng" dirty="0">
                <a:latin typeface="David" pitchFamily="2" charset="-79"/>
                <a:cs typeface="David" pitchFamily="2" charset="-79"/>
              </a:rPr>
              <a:t>חריג לפניה למציעים</a:t>
            </a:r>
          </a:p>
          <a:p>
            <a:pPr algn="just" fontAlgn="auto">
              <a:spcAft>
                <a:spcPts val="0"/>
              </a:spcAft>
              <a:buFont typeface="Wingdings 2"/>
              <a:buNone/>
              <a:defRPr/>
            </a:pPr>
            <a:r>
              <a:rPr lang="he-IL" sz="2800" dirty="0">
                <a:latin typeface="David" pitchFamily="2" charset="-79"/>
                <a:cs typeface="David" pitchFamily="2" charset="-79"/>
              </a:rPr>
              <a:t>הועדה רשאית שלא לערוך פניה תחרותית לקבלת הצעות מתוך רשימת המציעים, אלא לערוך בדיקת מספר הצעות הבאות בחשבון, לאחר שבחנה וקבעה כי בנסיבות העניין אין זה אפשרי ומוצדק לערוך פניה בדרך זו.</a:t>
            </a:r>
          </a:p>
          <a:p>
            <a:pPr algn="just" fontAlgn="auto">
              <a:spcAft>
                <a:spcPts val="0"/>
              </a:spcAft>
              <a:buFont typeface="Wingdings 2"/>
              <a:buNone/>
              <a:defRPr/>
            </a:pPr>
            <a:r>
              <a:rPr lang="he-IL" sz="2800" dirty="0">
                <a:latin typeface="David" pitchFamily="2" charset="-79"/>
                <a:cs typeface="David" pitchFamily="2" charset="-79"/>
              </a:rPr>
              <a:t>פניה לקבלת הצעות הבאות בחשבון כאמור לעיל, תיעשה ככל הניתן בסבב מחזורי ובאופן הוגן, המעניק את מירב היתרונות לתאגיד. בפניה יצוינו אמות המידה שנקבעו על ידי הועדה לעניין זה.</a:t>
            </a:r>
          </a:p>
          <a:p>
            <a:pPr algn="just">
              <a:defRPr/>
            </a:pPr>
            <a:r>
              <a:rPr lang="he-IL" sz="2800" dirty="0">
                <a:latin typeface="David" pitchFamily="2" charset="-79"/>
                <a:cs typeface="David" pitchFamily="2" charset="-79"/>
              </a:rPr>
              <a:t>במקרה זה רשאית הוועדה לקבוע טרם הפנייה כי ההצעה לא תיבחר על פי אמות מידה שנקבעו מראש, אך החלטת הוועדה לבחור בהצעה תנומק תוך התייחסות להיבטי השוויון.</a:t>
            </a:r>
          </a:p>
        </p:txBody>
      </p:sp>
      <p:sp>
        <p:nvSpPr>
          <p:cNvPr id="5" name="מלבן 4"/>
          <p:cNvSpPr/>
          <p:nvPr/>
        </p:nvSpPr>
        <p:spPr>
          <a:xfrm>
            <a:off x="395536" y="836712"/>
            <a:ext cx="8352928" cy="1754326"/>
          </a:xfrm>
          <a:prstGeom prst="rect">
            <a:avLst/>
          </a:prstGeom>
        </p:spPr>
        <p:txBody>
          <a:bodyPr wrap="square">
            <a:spAutoFit/>
          </a:bodyPr>
          <a:lstStyle/>
          <a:p>
            <a:pPr algn="ctr" fontAlgn="auto">
              <a:spcAft>
                <a:spcPts val="0"/>
              </a:spcAft>
              <a:defRPr/>
            </a:pPr>
            <a:r>
              <a:rPr lang="he-IL" sz="3600" b="1" dirty="0">
                <a:solidFill>
                  <a:schemeClr val="tx2"/>
                </a:solidFill>
                <a:latin typeface="Aharoni" panose="02010803020104030203" pitchFamily="2" charset="-79"/>
                <a:ea typeface="+mj-ea"/>
                <a:cs typeface="+mn-cs"/>
              </a:rPr>
              <a:t>נוהל להתקשרויות לביצוע עבודה מקצועית הדורשת ידע ומומחיות מיוחדים או יחסי אמון מיוחדים בפטור ממכרז</a:t>
            </a:r>
          </a:p>
        </p:txBody>
      </p:sp>
      <p:pic>
        <p:nvPicPr>
          <p:cNvPr id="2" name="תמונה 1"/>
          <p:cNvPicPr>
            <a:picLocks noChangeAspect="1"/>
          </p:cNvPicPr>
          <p:nvPr/>
        </p:nvPicPr>
        <p:blipFill>
          <a:blip r:embed="rId3"/>
          <a:stretch>
            <a:fillRect/>
          </a:stretch>
        </p:blipFill>
        <p:spPr>
          <a:xfrm>
            <a:off x="139918" y="29095"/>
            <a:ext cx="2670279" cy="658425"/>
          </a:xfrm>
          <a:prstGeom prst="rect">
            <a:avLst/>
          </a:prstGeom>
        </p:spPr>
      </p:pic>
    </p:spTree>
    <p:extLst>
      <p:ext uri="{BB962C8B-B14F-4D97-AF65-F5344CB8AC3E}">
        <p14:creationId xmlns:p14="http://schemas.microsoft.com/office/powerpoint/2010/main" val="2625890092"/>
      </p:ext>
    </p:extLst>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26206" y="1196752"/>
            <a:ext cx="8891588" cy="5761037"/>
          </a:xfrm>
        </p:spPr>
        <p:txBody>
          <a:bodyPr>
            <a:normAutofit fontScale="92500" lnSpcReduction="10000"/>
          </a:bodyPr>
          <a:lstStyle/>
          <a:p>
            <a:pPr algn="just" fontAlgn="auto">
              <a:spcAft>
                <a:spcPts val="0"/>
              </a:spcAft>
              <a:buFont typeface="Wingdings 2"/>
              <a:buNone/>
              <a:defRPr/>
            </a:pPr>
            <a:r>
              <a:rPr lang="he-IL" sz="2400" dirty="0">
                <a:solidFill>
                  <a:schemeClr val="tx1"/>
                </a:solidFill>
                <a:latin typeface="David" pitchFamily="34" charset="-79"/>
                <a:cs typeface="David" pitchFamily="34" charset="-79"/>
              </a:rPr>
              <a:t> </a:t>
            </a:r>
            <a:endParaRPr lang="en-US" sz="2400" dirty="0">
              <a:solidFill>
                <a:schemeClr val="tx1"/>
              </a:solidFill>
              <a:latin typeface="David" pitchFamily="34" charset="-79"/>
              <a:cs typeface="David" pitchFamily="34" charset="-79"/>
            </a:endParaRPr>
          </a:p>
          <a:p>
            <a:pPr algn="just" fontAlgn="auto">
              <a:spcAft>
                <a:spcPts val="0"/>
              </a:spcAft>
              <a:buFont typeface="Wingdings 2"/>
              <a:buNone/>
              <a:defRPr/>
            </a:pPr>
            <a:endParaRPr lang="he-IL" sz="2400" dirty="0">
              <a:solidFill>
                <a:schemeClr val="tx1"/>
              </a:solidFill>
              <a:latin typeface="David" pitchFamily="34" charset="-79"/>
              <a:cs typeface="David" pitchFamily="34" charset="-79"/>
            </a:endParaRPr>
          </a:p>
          <a:p>
            <a:pPr algn="just" fontAlgn="auto">
              <a:spcAft>
                <a:spcPts val="0"/>
              </a:spcAft>
              <a:buFont typeface="Wingdings 2"/>
              <a:buNone/>
              <a:defRPr/>
            </a:pPr>
            <a:r>
              <a:rPr lang="he-IL" sz="3200" dirty="0">
                <a:solidFill>
                  <a:schemeClr val="tx1"/>
                </a:solidFill>
                <a:latin typeface="David" pitchFamily="34" charset="-79"/>
                <a:cs typeface="David" pitchFamily="34" charset="-79"/>
              </a:rPr>
              <a:t> </a:t>
            </a:r>
          </a:p>
          <a:p>
            <a:pPr algn="just" fontAlgn="auto">
              <a:spcAft>
                <a:spcPts val="0"/>
              </a:spcAft>
              <a:buFont typeface="Wingdings 2"/>
              <a:buNone/>
              <a:defRPr/>
            </a:pPr>
            <a:endParaRPr lang="he-IL" sz="1400" dirty="0">
              <a:latin typeface="David" pitchFamily="2" charset="-79"/>
              <a:cs typeface="David" pitchFamily="2" charset="-79"/>
            </a:endParaRPr>
          </a:p>
          <a:p>
            <a:pPr algn="just" fontAlgn="auto">
              <a:spcAft>
                <a:spcPts val="0"/>
              </a:spcAft>
              <a:buClr>
                <a:schemeClr val="tx2"/>
              </a:buClr>
              <a:defRPr/>
            </a:pPr>
            <a:r>
              <a:rPr lang="he-IL" sz="2800" b="1" u="sng" dirty="0">
                <a:latin typeface="David" pitchFamily="2" charset="-79"/>
                <a:cs typeface="David" pitchFamily="2" charset="-79"/>
              </a:rPr>
              <a:t>חריג לפניה למציעים</a:t>
            </a:r>
          </a:p>
          <a:p>
            <a:pPr algn="just" fontAlgn="auto">
              <a:spcAft>
                <a:spcPts val="0"/>
              </a:spcAft>
              <a:buFont typeface="Wingdings 2"/>
              <a:buNone/>
              <a:defRPr/>
            </a:pPr>
            <a:r>
              <a:rPr lang="he-IL" sz="2800" dirty="0">
                <a:latin typeface="David" pitchFamily="2" charset="-79"/>
                <a:cs typeface="David" pitchFamily="2" charset="-79"/>
              </a:rPr>
              <a:t>ככל והועדה בוחרת לקיים חריג זה וקיימת ברשותה רשימת מציעים לסוג ההתקשרות הרלוונטי, החלטתה תתקבל מטעמים מיוחדים שירשמו בפרוטוקול. </a:t>
            </a:r>
          </a:p>
          <a:p>
            <a:pPr algn="just" fontAlgn="auto">
              <a:spcAft>
                <a:spcPts val="0"/>
              </a:spcAft>
              <a:buFont typeface="Wingdings 2"/>
              <a:buNone/>
              <a:defRPr/>
            </a:pPr>
            <a:endParaRPr lang="he-IL" sz="2800" dirty="0">
              <a:latin typeface="David" pitchFamily="2" charset="-79"/>
              <a:cs typeface="David" pitchFamily="2" charset="-79"/>
            </a:endParaRPr>
          </a:p>
          <a:p>
            <a:pPr algn="just" fontAlgn="auto">
              <a:spcAft>
                <a:spcPts val="0"/>
              </a:spcAft>
              <a:buFont typeface="Wingdings 2"/>
              <a:buNone/>
              <a:defRPr/>
            </a:pPr>
            <a:r>
              <a:rPr lang="he-IL" sz="2800" dirty="0">
                <a:latin typeface="David" pitchFamily="2" charset="-79"/>
                <a:cs typeface="David" pitchFamily="2" charset="-79"/>
              </a:rPr>
              <a:t>יחד עם זאת, אם אין ברשות התאגיד רשימת מציעים לסוג ההתקשרות הרלוונטי או שקיימת רשימת מציעם משותפת, תבחן הועדה את הצורך בהקמת רשימה, בהתחשב בתדירות של ההתקשרויות ובאופיין. בעת התקשרות נוספת באותו נושא בדרך של בדיקת מספר הצעות הבאות בחשבון, הועדה תנמק את הסיבות לאי הקמתה של הרשימה. </a:t>
            </a:r>
          </a:p>
          <a:p>
            <a:pPr algn="just" fontAlgn="auto">
              <a:spcAft>
                <a:spcPts val="0"/>
              </a:spcAft>
              <a:buFont typeface="Wingdings 2"/>
              <a:buNone/>
              <a:defRPr/>
            </a:pPr>
            <a:endParaRPr lang="he-IL" sz="2800" dirty="0">
              <a:latin typeface="David" pitchFamily="2" charset="-79"/>
              <a:cs typeface="David" pitchFamily="2" charset="-79"/>
            </a:endParaRPr>
          </a:p>
        </p:txBody>
      </p:sp>
      <p:sp>
        <p:nvSpPr>
          <p:cNvPr id="5" name="מלבן 4"/>
          <p:cNvSpPr/>
          <p:nvPr/>
        </p:nvSpPr>
        <p:spPr>
          <a:xfrm>
            <a:off x="395536" y="836712"/>
            <a:ext cx="8352928" cy="1754326"/>
          </a:xfrm>
          <a:prstGeom prst="rect">
            <a:avLst/>
          </a:prstGeom>
        </p:spPr>
        <p:txBody>
          <a:bodyPr wrap="square">
            <a:spAutoFit/>
          </a:bodyPr>
          <a:lstStyle/>
          <a:p>
            <a:pPr algn="ctr" fontAlgn="auto">
              <a:spcAft>
                <a:spcPts val="0"/>
              </a:spcAft>
              <a:defRPr/>
            </a:pPr>
            <a:r>
              <a:rPr lang="he-IL" sz="3600" b="1" dirty="0">
                <a:solidFill>
                  <a:schemeClr val="tx2"/>
                </a:solidFill>
                <a:latin typeface="Aharoni" panose="02010803020104030203" pitchFamily="2" charset="-79"/>
                <a:ea typeface="+mj-ea"/>
                <a:cs typeface="+mn-cs"/>
              </a:rPr>
              <a:t>נוהל להתקשרויות לביצוע עבודה מקצועית הדורשת ידע ומומחיות מיוחדים או יחסי אמון מיוחדים בפטור ממכרז</a:t>
            </a:r>
          </a:p>
        </p:txBody>
      </p:sp>
      <p:pic>
        <p:nvPicPr>
          <p:cNvPr id="2" name="תמונה 1"/>
          <p:cNvPicPr>
            <a:picLocks noChangeAspect="1"/>
          </p:cNvPicPr>
          <p:nvPr/>
        </p:nvPicPr>
        <p:blipFill>
          <a:blip r:embed="rId3"/>
          <a:stretch>
            <a:fillRect/>
          </a:stretch>
        </p:blipFill>
        <p:spPr>
          <a:xfrm>
            <a:off x="139918" y="29095"/>
            <a:ext cx="2670279" cy="658425"/>
          </a:xfrm>
          <a:prstGeom prst="rect">
            <a:avLst/>
          </a:prstGeom>
        </p:spPr>
      </p:pic>
    </p:spTree>
    <p:extLst>
      <p:ext uri="{BB962C8B-B14F-4D97-AF65-F5344CB8AC3E}">
        <p14:creationId xmlns:p14="http://schemas.microsoft.com/office/powerpoint/2010/main" val="401446889"/>
      </p:ext>
    </p:extLst>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26206" y="1196752"/>
            <a:ext cx="8891588" cy="5761037"/>
          </a:xfrm>
        </p:spPr>
        <p:txBody>
          <a:bodyPr>
            <a:normAutofit fontScale="92500" lnSpcReduction="20000"/>
          </a:bodyPr>
          <a:lstStyle/>
          <a:p>
            <a:pPr algn="just" fontAlgn="auto">
              <a:spcAft>
                <a:spcPts val="0"/>
              </a:spcAft>
              <a:buFont typeface="Wingdings 2"/>
              <a:buNone/>
              <a:defRPr/>
            </a:pPr>
            <a:r>
              <a:rPr lang="he-IL" sz="2400" dirty="0">
                <a:solidFill>
                  <a:schemeClr val="tx1"/>
                </a:solidFill>
                <a:latin typeface="David" pitchFamily="34" charset="-79"/>
                <a:cs typeface="David" pitchFamily="34" charset="-79"/>
              </a:rPr>
              <a:t> </a:t>
            </a:r>
            <a:endParaRPr lang="en-US" sz="2400" dirty="0">
              <a:solidFill>
                <a:schemeClr val="tx1"/>
              </a:solidFill>
              <a:latin typeface="David" pitchFamily="34" charset="-79"/>
              <a:cs typeface="David" pitchFamily="34" charset="-79"/>
            </a:endParaRPr>
          </a:p>
          <a:p>
            <a:pPr algn="just" fontAlgn="auto">
              <a:spcAft>
                <a:spcPts val="0"/>
              </a:spcAft>
              <a:buFont typeface="Wingdings 2"/>
              <a:buNone/>
              <a:defRPr/>
            </a:pPr>
            <a:endParaRPr lang="he-IL" sz="2400" dirty="0">
              <a:solidFill>
                <a:schemeClr val="tx1"/>
              </a:solidFill>
              <a:latin typeface="David" pitchFamily="34" charset="-79"/>
              <a:cs typeface="David" pitchFamily="34" charset="-79"/>
            </a:endParaRPr>
          </a:p>
          <a:p>
            <a:pPr algn="just" fontAlgn="auto">
              <a:spcAft>
                <a:spcPts val="0"/>
              </a:spcAft>
              <a:buFont typeface="Wingdings 2"/>
              <a:buNone/>
              <a:defRPr/>
            </a:pPr>
            <a:r>
              <a:rPr lang="he-IL" sz="3200" dirty="0">
                <a:solidFill>
                  <a:schemeClr val="tx1"/>
                </a:solidFill>
                <a:latin typeface="David" pitchFamily="34" charset="-79"/>
                <a:cs typeface="David" pitchFamily="34" charset="-79"/>
              </a:rPr>
              <a:t> </a:t>
            </a:r>
          </a:p>
          <a:p>
            <a:pPr algn="just" fontAlgn="auto">
              <a:spcAft>
                <a:spcPts val="0"/>
              </a:spcAft>
              <a:buFont typeface="Wingdings 2"/>
              <a:buNone/>
              <a:defRPr/>
            </a:pPr>
            <a:endParaRPr lang="he-IL" sz="1400" dirty="0">
              <a:latin typeface="David" pitchFamily="2" charset="-79"/>
              <a:cs typeface="David" pitchFamily="2" charset="-79"/>
            </a:endParaRPr>
          </a:p>
          <a:p>
            <a:pPr algn="just" fontAlgn="auto">
              <a:spcAft>
                <a:spcPts val="0"/>
              </a:spcAft>
              <a:buClr>
                <a:schemeClr val="tx2"/>
              </a:buClr>
              <a:defRPr/>
            </a:pPr>
            <a:r>
              <a:rPr lang="he-IL" sz="2800" b="1" u="sng" dirty="0">
                <a:latin typeface="David" pitchFamily="2" charset="-79"/>
                <a:cs typeface="David" pitchFamily="2" charset="-79"/>
              </a:rPr>
              <a:t>כללים לעבודת וועדת ההתקשרויות</a:t>
            </a:r>
          </a:p>
          <a:p>
            <a:pPr marL="457200" indent="-457200" algn="just" fontAlgn="auto">
              <a:spcAft>
                <a:spcPts val="0"/>
              </a:spcAft>
              <a:buClr>
                <a:schemeClr val="tx2"/>
              </a:buClr>
              <a:buFont typeface="Arial" panose="020B0604020202020204" pitchFamily="34" charset="0"/>
              <a:buChar char="•"/>
              <a:defRPr/>
            </a:pPr>
            <a:r>
              <a:rPr lang="he-IL" sz="2800" dirty="0">
                <a:latin typeface="David" pitchFamily="2" charset="-79"/>
                <a:cs typeface="David" pitchFamily="2" charset="-79"/>
              </a:rPr>
              <a:t>הועדה תבחן את ההצעות שהתקבלו תוך זמן סביר והיא לא תדון בהצעות שהוגשו לאחר המועד האחרון שנקבע להגשה.</a:t>
            </a:r>
          </a:p>
          <a:p>
            <a:pPr marL="457200" indent="-457200" algn="just" fontAlgn="auto">
              <a:spcAft>
                <a:spcPts val="0"/>
              </a:spcAft>
              <a:buClr>
                <a:schemeClr val="tx2"/>
              </a:buClr>
              <a:buFont typeface="Arial" panose="020B0604020202020204" pitchFamily="34" charset="0"/>
              <a:buChar char="•"/>
              <a:defRPr/>
            </a:pPr>
            <a:r>
              <a:rPr lang="he-IL" sz="2800" dirty="0">
                <a:latin typeface="David" pitchFamily="2" charset="-79"/>
                <a:cs typeface="David" pitchFamily="2" charset="-79"/>
              </a:rPr>
              <a:t>הועדה תהיה רשאית, מטעמים שירשמו בפרוטוקול, לפנות למציעים ולבקש מהם הבהרות, מסמכים ופרטים. פרטי הבירור ירשמו בפרוטוקול.</a:t>
            </a:r>
          </a:p>
          <a:p>
            <a:pPr marL="457200" indent="-457200" algn="just" fontAlgn="auto">
              <a:spcAft>
                <a:spcPts val="0"/>
              </a:spcAft>
              <a:buClr>
                <a:schemeClr val="tx2"/>
              </a:buClr>
              <a:buFont typeface="Arial" panose="020B0604020202020204" pitchFamily="34" charset="0"/>
              <a:buChar char="•"/>
              <a:defRPr/>
            </a:pPr>
            <a:r>
              <a:rPr lang="he-IL" sz="2800" dirty="0">
                <a:latin typeface="David" pitchFamily="2" charset="-79"/>
                <a:cs typeface="David" pitchFamily="2" charset="-79"/>
              </a:rPr>
              <a:t>המציעים יעמדו בתנאים הקבועים בחוזר מנכ"ל 2/2011- ניגוד עניינים.</a:t>
            </a:r>
          </a:p>
          <a:p>
            <a:pPr marL="457200" indent="-457200" algn="just" fontAlgn="auto">
              <a:spcAft>
                <a:spcPts val="0"/>
              </a:spcAft>
              <a:buClr>
                <a:schemeClr val="tx2"/>
              </a:buClr>
              <a:buFont typeface="Arial" panose="020B0604020202020204" pitchFamily="34" charset="0"/>
              <a:buChar char="•"/>
              <a:defRPr/>
            </a:pPr>
            <a:r>
              <a:rPr lang="he-IL" sz="2800" dirty="0">
                <a:latin typeface="David" pitchFamily="2" charset="-79"/>
                <a:cs typeface="David" pitchFamily="2" charset="-79"/>
              </a:rPr>
              <a:t>הועדה תבחן את עמידתם של המציעים בתנאי הסף ולאחר מכן באמות המידה שנקבעו מראש.</a:t>
            </a:r>
          </a:p>
          <a:p>
            <a:pPr marL="457200" indent="-457200" algn="just" fontAlgn="auto">
              <a:spcAft>
                <a:spcPts val="0"/>
              </a:spcAft>
              <a:buClr>
                <a:schemeClr val="tx2"/>
              </a:buClr>
              <a:buFont typeface="Arial" panose="020B0604020202020204" pitchFamily="34" charset="0"/>
              <a:buChar char="•"/>
              <a:defRPr/>
            </a:pPr>
            <a:r>
              <a:rPr lang="he-IL" sz="2800" dirty="0">
                <a:latin typeface="David" pitchFamily="2" charset="-79"/>
                <a:cs typeface="David" pitchFamily="2" charset="-79"/>
              </a:rPr>
              <a:t>לאחר סיום בדיקתן של כל ההצעות הועדה תיתן את החלטה.</a:t>
            </a:r>
          </a:p>
          <a:p>
            <a:pPr marL="457200" indent="-457200" algn="just" fontAlgn="auto">
              <a:spcAft>
                <a:spcPts val="0"/>
              </a:spcAft>
              <a:buClr>
                <a:schemeClr val="tx2"/>
              </a:buClr>
              <a:buFont typeface="Arial" panose="020B0604020202020204" pitchFamily="34" charset="0"/>
              <a:buChar char="•"/>
              <a:defRPr/>
            </a:pPr>
            <a:r>
              <a:rPr lang="he-IL" sz="2800" dirty="0">
                <a:latin typeface="David" pitchFamily="2" charset="-79"/>
                <a:cs typeface="David" pitchFamily="2" charset="-79"/>
              </a:rPr>
              <a:t>הועדה רשאית שלא לבחור בכל הצעה שהיא. </a:t>
            </a:r>
          </a:p>
        </p:txBody>
      </p:sp>
      <p:sp>
        <p:nvSpPr>
          <p:cNvPr id="5" name="מלבן 4"/>
          <p:cNvSpPr/>
          <p:nvPr/>
        </p:nvSpPr>
        <p:spPr>
          <a:xfrm>
            <a:off x="395536" y="836712"/>
            <a:ext cx="8352928" cy="1754326"/>
          </a:xfrm>
          <a:prstGeom prst="rect">
            <a:avLst/>
          </a:prstGeom>
        </p:spPr>
        <p:txBody>
          <a:bodyPr wrap="square">
            <a:spAutoFit/>
          </a:bodyPr>
          <a:lstStyle/>
          <a:p>
            <a:pPr algn="ctr" fontAlgn="auto">
              <a:spcAft>
                <a:spcPts val="0"/>
              </a:spcAft>
              <a:defRPr/>
            </a:pPr>
            <a:r>
              <a:rPr lang="he-IL" sz="3600" b="1" dirty="0">
                <a:solidFill>
                  <a:schemeClr val="tx2"/>
                </a:solidFill>
                <a:latin typeface="Aharoni" panose="02010803020104030203" pitchFamily="2" charset="-79"/>
                <a:ea typeface="+mj-ea"/>
                <a:cs typeface="+mn-cs"/>
              </a:rPr>
              <a:t>נוהל להתקשרויות לביצוע עבודה מקצועית הדורשת ידע ומומחיות מיוחדים או יחסי אמון מיוחדים בפטור ממכרז</a:t>
            </a:r>
          </a:p>
        </p:txBody>
      </p:sp>
      <p:pic>
        <p:nvPicPr>
          <p:cNvPr id="2" name="תמונה 1"/>
          <p:cNvPicPr>
            <a:picLocks noChangeAspect="1"/>
          </p:cNvPicPr>
          <p:nvPr/>
        </p:nvPicPr>
        <p:blipFill>
          <a:blip r:embed="rId3"/>
          <a:stretch>
            <a:fillRect/>
          </a:stretch>
        </p:blipFill>
        <p:spPr>
          <a:xfrm>
            <a:off x="139918" y="29095"/>
            <a:ext cx="2670279" cy="658425"/>
          </a:xfrm>
          <a:prstGeom prst="rect">
            <a:avLst/>
          </a:prstGeom>
        </p:spPr>
      </p:pic>
    </p:spTree>
    <p:extLst>
      <p:ext uri="{BB962C8B-B14F-4D97-AF65-F5344CB8AC3E}">
        <p14:creationId xmlns:p14="http://schemas.microsoft.com/office/powerpoint/2010/main" val="1134566551"/>
      </p:ext>
    </p:extLst>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26206" y="1196752"/>
            <a:ext cx="8891588" cy="5761037"/>
          </a:xfrm>
        </p:spPr>
        <p:txBody>
          <a:bodyPr>
            <a:normAutofit fontScale="92500" lnSpcReduction="20000"/>
          </a:bodyPr>
          <a:lstStyle/>
          <a:p>
            <a:pPr algn="just" fontAlgn="auto">
              <a:spcAft>
                <a:spcPts val="0"/>
              </a:spcAft>
              <a:buFont typeface="Wingdings 2"/>
              <a:buNone/>
              <a:defRPr/>
            </a:pPr>
            <a:r>
              <a:rPr lang="he-IL" sz="2400" dirty="0">
                <a:solidFill>
                  <a:schemeClr val="tx1"/>
                </a:solidFill>
                <a:latin typeface="David" pitchFamily="34" charset="-79"/>
                <a:cs typeface="David" pitchFamily="34" charset="-79"/>
              </a:rPr>
              <a:t> </a:t>
            </a:r>
            <a:endParaRPr lang="en-US" sz="2400" dirty="0">
              <a:solidFill>
                <a:schemeClr val="tx1"/>
              </a:solidFill>
              <a:latin typeface="David" pitchFamily="34" charset="-79"/>
              <a:cs typeface="David" pitchFamily="34" charset="-79"/>
            </a:endParaRPr>
          </a:p>
          <a:p>
            <a:pPr algn="just" fontAlgn="auto">
              <a:spcAft>
                <a:spcPts val="0"/>
              </a:spcAft>
              <a:buFont typeface="Wingdings 2"/>
              <a:buNone/>
              <a:defRPr/>
            </a:pPr>
            <a:endParaRPr lang="he-IL" sz="2400" dirty="0">
              <a:solidFill>
                <a:schemeClr val="tx1"/>
              </a:solidFill>
              <a:latin typeface="David" pitchFamily="34" charset="-79"/>
              <a:cs typeface="David" pitchFamily="34" charset="-79"/>
            </a:endParaRPr>
          </a:p>
          <a:p>
            <a:pPr algn="just" fontAlgn="auto">
              <a:spcAft>
                <a:spcPts val="0"/>
              </a:spcAft>
              <a:buFont typeface="Wingdings 2"/>
              <a:buNone/>
              <a:defRPr/>
            </a:pPr>
            <a:r>
              <a:rPr lang="he-IL" sz="3200" dirty="0">
                <a:solidFill>
                  <a:schemeClr val="tx1"/>
                </a:solidFill>
                <a:latin typeface="David" pitchFamily="34" charset="-79"/>
                <a:cs typeface="David" pitchFamily="34" charset="-79"/>
              </a:rPr>
              <a:t> </a:t>
            </a:r>
          </a:p>
          <a:p>
            <a:pPr algn="just" fontAlgn="auto">
              <a:spcAft>
                <a:spcPts val="0"/>
              </a:spcAft>
              <a:buClr>
                <a:schemeClr val="tx2"/>
              </a:buClr>
              <a:defRPr/>
            </a:pPr>
            <a:r>
              <a:rPr lang="he-IL" sz="2800" b="1" u="sng" dirty="0">
                <a:latin typeface="David" pitchFamily="2" charset="-79"/>
                <a:cs typeface="David" pitchFamily="2" charset="-79"/>
              </a:rPr>
              <a:t>פרסומים</a:t>
            </a:r>
          </a:p>
          <a:p>
            <a:pPr marL="457200" indent="-457200" algn="just" fontAlgn="auto">
              <a:spcAft>
                <a:spcPts val="0"/>
              </a:spcAft>
              <a:buClr>
                <a:schemeClr val="tx2"/>
              </a:buClr>
              <a:buFont typeface="Arial" panose="020B0604020202020204" pitchFamily="34" charset="0"/>
              <a:buChar char="•"/>
              <a:defRPr/>
            </a:pPr>
            <a:r>
              <a:rPr lang="he-IL" sz="2800" dirty="0">
                <a:latin typeface="David" pitchFamily="2" charset="-79"/>
                <a:cs typeface="David" pitchFamily="2" charset="-79"/>
              </a:rPr>
              <a:t>הועדה תפרסם את החלטותיה המנומקות באתר האינטרנט של התאגיד- לכל היותר עד חמישה עשר ימי עבודה ממועד קבלת החלטתה, </a:t>
            </a:r>
            <a:r>
              <a:rPr lang="he-IL" sz="2800" b="1" dirty="0">
                <a:latin typeface="David" pitchFamily="2" charset="-79"/>
                <a:cs typeface="David" pitchFamily="2" charset="-79"/>
              </a:rPr>
              <a:t>ולא תחל בהתקשרות לפני פרסום כאמור</a:t>
            </a:r>
            <a:r>
              <a:rPr lang="he-IL" sz="2800" dirty="0">
                <a:latin typeface="David" pitchFamily="2" charset="-79"/>
                <a:cs typeface="David" pitchFamily="2" charset="-79"/>
              </a:rPr>
              <a:t>. </a:t>
            </a:r>
          </a:p>
          <a:p>
            <a:pPr algn="just" fontAlgn="auto">
              <a:spcAft>
                <a:spcPts val="0"/>
              </a:spcAft>
              <a:buClr>
                <a:schemeClr val="tx2"/>
              </a:buClr>
              <a:defRPr/>
            </a:pPr>
            <a:endParaRPr lang="he-IL" sz="2800" dirty="0">
              <a:latin typeface="David" pitchFamily="2" charset="-79"/>
              <a:cs typeface="David" pitchFamily="2" charset="-79"/>
            </a:endParaRPr>
          </a:p>
          <a:p>
            <a:pPr marL="457200" indent="-457200" algn="just" fontAlgn="auto">
              <a:spcAft>
                <a:spcPts val="0"/>
              </a:spcAft>
              <a:buClr>
                <a:schemeClr val="tx2"/>
              </a:buClr>
              <a:buFont typeface="Arial" panose="020B0604020202020204" pitchFamily="34" charset="0"/>
              <a:buChar char="•"/>
              <a:defRPr/>
            </a:pPr>
            <a:r>
              <a:rPr lang="he-IL" sz="2800" dirty="0">
                <a:latin typeface="David" pitchFamily="2" charset="-79"/>
                <a:cs typeface="David" pitchFamily="2" charset="-79"/>
              </a:rPr>
              <a:t>על אף האמור, רשאית הוועדה לקבוע מטעמים של דחיפות כי ההתקשרות תחל עוד טרם פרסום ההחלטה המנומקת, ובלבד שההחלטה פורסמה ללא נימוקיה באתר האינטרנט של הרשות המקומית.</a:t>
            </a:r>
          </a:p>
          <a:p>
            <a:pPr marL="457200" indent="-457200" algn="just" fontAlgn="auto">
              <a:spcAft>
                <a:spcPts val="0"/>
              </a:spcAft>
              <a:buClr>
                <a:schemeClr val="tx2"/>
              </a:buClr>
              <a:buFont typeface="Arial" panose="020B0604020202020204" pitchFamily="34" charset="0"/>
              <a:buChar char="•"/>
              <a:defRPr/>
            </a:pPr>
            <a:endParaRPr lang="he-IL" sz="2800" dirty="0">
              <a:latin typeface="David" pitchFamily="2" charset="-79"/>
              <a:cs typeface="David" pitchFamily="2" charset="-79"/>
            </a:endParaRPr>
          </a:p>
          <a:p>
            <a:pPr marL="457200" indent="-457200" algn="just" fontAlgn="auto">
              <a:spcAft>
                <a:spcPts val="0"/>
              </a:spcAft>
              <a:buClr>
                <a:schemeClr val="tx2"/>
              </a:buClr>
              <a:buFont typeface="Arial" panose="020B0604020202020204" pitchFamily="34" charset="0"/>
              <a:buChar char="•"/>
              <a:defRPr/>
            </a:pPr>
            <a:r>
              <a:rPr lang="he-IL" sz="2800" dirty="0">
                <a:latin typeface="David" pitchFamily="2" charset="-79"/>
                <a:cs typeface="David" pitchFamily="2" charset="-79"/>
              </a:rPr>
              <a:t>הועדה רשאית לפרסם את החלטותיה באופן חלקי בלבד, אם פרסום ההחלטה במלואה עלול לפגוע בביטחון הציבור, או לגלות סוד מסחרי או מקצועי. </a:t>
            </a:r>
          </a:p>
          <a:p>
            <a:pPr algn="just" fontAlgn="auto">
              <a:spcAft>
                <a:spcPts val="0"/>
              </a:spcAft>
              <a:buClr>
                <a:schemeClr val="tx2"/>
              </a:buClr>
              <a:defRPr/>
            </a:pPr>
            <a:endParaRPr lang="he-IL" sz="2800" dirty="0">
              <a:latin typeface="David" pitchFamily="2" charset="-79"/>
              <a:cs typeface="David" pitchFamily="2" charset="-79"/>
            </a:endParaRPr>
          </a:p>
          <a:p>
            <a:pPr marL="457200" indent="-457200" algn="just" fontAlgn="auto">
              <a:spcAft>
                <a:spcPts val="0"/>
              </a:spcAft>
              <a:buClr>
                <a:schemeClr val="tx2"/>
              </a:buClr>
              <a:buFont typeface="Arial" panose="020B0604020202020204" pitchFamily="34" charset="0"/>
              <a:buChar char="•"/>
              <a:defRPr/>
            </a:pPr>
            <a:endParaRPr lang="he-IL" sz="2800" dirty="0">
              <a:latin typeface="David" pitchFamily="2" charset="-79"/>
              <a:cs typeface="David" pitchFamily="2" charset="-79"/>
            </a:endParaRPr>
          </a:p>
        </p:txBody>
      </p:sp>
      <p:sp>
        <p:nvSpPr>
          <p:cNvPr id="5" name="מלבן 4"/>
          <p:cNvSpPr/>
          <p:nvPr/>
        </p:nvSpPr>
        <p:spPr>
          <a:xfrm>
            <a:off x="395536" y="836712"/>
            <a:ext cx="8352928" cy="1754326"/>
          </a:xfrm>
          <a:prstGeom prst="rect">
            <a:avLst/>
          </a:prstGeom>
        </p:spPr>
        <p:txBody>
          <a:bodyPr wrap="square">
            <a:spAutoFit/>
          </a:bodyPr>
          <a:lstStyle/>
          <a:p>
            <a:pPr algn="ctr" fontAlgn="auto">
              <a:spcAft>
                <a:spcPts val="0"/>
              </a:spcAft>
              <a:defRPr/>
            </a:pPr>
            <a:r>
              <a:rPr lang="he-IL" sz="3600" b="1" dirty="0">
                <a:solidFill>
                  <a:schemeClr val="tx2"/>
                </a:solidFill>
                <a:latin typeface="Aharoni" panose="02010803020104030203" pitchFamily="2" charset="-79"/>
                <a:ea typeface="+mj-ea"/>
                <a:cs typeface="+mn-cs"/>
              </a:rPr>
              <a:t>נוהל להתקשרויות לביצוע עבודה מקצועית הדורשת ידע ומומחיות מיוחדים או יחסי אמון מיוחדים בפטור ממכרז</a:t>
            </a:r>
          </a:p>
        </p:txBody>
      </p:sp>
      <p:pic>
        <p:nvPicPr>
          <p:cNvPr id="2" name="תמונה 1"/>
          <p:cNvPicPr>
            <a:picLocks noChangeAspect="1"/>
          </p:cNvPicPr>
          <p:nvPr/>
        </p:nvPicPr>
        <p:blipFill>
          <a:blip r:embed="rId3"/>
          <a:stretch>
            <a:fillRect/>
          </a:stretch>
        </p:blipFill>
        <p:spPr>
          <a:xfrm>
            <a:off x="139918" y="29095"/>
            <a:ext cx="2670279" cy="658425"/>
          </a:xfrm>
          <a:prstGeom prst="rect">
            <a:avLst/>
          </a:prstGeom>
        </p:spPr>
      </p:pic>
    </p:spTree>
    <p:extLst>
      <p:ext uri="{BB962C8B-B14F-4D97-AF65-F5344CB8AC3E}">
        <p14:creationId xmlns:p14="http://schemas.microsoft.com/office/powerpoint/2010/main" val="3517009354"/>
      </p:ext>
    </p:extLst>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26206" y="1196752"/>
            <a:ext cx="8891588" cy="5761037"/>
          </a:xfrm>
        </p:spPr>
        <p:txBody>
          <a:bodyPr>
            <a:normAutofit lnSpcReduction="10000"/>
          </a:bodyPr>
          <a:lstStyle/>
          <a:p>
            <a:pPr algn="just" fontAlgn="auto">
              <a:spcAft>
                <a:spcPts val="0"/>
              </a:spcAft>
              <a:buFont typeface="Wingdings 2"/>
              <a:buNone/>
              <a:defRPr/>
            </a:pPr>
            <a:r>
              <a:rPr lang="he-IL" sz="2400" dirty="0">
                <a:solidFill>
                  <a:schemeClr val="tx1"/>
                </a:solidFill>
                <a:latin typeface="David" pitchFamily="34" charset="-79"/>
                <a:cs typeface="David" pitchFamily="34" charset="-79"/>
              </a:rPr>
              <a:t> </a:t>
            </a:r>
            <a:endParaRPr lang="en-US" sz="2400" dirty="0">
              <a:solidFill>
                <a:schemeClr val="tx1"/>
              </a:solidFill>
              <a:latin typeface="David" pitchFamily="34" charset="-79"/>
              <a:cs typeface="David" pitchFamily="34" charset="-79"/>
            </a:endParaRPr>
          </a:p>
          <a:p>
            <a:pPr algn="just" fontAlgn="auto">
              <a:spcAft>
                <a:spcPts val="0"/>
              </a:spcAft>
              <a:buFont typeface="Wingdings 2"/>
              <a:buNone/>
              <a:defRPr/>
            </a:pPr>
            <a:endParaRPr lang="he-IL" sz="2400" dirty="0">
              <a:solidFill>
                <a:schemeClr val="tx1"/>
              </a:solidFill>
              <a:latin typeface="David" pitchFamily="34" charset="-79"/>
              <a:cs typeface="David" pitchFamily="34" charset="-79"/>
            </a:endParaRPr>
          </a:p>
          <a:p>
            <a:pPr algn="just" fontAlgn="auto">
              <a:spcAft>
                <a:spcPts val="0"/>
              </a:spcAft>
              <a:buFont typeface="Wingdings 2"/>
              <a:buNone/>
              <a:defRPr/>
            </a:pPr>
            <a:r>
              <a:rPr lang="he-IL" sz="3200" dirty="0">
                <a:solidFill>
                  <a:schemeClr val="tx1"/>
                </a:solidFill>
                <a:latin typeface="David" pitchFamily="34" charset="-79"/>
                <a:cs typeface="David" pitchFamily="34" charset="-79"/>
              </a:rPr>
              <a:t> </a:t>
            </a:r>
          </a:p>
          <a:p>
            <a:pPr algn="just" fontAlgn="auto">
              <a:spcAft>
                <a:spcPts val="0"/>
              </a:spcAft>
              <a:buFont typeface="Wingdings 2"/>
              <a:buNone/>
              <a:defRPr/>
            </a:pPr>
            <a:endParaRPr lang="he-IL" sz="1400" dirty="0">
              <a:latin typeface="David" pitchFamily="2" charset="-79"/>
              <a:cs typeface="David" pitchFamily="2" charset="-79"/>
            </a:endParaRPr>
          </a:p>
          <a:p>
            <a:pPr algn="just" fontAlgn="auto">
              <a:spcAft>
                <a:spcPts val="0"/>
              </a:spcAft>
              <a:buClr>
                <a:schemeClr val="tx2"/>
              </a:buClr>
              <a:defRPr/>
            </a:pPr>
            <a:r>
              <a:rPr lang="he-IL" sz="2800" b="1" u="sng" dirty="0">
                <a:latin typeface="David" pitchFamily="2" charset="-79"/>
                <a:cs typeface="David" pitchFamily="2" charset="-79"/>
              </a:rPr>
              <a:t>הוראת מעבר</a:t>
            </a:r>
          </a:p>
          <a:p>
            <a:pPr algn="just" fontAlgn="auto">
              <a:spcAft>
                <a:spcPts val="0"/>
              </a:spcAft>
              <a:buClr>
                <a:schemeClr val="tx2"/>
              </a:buClr>
              <a:defRPr/>
            </a:pPr>
            <a:r>
              <a:rPr lang="he-IL" sz="2800" dirty="0">
                <a:latin typeface="David" pitchFamily="2" charset="-79"/>
                <a:cs typeface="David" pitchFamily="2" charset="-79"/>
              </a:rPr>
              <a:t>נוהל היועצים אינו פוגע בתוקפו של הסכם שנעשה לפני יום תחילת הנוהל, אך אם ניתנה בהסכם קודם אופציה להארכת ההתקשרות לתקופה שלאחר כניסת הנוהל לתוקף, הנוהל אוסר את מימוש האופציה. </a:t>
            </a:r>
          </a:p>
          <a:p>
            <a:pPr algn="just" fontAlgn="auto">
              <a:spcAft>
                <a:spcPts val="0"/>
              </a:spcAft>
              <a:buClr>
                <a:schemeClr val="tx2"/>
              </a:buClr>
              <a:defRPr/>
            </a:pPr>
            <a:r>
              <a:rPr lang="he-IL" sz="2800" b="1" u="sng" dirty="0">
                <a:latin typeface="David" pitchFamily="2" charset="-79"/>
                <a:cs typeface="David" pitchFamily="2" charset="-79"/>
              </a:rPr>
              <a:t>שימוש במאגר היועצים של הרשות המקומית</a:t>
            </a:r>
          </a:p>
          <a:p>
            <a:pPr algn="just" fontAlgn="auto">
              <a:spcAft>
                <a:spcPts val="0"/>
              </a:spcAft>
              <a:buClr>
                <a:schemeClr val="tx2"/>
              </a:buClr>
              <a:defRPr/>
            </a:pPr>
            <a:r>
              <a:rPr lang="he-IL" sz="2800" dirty="0">
                <a:latin typeface="David" pitchFamily="2" charset="-79"/>
                <a:cs typeface="David" pitchFamily="2" charset="-79"/>
              </a:rPr>
              <a:t>תאגיד עירוני רשאי להשתמש במאגר יועצים של הרשות המקומית בתנאי שבמסגרת פרסום המאגר ציינה הרשות המקומית במפורש שהתאגיד יהיה רשאי להשתמש במאגר לאחר הקמתו.</a:t>
            </a:r>
          </a:p>
          <a:p>
            <a:pPr marL="457200" indent="-457200" algn="just" fontAlgn="auto">
              <a:spcAft>
                <a:spcPts val="0"/>
              </a:spcAft>
              <a:buClr>
                <a:schemeClr val="tx2"/>
              </a:buClr>
              <a:buFont typeface="Arial" panose="020B0604020202020204" pitchFamily="34" charset="0"/>
              <a:buChar char="•"/>
              <a:defRPr/>
            </a:pPr>
            <a:endParaRPr lang="he-IL" sz="2800" dirty="0">
              <a:latin typeface="David" pitchFamily="2" charset="-79"/>
              <a:cs typeface="David" pitchFamily="2" charset="-79"/>
            </a:endParaRPr>
          </a:p>
        </p:txBody>
      </p:sp>
      <p:sp>
        <p:nvSpPr>
          <p:cNvPr id="5" name="מלבן 4"/>
          <p:cNvSpPr/>
          <p:nvPr/>
        </p:nvSpPr>
        <p:spPr>
          <a:xfrm>
            <a:off x="395536" y="836712"/>
            <a:ext cx="8352928" cy="1754326"/>
          </a:xfrm>
          <a:prstGeom prst="rect">
            <a:avLst/>
          </a:prstGeom>
        </p:spPr>
        <p:txBody>
          <a:bodyPr wrap="square">
            <a:spAutoFit/>
          </a:bodyPr>
          <a:lstStyle/>
          <a:p>
            <a:pPr algn="ctr" fontAlgn="auto">
              <a:spcAft>
                <a:spcPts val="0"/>
              </a:spcAft>
              <a:defRPr/>
            </a:pPr>
            <a:r>
              <a:rPr lang="he-IL" sz="3600" b="1" dirty="0">
                <a:solidFill>
                  <a:schemeClr val="tx2"/>
                </a:solidFill>
                <a:latin typeface="Aharoni" panose="02010803020104030203" pitchFamily="2" charset="-79"/>
                <a:ea typeface="+mj-ea"/>
                <a:cs typeface="+mn-cs"/>
              </a:rPr>
              <a:t>נוהל להתקשרויות לביצוע עבודה מקצועית הדורשת ידע ומומחיות מיוחדים או יחסי אמון מיוחדים בפטור ממכרז</a:t>
            </a:r>
          </a:p>
        </p:txBody>
      </p:sp>
      <p:pic>
        <p:nvPicPr>
          <p:cNvPr id="2" name="תמונה 1"/>
          <p:cNvPicPr>
            <a:picLocks noChangeAspect="1"/>
          </p:cNvPicPr>
          <p:nvPr/>
        </p:nvPicPr>
        <p:blipFill>
          <a:blip r:embed="rId3"/>
          <a:stretch>
            <a:fillRect/>
          </a:stretch>
        </p:blipFill>
        <p:spPr>
          <a:xfrm>
            <a:off x="139918" y="29095"/>
            <a:ext cx="2670279" cy="658425"/>
          </a:xfrm>
          <a:prstGeom prst="rect">
            <a:avLst/>
          </a:prstGeom>
        </p:spPr>
      </p:pic>
    </p:spTree>
    <p:extLst>
      <p:ext uri="{BB962C8B-B14F-4D97-AF65-F5344CB8AC3E}">
        <p14:creationId xmlns:p14="http://schemas.microsoft.com/office/powerpoint/2010/main" val="758922599"/>
      </p:ext>
    </p:extLst>
  </p:cSld>
  <p:clrMapOvr>
    <a:overrideClrMapping bg1="lt1" tx1="dk1" bg2="lt2" tx2="dk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400080" y="1628800"/>
            <a:ext cx="8118202" cy="5040560"/>
          </a:xfrm>
        </p:spPr>
        <p:txBody>
          <a:bodyPr>
            <a:normAutofit fontScale="85000" lnSpcReduction="10000"/>
          </a:bodyPr>
          <a:lstStyle/>
          <a:p>
            <a:pPr marL="457200" indent="-457200" algn="just">
              <a:buFont typeface="Arial" panose="020B0604020202020204" pitchFamily="34" charset="0"/>
              <a:buChar char="•"/>
              <a:defRPr/>
            </a:pPr>
            <a:r>
              <a:rPr lang="he-IL" sz="2800" dirty="0">
                <a:latin typeface="David" pitchFamily="2" charset="-79"/>
                <a:cs typeface="David" pitchFamily="2" charset="-79"/>
              </a:rPr>
              <a:t>סעיף 148(א) לפקודת העיריות קובע כי ועדת המכרזים של העירייה תורכב מבין חברי מועצת העיר וכי ראש העיר לא יהיה חבר בה. כלומר, ברשויות המקומיות מורכבת ועדת המכרזים מנבחרי ציבור והיא אינה כוללת גורמים מקצועיים. יצוין כי על חברי המועצה לקבוע גם את מספר חברי הוועדה המשתנה בין רשות לרשות.</a:t>
            </a:r>
          </a:p>
          <a:p>
            <a:pPr marL="457200" indent="-457200" algn="just">
              <a:buFont typeface="Arial" panose="020B0604020202020204" pitchFamily="34" charset="0"/>
              <a:buChar char="•"/>
              <a:defRPr/>
            </a:pPr>
            <a:endParaRPr lang="he-IL" sz="2800" dirty="0">
              <a:latin typeface="David" pitchFamily="2" charset="-79"/>
              <a:cs typeface="David" pitchFamily="2" charset="-79"/>
            </a:endParaRPr>
          </a:p>
          <a:p>
            <a:pPr marL="457200" indent="-457200" algn="just">
              <a:buFont typeface="Arial" panose="020B0604020202020204" pitchFamily="34" charset="0"/>
              <a:buChar char="•"/>
              <a:defRPr/>
            </a:pPr>
            <a:r>
              <a:rPr lang="he-IL" sz="2800" dirty="0">
                <a:latin typeface="David" pitchFamily="2" charset="-79"/>
                <a:cs typeface="David" pitchFamily="2" charset="-79"/>
              </a:rPr>
              <a:t>לעומת זאת, תקנות חובת המכרזים (החלות על המדינה) קובעות כי ועדת המכרזים תורכב מגורמים מקצועיים (לרוב מדובר במנכ"ל, חשב/גזבר ויועמ"ש). </a:t>
            </a:r>
          </a:p>
          <a:p>
            <a:pPr algn="just">
              <a:defRPr/>
            </a:pPr>
            <a:endParaRPr lang="he-IL" sz="2800" dirty="0">
              <a:latin typeface="David" pitchFamily="2" charset="-79"/>
              <a:cs typeface="David" pitchFamily="2" charset="-79"/>
            </a:endParaRPr>
          </a:p>
          <a:p>
            <a:pPr marL="457200" indent="-457200" algn="just">
              <a:buFont typeface="Arial" panose="020B0604020202020204" pitchFamily="34" charset="0"/>
              <a:buChar char="•"/>
              <a:defRPr/>
            </a:pPr>
            <a:r>
              <a:rPr lang="he-IL" sz="2800" dirty="0">
                <a:latin typeface="David" pitchFamily="2" charset="-79"/>
                <a:cs typeface="David" pitchFamily="2" charset="-79"/>
              </a:rPr>
              <a:t>לאור העובדה כי על התאגידים העירוניים חלות תקנות העיריות </a:t>
            </a:r>
            <a:r>
              <a:rPr lang="he-IL" sz="2800" u="sng" dirty="0">
                <a:latin typeface="David" pitchFamily="2" charset="-79"/>
                <a:cs typeface="David" pitchFamily="2" charset="-79"/>
              </a:rPr>
              <a:t>בשינויים המתחייבים</a:t>
            </a:r>
            <a:r>
              <a:rPr lang="he-IL" sz="2800" dirty="0">
                <a:latin typeface="David" pitchFamily="2" charset="-79"/>
                <a:cs typeface="David" pitchFamily="2" charset="-79"/>
              </a:rPr>
              <a:t> עד לחקיקת תקנות ספציפיות כאמור, חלקם פועלים כבתקנות העיריות וחלקם פועלים באופן משולב ומצרפים כחלק מהוועדה גם גורמי מקצוע כפי שעושה המדינה. </a:t>
            </a:r>
          </a:p>
          <a:p>
            <a:pPr algn="just">
              <a:defRPr/>
            </a:pPr>
            <a:endParaRPr lang="he-IL" sz="2800" dirty="0">
              <a:latin typeface="David" pitchFamily="2" charset="-79"/>
              <a:cs typeface="David" pitchFamily="2" charset="-79"/>
            </a:endParaRPr>
          </a:p>
          <a:p>
            <a:pPr algn="just" fontAlgn="auto">
              <a:spcAft>
                <a:spcPts val="0"/>
              </a:spcAft>
              <a:buFont typeface="Wingdings 2"/>
              <a:buNone/>
              <a:defRPr/>
            </a:pPr>
            <a:endParaRPr lang="he-IL" sz="2800" dirty="0">
              <a:latin typeface="David" pitchFamily="2" charset="-79"/>
              <a:cs typeface="David" pitchFamily="2" charset="-79"/>
            </a:endParaRPr>
          </a:p>
        </p:txBody>
      </p:sp>
      <p:sp>
        <p:nvSpPr>
          <p:cNvPr id="5" name="מלבן 4"/>
          <p:cNvSpPr/>
          <p:nvPr/>
        </p:nvSpPr>
        <p:spPr>
          <a:xfrm>
            <a:off x="395536" y="687520"/>
            <a:ext cx="8352928" cy="707886"/>
          </a:xfrm>
          <a:prstGeom prst="rect">
            <a:avLst/>
          </a:prstGeom>
        </p:spPr>
        <p:txBody>
          <a:bodyPr wrap="square">
            <a:spAutoFit/>
          </a:bodyPr>
          <a:lstStyle/>
          <a:p>
            <a:pPr algn="ctr" fontAlgn="auto">
              <a:spcAft>
                <a:spcPts val="0"/>
              </a:spcAft>
              <a:defRPr/>
            </a:pPr>
            <a:r>
              <a:rPr lang="he-IL" sz="4000" b="1" dirty="0">
                <a:solidFill>
                  <a:schemeClr val="tx2"/>
                </a:solidFill>
                <a:latin typeface="Aharoni" panose="02010803020104030203" pitchFamily="2" charset="-79"/>
                <a:ea typeface="+mj-ea"/>
                <a:cs typeface="+mn-cs"/>
              </a:rPr>
              <a:t>הרכב ועדת המכרזים</a:t>
            </a:r>
          </a:p>
        </p:txBody>
      </p:sp>
      <p:pic>
        <p:nvPicPr>
          <p:cNvPr id="2" name="תמונה 1"/>
          <p:cNvPicPr>
            <a:picLocks noChangeAspect="1"/>
          </p:cNvPicPr>
          <p:nvPr/>
        </p:nvPicPr>
        <p:blipFill>
          <a:blip r:embed="rId3"/>
          <a:stretch>
            <a:fillRect/>
          </a:stretch>
        </p:blipFill>
        <p:spPr>
          <a:xfrm>
            <a:off x="139918" y="29095"/>
            <a:ext cx="2670279" cy="658425"/>
          </a:xfrm>
          <a:prstGeom prst="rect">
            <a:avLst/>
          </a:prstGeom>
        </p:spPr>
      </p:pic>
    </p:spTree>
    <p:extLst>
      <p:ext uri="{BB962C8B-B14F-4D97-AF65-F5344CB8AC3E}">
        <p14:creationId xmlns:p14="http://schemas.microsoft.com/office/powerpoint/2010/main" val="3154481774"/>
      </p:ext>
    </p:extLst>
  </p:cSld>
  <p:clrMapOvr>
    <a:overrideClrMapping bg1="lt1" tx1="dk1" bg2="lt2" tx2="dk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400080" y="1628800"/>
            <a:ext cx="8118202" cy="5040560"/>
          </a:xfrm>
        </p:spPr>
        <p:txBody>
          <a:bodyPr>
            <a:normAutofit/>
          </a:bodyPr>
          <a:lstStyle/>
          <a:p>
            <a:pPr marL="457200" indent="-457200" algn="just">
              <a:buClr>
                <a:schemeClr val="tx2"/>
              </a:buClr>
              <a:buFont typeface="Arial" panose="020B0604020202020204" pitchFamily="34" charset="0"/>
              <a:buChar char="•"/>
              <a:defRPr/>
            </a:pPr>
            <a:r>
              <a:rPr lang="he-IL" sz="2800" dirty="0">
                <a:latin typeface="David" pitchFamily="2" charset="-79"/>
                <a:cs typeface="David" pitchFamily="2" charset="-79"/>
              </a:rPr>
              <a:t>נוסף לחברי הוועדה,  לרוב נוכחים בישיבות הוועדה גורמים שונים כגון יועץ משפטי (כזכור, ברשות המקומית היועץ המשפטי אינו חלק מהוועדה), יועץ מקצועי שליווה את המכרז, בעל התפקיד הרלוונטי האמון על השירותים מושא המכרז ברשות המקומית או בתאגיד העירוני.</a:t>
            </a:r>
          </a:p>
          <a:p>
            <a:pPr algn="just">
              <a:defRPr/>
            </a:pPr>
            <a:endParaRPr lang="he-IL" sz="1600" dirty="0">
              <a:latin typeface="David" pitchFamily="2" charset="-79"/>
              <a:cs typeface="David" pitchFamily="2" charset="-79"/>
            </a:endParaRPr>
          </a:p>
          <a:p>
            <a:pPr marL="457200" indent="-457200" algn="just">
              <a:buClr>
                <a:schemeClr val="tx2"/>
              </a:buClr>
              <a:buFont typeface="Arial" panose="020B0604020202020204" pitchFamily="34" charset="0"/>
              <a:buChar char="•"/>
              <a:defRPr/>
            </a:pPr>
            <a:r>
              <a:rPr lang="he-IL" sz="2800" dirty="0">
                <a:latin typeface="David" pitchFamily="2" charset="-79"/>
                <a:cs typeface="David" pitchFamily="2" charset="-79"/>
              </a:rPr>
              <a:t>כמו כן, לעיתים נוכחים בישיבות הוועדה גם המציעים עצמם (למשל בעת ישיבת פתיחת תיבת המכרזים).</a:t>
            </a:r>
          </a:p>
          <a:p>
            <a:pPr algn="just">
              <a:defRPr/>
            </a:pPr>
            <a:endParaRPr lang="he-IL" sz="1800" dirty="0">
              <a:latin typeface="David" pitchFamily="2" charset="-79"/>
              <a:cs typeface="David" pitchFamily="2" charset="-79"/>
            </a:endParaRPr>
          </a:p>
          <a:p>
            <a:pPr algn="just">
              <a:defRPr/>
            </a:pPr>
            <a:endParaRPr lang="he-IL" sz="2800" dirty="0">
              <a:latin typeface="David" pitchFamily="2" charset="-79"/>
              <a:cs typeface="David" pitchFamily="2" charset="-79"/>
            </a:endParaRPr>
          </a:p>
          <a:p>
            <a:pPr algn="just" fontAlgn="auto">
              <a:spcAft>
                <a:spcPts val="0"/>
              </a:spcAft>
              <a:buFont typeface="Wingdings 2"/>
              <a:buNone/>
              <a:defRPr/>
            </a:pPr>
            <a:endParaRPr lang="he-IL" sz="2800" dirty="0">
              <a:latin typeface="David" pitchFamily="2" charset="-79"/>
              <a:cs typeface="David" pitchFamily="2" charset="-79"/>
            </a:endParaRPr>
          </a:p>
        </p:txBody>
      </p:sp>
      <p:sp>
        <p:nvSpPr>
          <p:cNvPr id="5" name="מלבן 4"/>
          <p:cNvSpPr/>
          <p:nvPr/>
        </p:nvSpPr>
        <p:spPr>
          <a:xfrm>
            <a:off x="395536" y="687520"/>
            <a:ext cx="8352928" cy="707886"/>
          </a:xfrm>
          <a:prstGeom prst="rect">
            <a:avLst/>
          </a:prstGeom>
        </p:spPr>
        <p:txBody>
          <a:bodyPr wrap="square">
            <a:spAutoFit/>
          </a:bodyPr>
          <a:lstStyle/>
          <a:p>
            <a:pPr algn="ctr" fontAlgn="auto">
              <a:spcAft>
                <a:spcPts val="0"/>
              </a:spcAft>
              <a:defRPr/>
            </a:pPr>
            <a:r>
              <a:rPr lang="he-IL" sz="4000" b="1" dirty="0">
                <a:solidFill>
                  <a:schemeClr val="tx2"/>
                </a:solidFill>
                <a:latin typeface="Aharoni" panose="02010803020104030203" pitchFamily="2" charset="-79"/>
                <a:ea typeface="+mj-ea"/>
                <a:cs typeface="+mn-cs"/>
              </a:rPr>
              <a:t>הרכב ועדת המכרזים</a:t>
            </a:r>
          </a:p>
        </p:txBody>
      </p:sp>
      <p:pic>
        <p:nvPicPr>
          <p:cNvPr id="2" name="תמונה 1"/>
          <p:cNvPicPr>
            <a:picLocks noChangeAspect="1"/>
          </p:cNvPicPr>
          <p:nvPr/>
        </p:nvPicPr>
        <p:blipFill>
          <a:blip r:embed="rId3"/>
          <a:stretch>
            <a:fillRect/>
          </a:stretch>
        </p:blipFill>
        <p:spPr>
          <a:xfrm>
            <a:off x="139918" y="29095"/>
            <a:ext cx="2670279" cy="658425"/>
          </a:xfrm>
          <a:prstGeom prst="rect">
            <a:avLst/>
          </a:prstGeom>
        </p:spPr>
      </p:pic>
    </p:spTree>
    <p:extLst>
      <p:ext uri="{BB962C8B-B14F-4D97-AF65-F5344CB8AC3E}">
        <p14:creationId xmlns:p14="http://schemas.microsoft.com/office/powerpoint/2010/main" val="1564034027"/>
      </p:ext>
    </p:extLst>
  </p:cSld>
  <p:clrMapOvr>
    <a:overrideClrMapping bg1="lt1" tx1="dk1" bg2="lt2" tx2="dk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400080" y="1628800"/>
            <a:ext cx="8118202" cy="5040560"/>
          </a:xfrm>
        </p:spPr>
        <p:txBody>
          <a:bodyPr>
            <a:normAutofit fontScale="77500" lnSpcReduction="20000"/>
          </a:bodyPr>
          <a:lstStyle/>
          <a:p>
            <a:pPr marL="457200" indent="-457200" algn="just">
              <a:buClr>
                <a:schemeClr val="tx2"/>
              </a:buClr>
              <a:buFont typeface="Arial" panose="020B0604020202020204" pitchFamily="34" charset="0"/>
              <a:buChar char="•"/>
              <a:defRPr/>
            </a:pPr>
            <a:r>
              <a:rPr lang="he-IL" sz="2800" dirty="0">
                <a:latin typeface="David" pitchFamily="2" charset="-79"/>
                <a:cs typeface="David" pitchFamily="2" charset="-79"/>
              </a:rPr>
              <a:t>בהתאם לסעיף 148(א) לפקודת העיריות, תפקידה של ועדת המכרזים הוא לבדוק הצעות שהוגשו לעירייה בעקבות הליך מכרז פומבי </a:t>
            </a:r>
            <a:r>
              <a:rPr lang="he-IL" sz="2800" b="1" u="sng" dirty="0">
                <a:latin typeface="David" pitchFamily="2" charset="-79"/>
                <a:cs typeface="David" pitchFamily="2" charset="-79"/>
              </a:rPr>
              <a:t>ו</a:t>
            </a:r>
            <a:r>
              <a:rPr lang="he-IL" sz="2800" b="1" u="sng" dirty="0">
                <a:solidFill>
                  <a:srgbClr val="000000"/>
                </a:solidFill>
                <a:latin typeface="FrankRuehl"/>
              </a:rPr>
              <a:t>להמליץ</a:t>
            </a:r>
            <a:r>
              <a:rPr lang="he-IL" sz="2800" dirty="0">
                <a:solidFill>
                  <a:srgbClr val="000000"/>
                </a:solidFill>
                <a:latin typeface="FrankRuehl"/>
              </a:rPr>
              <a:t> לפני ראש העיריה על ההצעה שלדעת הועדה ראויה לאישורו. כלומר ועדת המכרזים ברשויות המקומיות היא ועדה ממליצה בלבד (יצוין כי במדינה ועדת המכרזים בוחרת את הזוכה במכרז ולא רק ממליצה עליו).</a:t>
            </a:r>
          </a:p>
          <a:p>
            <a:pPr marL="457200" indent="-457200" algn="just">
              <a:buClr>
                <a:schemeClr val="tx2"/>
              </a:buClr>
              <a:buFont typeface="Arial" panose="020B0604020202020204" pitchFamily="34" charset="0"/>
              <a:buChar char="•"/>
              <a:defRPr/>
            </a:pPr>
            <a:endParaRPr lang="he-IL" sz="2800" dirty="0">
              <a:solidFill>
                <a:srgbClr val="000000"/>
              </a:solidFill>
              <a:latin typeface="FrankRuehl"/>
            </a:endParaRPr>
          </a:p>
          <a:p>
            <a:pPr marL="457200" indent="-457200" algn="just">
              <a:buClr>
                <a:schemeClr val="tx2"/>
              </a:buClr>
              <a:buFont typeface="Arial" panose="020B0604020202020204" pitchFamily="34" charset="0"/>
              <a:buChar char="•"/>
              <a:defRPr/>
            </a:pPr>
            <a:r>
              <a:rPr lang="he-IL" sz="2800" dirty="0">
                <a:solidFill>
                  <a:srgbClr val="000000"/>
                </a:solidFill>
                <a:latin typeface="FrankRuehl"/>
              </a:rPr>
              <a:t>החליט ראש העיריה לאחר עיון בהמלצות ועדת המכרזים שלא לאשר את ההצעה שעליה המליצה הועדה, ירשום את הנימוקים להחלטתו ויביאם לידיעת המועצה בישיבתה הקרובה.</a:t>
            </a:r>
          </a:p>
          <a:p>
            <a:pPr algn="just">
              <a:buClr>
                <a:schemeClr val="tx2"/>
              </a:buClr>
              <a:defRPr/>
            </a:pPr>
            <a:endParaRPr lang="he-IL" sz="2800" dirty="0">
              <a:solidFill>
                <a:srgbClr val="000000"/>
              </a:solidFill>
              <a:latin typeface="FrankRuehl"/>
            </a:endParaRPr>
          </a:p>
          <a:p>
            <a:pPr marL="457200" indent="-457200" algn="just">
              <a:buClr>
                <a:schemeClr val="tx2"/>
              </a:buClr>
              <a:buFont typeface="Arial" panose="020B0604020202020204" pitchFamily="34" charset="0"/>
              <a:buChar char="•"/>
              <a:defRPr/>
            </a:pPr>
            <a:r>
              <a:rPr lang="he-IL" sz="2800" dirty="0">
                <a:solidFill>
                  <a:srgbClr val="000000"/>
                </a:solidFill>
                <a:latin typeface="FrankRuehl"/>
              </a:rPr>
              <a:t> ראש העיריה רשאי, באישור המועצה, לאשר הצעה מבין ההצעות שהיו לפני ועדת המכרזים, אף שהועדה לא המליצה עליה.</a:t>
            </a:r>
          </a:p>
          <a:p>
            <a:pPr marL="457200" indent="-457200" algn="just">
              <a:buClr>
                <a:schemeClr val="tx2"/>
              </a:buClr>
              <a:buFont typeface="Arial" panose="020B0604020202020204" pitchFamily="34" charset="0"/>
              <a:buChar char="•"/>
              <a:defRPr/>
            </a:pPr>
            <a:endParaRPr lang="he-IL" sz="2800" dirty="0">
              <a:solidFill>
                <a:srgbClr val="000000"/>
              </a:solidFill>
              <a:latin typeface="FrankRuehl"/>
            </a:endParaRPr>
          </a:p>
          <a:p>
            <a:pPr marL="457200" indent="-457200" algn="just">
              <a:buClr>
                <a:schemeClr val="tx2"/>
              </a:buClr>
              <a:buFont typeface="Arial" panose="020B0604020202020204" pitchFamily="34" charset="0"/>
              <a:buChar char="•"/>
              <a:defRPr/>
            </a:pPr>
            <a:r>
              <a:rPr lang="he-IL" sz="2800" b="1" dirty="0">
                <a:solidFill>
                  <a:srgbClr val="000000"/>
                </a:solidFill>
                <a:latin typeface="FrankRuehl"/>
              </a:rPr>
              <a:t>ועדות המכרזים של התאגידים העירוניים (עליהם חלות תקנות העיריות </a:t>
            </a:r>
            <a:r>
              <a:rPr lang="he-IL" sz="2800" b="1" u="sng" dirty="0">
                <a:solidFill>
                  <a:srgbClr val="000000"/>
                </a:solidFill>
                <a:latin typeface="FrankRuehl"/>
              </a:rPr>
              <a:t>בשינויים המחויבים</a:t>
            </a:r>
            <a:r>
              <a:rPr lang="he-IL" sz="2800" b="1" dirty="0">
                <a:solidFill>
                  <a:srgbClr val="000000"/>
                </a:solidFill>
                <a:latin typeface="FrankRuehl"/>
              </a:rPr>
              <a:t>) היא ועדה מחליטה בדומה לוועדת המכרזים במדינה.</a:t>
            </a:r>
          </a:p>
          <a:p>
            <a:pPr marL="457200" indent="-457200" algn="just">
              <a:buClr>
                <a:schemeClr val="tx2"/>
              </a:buClr>
              <a:buFont typeface="Arial" panose="020B0604020202020204" pitchFamily="34" charset="0"/>
              <a:buChar char="•"/>
              <a:defRPr/>
            </a:pPr>
            <a:endParaRPr lang="he-IL" sz="2800" dirty="0">
              <a:latin typeface="David" pitchFamily="2" charset="-79"/>
              <a:cs typeface="David" pitchFamily="2" charset="-79"/>
            </a:endParaRPr>
          </a:p>
          <a:p>
            <a:pPr algn="just">
              <a:defRPr/>
            </a:pPr>
            <a:endParaRPr lang="he-IL" sz="1600" dirty="0">
              <a:latin typeface="David" pitchFamily="2" charset="-79"/>
              <a:cs typeface="David" pitchFamily="2" charset="-79"/>
            </a:endParaRPr>
          </a:p>
          <a:p>
            <a:pPr algn="just" fontAlgn="auto">
              <a:spcAft>
                <a:spcPts val="0"/>
              </a:spcAft>
              <a:buFont typeface="Wingdings 2"/>
              <a:buNone/>
              <a:defRPr/>
            </a:pPr>
            <a:endParaRPr lang="he-IL" sz="2800" dirty="0">
              <a:latin typeface="David" pitchFamily="2" charset="-79"/>
              <a:cs typeface="David" pitchFamily="2" charset="-79"/>
            </a:endParaRPr>
          </a:p>
          <a:p>
            <a:pPr algn="just" fontAlgn="auto">
              <a:spcAft>
                <a:spcPts val="0"/>
              </a:spcAft>
              <a:buFont typeface="Wingdings 2"/>
              <a:buNone/>
              <a:defRPr/>
            </a:pPr>
            <a:endParaRPr lang="he-IL" sz="2800" dirty="0">
              <a:latin typeface="David" pitchFamily="2" charset="-79"/>
              <a:cs typeface="David" pitchFamily="2" charset="-79"/>
            </a:endParaRPr>
          </a:p>
        </p:txBody>
      </p:sp>
      <p:sp>
        <p:nvSpPr>
          <p:cNvPr id="5" name="מלבן 4"/>
          <p:cNvSpPr/>
          <p:nvPr/>
        </p:nvSpPr>
        <p:spPr>
          <a:xfrm>
            <a:off x="395536" y="687520"/>
            <a:ext cx="8352928" cy="707886"/>
          </a:xfrm>
          <a:prstGeom prst="rect">
            <a:avLst/>
          </a:prstGeom>
        </p:spPr>
        <p:txBody>
          <a:bodyPr wrap="square">
            <a:spAutoFit/>
          </a:bodyPr>
          <a:lstStyle/>
          <a:p>
            <a:pPr algn="ctr" fontAlgn="auto">
              <a:spcAft>
                <a:spcPts val="0"/>
              </a:spcAft>
              <a:defRPr/>
            </a:pPr>
            <a:r>
              <a:rPr lang="he-IL" sz="4000" b="1" dirty="0">
                <a:solidFill>
                  <a:schemeClr val="tx2"/>
                </a:solidFill>
                <a:latin typeface="Aharoni" panose="02010803020104030203" pitchFamily="2" charset="-79"/>
                <a:ea typeface="+mj-ea"/>
                <a:cs typeface="+mn-cs"/>
              </a:rPr>
              <a:t> תפקיד ועדת המכרזים</a:t>
            </a:r>
          </a:p>
        </p:txBody>
      </p:sp>
      <p:pic>
        <p:nvPicPr>
          <p:cNvPr id="2" name="תמונה 1"/>
          <p:cNvPicPr>
            <a:picLocks noChangeAspect="1"/>
          </p:cNvPicPr>
          <p:nvPr/>
        </p:nvPicPr>
        <p:blipFill>
          <a:blip r:embed="rId3"/>
          <a:stretch>
            <a:fillRect/>
          </a:stretch>
        </p:blipFill>
        <p:spPr>
          <a:xfrm>
            <a:off x="139918" y="29095"/>
            <a:ext cx="2670279" cy="658425"/>
          </a:xfrm>
          <a:prstGeom prst="rect">
            <a:avLst/>
          </a:prstGeom>
        </p:spPr>
      </p:pic>
    </p:spTree>
    <p:extLst>
      <p:ext uri="{BB962C8B-B14F-4D97-AF65-F5344CB8AC3E}">
        <p14:creationId xmlns:p14="http://schemas.microsoft.com/office/powerpoint/2010/main" val="2466023218"/>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26206" y="1196752"/>
            <a:ext cx="8891588" cy="5761037"/>
          </a:xfrm>
        </p:spPr>
        <p:txBody>
          <a:bodyPr>
            <a:normAutofit/>
          </a:bodyPr>
          <a:lstStyle/>
          <a:p>
            <a:pPr algn="just" fontAlgn="auto">
              <a:spcAft>
                <a:spcPts val="0"/>
              </a:spcAft>
              <a:buFont typeface="Wingdings 2"/>
              <a:buNone/>
              <a:defRPr/>
            </a:pPr>
            <a:r>
              <a:rPr lang="he-IL" sz="2400" dirty="0">
                <a:solidFill>
                  <a:schemeClr val="tx1"/>
                </a:solidFill>
                <a:latin typeface="David" pitchFamily="34" charset="-79"/>
                <a:cs typeface="David" pitchFamily="34" charset="-79"/>
              </a:rPr>
              <a:t> </a:t>
            </a:r>
            <a:endParaRPr lang="en-US" sz="2400" dirty="0">
              <a:solidFill>
                <a:schemeClr val="tx1"/>
              </a:solidFill>
              <a:latin typeface="David" pitchFamily="34" charset="-79"/>
              <a:cs typeface="David" pitchFamily="34" charset="-79"/>
            </a:endParaRPr>
          </a:p>
          <a:p>
            <a:pPr algn="just" fontAlgn="auto">
              <a:spcAft>
                <a:spcPts val="0"/>
              </a:spcAft>
              <a:buFont typeface="Wingdings 2"/>
              <a:buNone/>
              <a:defRPr/>
            </a:pPr>
            <a:endParaRPr lang="he-IL" sz="2400" dirty="0">
              <a:solidFill>
                <a:schemeClr val="tx1"/>
              </a:solidFill>
              <a:latin typeface="David" pitchFamily="34" charset="-79"/>
              <a:cs typeface="David" pitchFamily="34" charset="-79"/>
            </a:endParaRPr>
          </a:p>
          <a:p>
            <a:pPr algn="just" fontAlgn="auto">
              <a:spcAft>
                <a:spcPts val="0"/>
              </a:spcAft>
              <a:buFont typeface="Wingdings 2"/>
              <a:buNone/>
              <a:defRPr/>
            </a:pPr>
            <a:r>
              <a:rPr lang="he-IL" sz="3200" dirty="0">
                <a:solidFill>
                  <a:schemeClr val="tx1"/>
                </a:solidFill>
                <a:latin typeface="David" pitchFamily="34" charset="-79"/>
                <a:cs typeface="David" pitchFamily="34" charset="-79"/>
              </a:rPr>
              <a:t> </a:t>
            </a:r>
          </a:p>
          <a:p>
            <a:pPr marL="457200" indent="-457200" algn="just" fontAlgn="auto">
              <a:spcAft>
                <a:spcPts val="0"/>
              </a:spcAft>
              <a:buClr>
                <a:schemeClr val="tx2"/>
              </a:buClr>
              <a:buFont typeface="Arial" panose="020B0604020202020204" pitchFamily="34" charset="0"/>
              <a:buChar char="•"/>
              <a:defRPr/>
            </a:pPr>
            <a:endParaRPr lang="he-IL" sz="2800" dirty="0">
              <a:latin typeface="David" pitchFamily="2" charset="-79"/>
              <a:cs typeface="David" pitchFamily="2" charset="-79"/>
            </a:endParaRPr>
          </a:p>
          <a:p>
            <a:pPr marL="457200" indent="-457200" algn="just" fontAlgn="auto">
              <a:spcAft>
                <a:spcPts val="0"/>
              </a:spcAft>
              <a:buClr>
                <a:schemeClr val="tx2"/>
              </a:buClr>
              <a:buFont typeface="Arial" panose="020B0604020202020204" pitchFamily="34" charset="0"/>
              <a:buChar char="•"/>
              <a:defRPr/>
            </a:pPr>
            <a:r>
              <a:rPr lang="he-IL" sz="2800" dirty="0">
                <a:latin typeface="David" pitchFamily="2" charset="-79"/>
                <a:cs typeface="David" pitchFamily="2" charset="-79"/>
              </a:rPr>
              <a:t>                         </a:t>
            </a:r>
          </a:p>
          <a:p>
            <a:pPr algn="just" fontAlgn="auto">
              <a:spcAft>
                <a:spcPts val="0"/>
              </a:spcAft>
              <a:buClr>
                <a:schemeClr val="tx2"/>
              </a:buClr>
              <a:defRPr/>
            </a:pPr>
            <a:r>
              <a:rPr lang="he-IL" sz="2000" b="1" dirty="0">
                <a:latin typeface="David" pitchFamily="2" charset="-79"/>
                <a:cs typeface="David" pitchFamily="2" charset="-79"/>
              </a:rPr>
              <a:t>שלב הכנת     רכישת מסמכים,        שלב        ועדת המכרזים      בחירת        חתימת</a:t>
            </a:r>
          </a:p>
          <a:p>
            <a:pPr algn="just" fontAlgn="auto">
              <a:spcAft>
                <a:spcPts val="0"/>
              </a:spcAft>
              <a:buClr>
                <a:schemeClr val="tx2"/>
              </a:buClr>
              <a:defRPr/>
            </a:pPr>
            <a:r>
              <a:rPr lang="he-IL" sz="2000" b="1" dirty="0">
                <a:latin typeface="David" pitchFamily="2" charset="-79"/>
                <a:cs typeface="David" pitchFamily="2" charset="-79"/>
              </a:rPr>
              <a:t>המכרז           הבהרות ומענה          פתיחת                                   הזוכה        ההסכם</a:t>
            </a:r>
          </a:p>
          <a:p>
            <a:pPr algn="just" fontAlgn="auto">
              <a:spcAft>
                <a:spcPts val="0"/>
              </a:spcAft>
              <a:buClr>
                <a:schemeClr val="tx2"/>
              </a:buClr>
              <a:defRPr/>
            </a:pPr>
            <a:r>
              <a:rPr lang="he-IL" sz="2000" b="1" dirty="0">
                <a:latin typeface="David" pitchFamily="2" charset="-79"/>
                <a:cs typeface="David" pitchFamily="2" charset="-79"/>
              </a:rPr>
              <a:t>     +                להבהרות                   ובחינת                                                      ויישומו</a:t>
            </a:r>
          </a:p>
          <a:p>
            <a:pPr algn="just" fontAlgn="auto">
              <a:spcAft>
                <a:spcPts val="0"/>
              </a:spcAft>
              <a:buClr>
                <a:schemeClr val="tx2"/>
              </a:buClr>
              <a:defRPr/>
            </a:pPr>
            <a:r>
              <a:rPr lang="he-IL" sz="2000" b="1" dirty="0">
                <a:latin typeface="David" pitchFamily="2" charset="-79"/>
                <a:cs typeface="David" pitchFamily="2" charset="-79"/>
              </a:rPr>
              <a:t>אישורו			       ההצעות</a:t>
            </a:r>
          </a:p>
          <a:p>
            <a:pPr algn="just" fontAlgn="auto">
              <a:spcAft>
                <a:spcPts val="0"/>
              </a:spcAft>
              <a:buClr>
                <a:schemeClr val="tx2"/>
              </a:buClr>
              <a:defRPr/>
            </a:pPr>
            <a:r>
              <a:rPr lang="he-IL" sz="2000" b="1" dirty="0">
                <a:latin typeface="David" pitchFamily="2" charset="-79"/>
                <a:cs typeface="David" pitchFamily="2" charset="-79"/>
              </a:rPr>
              <a:t>בוועדת המכרזים</a:t>
            </a:r>
          </a:p>
        </p:txBody>
      </p:sp>
      <p:sp>
        <p:nvSpPr>
          <p:cNvPr id="5" name="מלבן 4"/>
          <p:cNvSpPr/>
          <p:nvPr/>
        </p:nvSpPr>
        <p:spPr>
          <a:xfrm>
            <a:off x="836030" y="944051"/>
            <a:ext cx="8352928" cy="769441"/>
          </a:xfrm>
          <a:prstGeom prst="rect">
            <a:avLst/>
          </a:prstGeom>
        </p:spPr>
        <p:txBody>
          <a:bodyPr wrap="square">
            <a:spAutoFit/>
          </a:bodyPr>
          <a:lstStyle/>
          <a:p>
            <a:pPr algn="ctr" fontAlgn="auto">
              <a:spcAft>
                <a:spcPts val="0"/>
              </a:spcAft>
              <a:defRPr/>
            </a:pPr>
            <a:r>
              <a:rPr lang="he-IL" sz="4400" b="1" dirty="0">
                <a:solidFill>
                  <a:schemeClr val="tx2"/>
                </a:solidFill>
                <a:latin typeface="Aharoni" panose="02010803020104030203" pitchFamily="2" charset="-79"/>
                <a:ea typeface="+mj-ea"/>
                <a:cs typeface="+mn-cs"/>
              </a:rPr>
              <a:t>הליך המכרז</a:t>
            </a:r>
          </a:p>
        </p:txBody>
      </p:sp>
      <p:pic>
        <p:nvPicPr>
          <p:cNvPr id="2" name="תמונה 1"/>
          <p:cNvPicPr>
            <a:picLocks noChangeAspect="1"/>
          </p:cNvPicPr>
          <p:nvPr/>
        </p:nvPicPr>
        <p:blipFill>
          <a:blip r:embed="rId2"/>
          <a:stretch>
            <a:fillRect/>
          </a:stretch>
        </p:blipFill>
        <p:spPr>
          <a:xfrm>
            <a:off x="139918" y="29095"/>
            <a:ext cx="2670279" cy="658425"/>
          </a:xfrm>
          <a:prstGeom prst="rect">
            <a:avLst/>
          </a:prstGeom>
        </p:spPr>
      </p:pic>
      <p:pic>
        <p:nvPicPr>
          <p:cNvPr id="4" name="תמונה 3"/>
          <p:cNvPicPr>
            <a:picLocks noChangeAspect="1"/>
          </p:cNvPicPr>
          <p:nvPr/>
        </p:nvPicPr>
        <p:blipFill>
          <a:blip r:embed="rId3"/>
          <a:stretch>
            <a:fillRect/>
          </a:stretch>
        </p:blipFill>
        <p:spPr>
          <a:xfrm>
            <a:off x="1787311" y="2896891"/>
            <a:ext cx="7230483" cy="249958"/>
          </a:xfrm>
          <a:prstGeom prst="rect">
            <a:avLst/>
          </a:prstGeom>
        </p:spPr>
      </p:pic>
      <p:pic>
        <p:nvPicPr>
          <p:cNvPr id="6" name="תמונה 5"/>
          <p:cNvPicPr>
            <a:picLocks noChangeAspect="1"/>
          </p:cNvPicPr>
          <p:nvPr/>
        </p:nvPicPr>
        <p:blipFill>
          <a:blip r:embed="rId4"/>
          <a:stretch>
            <a:fillRect/>
          </a:stretch>
        </p:blipFill>
        <p:spPr>
          <a:xfrm>
            <a:off x="1317878" y="2662175"/>
            <a:ext cx="469433" cy="719390"/>
          </a:xfrm>
          <a:prstGeom prst="rect">
            <a:avLst/>
          </a:prstGeom>
        </p:spPr>
      </p:pic>
      <p:pic>
        <p:nvPicPr>
          <p:cNvPr id="7" name="תמונה 6"/>
          <p:cNvPicPr>
            <a:picLocks noChangeAspect="1"/>
          </p:cNvPicPr>
          <p:nvPr/>
        </p:nvPicPr>
        <p:blipFill>
          <a:blip r:embed="rId5"/>
          <a:stretch>
            <a:fillRect/>
          </a:stretch>
        </p:blipFill>
        <p:spPr>
          <a:xfrm>
            <a:off x="8604448" y="3183182"/>
            <a:ext cx="30483" cy="518205"/>
          </a:xfrm>
          <a:prstGeom prst="rect">
            <a:avLst/>
          </a:prstGeom>
        </p:spPr>
      </p:pic>
      <p:pic>
        <p:nvPicPr>
          <p:cNvPr id="8" name="תמונה 7"/>
          <p:cNvPicPr>
            <a:picLocks noChangeAspect="1"/>
          </p:cNvPicPr>
          <p:nvPr/>
        </p:nvPicPr>
        <p:blipFill>
          <a:blip r:embed="rId5"/>
          <a:stretch>
            <a:fillRect/>
          </a:stretch>
        </p:blipFill>
        <p:spPr>
          <a:xfrm>
            <a:off x="7308304" y="3174433"/>
            <a:ext cx="30483" cy="518205"/>
          </a:xfrm>
          <a:prstGeom prst="rect">
            <a:avLst/>
          </a:prstGeom>
        </p:spPr>
      </p:pic>
      <p:pic>
        <p:nvPicPr>
          <p:cNvPr id="9" name="תמונה 8"/>
          <p:cNvPicPr>
            <a:picLocks noChangeAspect="1"/>
          </p:cNvPicPr>
          <p:nvPr/>
        </p:nvPicPr>
        <p:blipFill>
          <a:blip r:embed="rId5"/>
          <a:stretch>
            <a:fillRect/>
          </a:stretch>
        </p:blipFill>
        <p:spPr>
          <a:xfrm>
            <a:off x="5622832" y="3183182"/>
            <a:ext cx="30483" cy="518205"/>
          </a:xfrm>
          <a:prstGeom prst="rect">
            <a:avLst/>
          </a:prstGeom>
        </p:spPr>
      </p:pic>
      <p:pic>
        <p:nvPicPr>
          <p:cNvPr id="10" name="תמונה 9"/>
          <p:cNvPicPr>
            <a:picLocks noChangeAspect="1"/>
          </p:cNvPicPr>
          <p:nvPr/>
        </p:nvPicPr>
        <p:blipFill>
          <a:blip r:embed="rId5"/>
          <a:stretch>
            <a:fillRect/>
          </a:stretch>
        </p:blipFill>
        <p:spPr>
          <a:xfrm>
            <a:off x="4731258" y="3174432"/>
            <a:ext cx="30483" cy="518205"/>
          </a:xfrm>
          <a:prstGeom prst="rect">
            <a:avLst/>
          </a:prstGeom>
        </p:spPr>
      </p:pic>
      <p:pic>
        <p:nvPicPr>
          <p:cNvPr id="11" name="תמונה 10"/>
          <p:cNvPicPr>
            <a:picLocks noChangeAspect="1"/>
          </p:cNvPicPr>
          <p:nvPr/>
        </p:nvPicPr>
        <p:blipFill>
          <a:blip r:embed="rId5"/>
          <a:stretch>
            <a:fillRect/>
          </a:stretch>
        </p:blipFill>
        <p:spPr>
          <a:xfrm>
            <a:off x="3021768" y="3170131"/>
            <a:ext cx="30483" cy="518205"/>
          </a:xfrm>
          <a:prstGeom prst="rect">
            <a:avLst/>
          </a:prstGeom>
        </p:spPr>
      </p:pic>
      <p:pic>
        <p:nvPicPr>
          <p:cNvPr id="12" name="תמונה 11"/>
          <p:cNvPicPr>
            <a:picLocks noChangeAspect="1"/>
          </p:cNvPicPr>
          <p:nvPr/>
        </p:nvPicPr>
        <p:blipFill>
          <a:blip r:embed="rId5"/>
          <a:stretch>
            <a:fillRect/>
          </a:stretch>
        </p:blipFill>
        <p:spPr>
          <a:xfrm>
            <a:off x="1963501" y="3183182"/>
            <a:ext cx="30483" cy="518205"/>
          </a:xfrm>
          <a:prstGeom prst="rect">
            <a:avLst/>
          </a:prstGeom>
        </p:spPr>
      </p:pic>
    </p:spTree>
    <p:extLst>
      <p:ext uri="{BB962C8B-B14F-4D97-AF65-F5344CB8AC3E}">
        <p14:creationId xmlns:p14="http://schemas.microsoft.com/office/powerpoint/2010/main" val="3051274677"/>
      </p:ext>
    </p:extLst>
  </p:cSld>
  <p:clrMapOvr>
    <a:overrideClrMapping bg1="lt1" tx1="dk1" bg2="lt2" tx2="dk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253792" y="1378286"/>
            <a:ext cx="8636416" cy="5229200"/>
          </a:xfrm>
        </p:spPr>
        <p:txBody>
          <a:bodyPr>
            <a:normAutofit fontScale="92500" lnSpcReduction="10000"/>
          </a:bodyPr>
          <a:lstStyle/>
          <a:p>
            <a:pPr marL="457200" indent="-457200" algn="just">
              <a:buClr>
                <a:schemeClr val="tx2"/>
              </a:buClr>
              <a:buFont typeface="Arial" panose="020B0604020202020204" pitchFamily="34" charset="0"/>
              <a:buChar char="•"/>
              <a:defRPr/>
            </a:pPr>
            <a:r>
              <a:rPr lang="he-IL" sz="2800" dirty="0">
                <a:latin typeface="David" pitchFamily="2" charset="-79"/>
                <a:cs typeface="David" pitchFamily="2" charset="-79"/>
              </a:rPr>
              <a:t>תפקידיה המרכזיים של ועדת המכרזים הינם לשקול את טיב ההצעות במכרז, כשירות המשתתפים בו, עמידתם בתנאי המכרז ובסופו של ההליך לקבל החלטה/המלצה על הזוכה/ על ביטול המכרז.</a:t>
            </a:r>
          </a:p>
          <a:p>
            <a:pPr marL="457200" indent="-457200" algn="just">
              <a:buClr>
                <a:schemeClr val="tx2"/>
              </a:buClr>
              <a:buFont typeface="Arial" panose="020B0604020202020204" pitchFamily="34" charset="0"/>
              <a:buChar char="•"/>
              <a:defRPr/>
            </a:pPr>
            <a:r>
              <a:rPr lang="he-IL" sz="2800" dirty="0">
                <a:latin typeface="David" pitchFamily="2" charset="-79"/>
                <a:cs typeface="David" pitchFamily="2" charset="-79"/>
              </a:rPr>
              <a:t>אין ועדת המכרזים חופשיה שלא לקבל החלטה ואין היא חופשיה להמיר את שיקול דעתה בשיקול דעת ו/או חוות דעת של יועץ מקצועי ואף לא בזה של היועץ המשפטי שלה. </a:t>
            </a:r>
          </a:p>
          <a:p>
            <a:pPr marL="457200" indent="-457200" algn="just">
              <a:buClr>
                <a:schemeClr val="tx2"/>
              </a:buClr>
              <a:buFont typeface="Arial" panose="020B0604020202020204" pitchFamily="34" charset="0"/>
              <a:buChar char="•"/>
              <a:defRPr/>
            </a:pPr>
            <a:r>
              <a:rPr lang="he-IL" sz="2800" dirty="0">
                <a:latin typeface="David" pitchFamily="2" charset="-79"/>
                <a:cs typeface="David" pitchFamily="2" charset="-79"/>
              </a:rPr>
              <a:t>שיקול דעתם של החברים בוועדה חייב להיות עצמאי, עניני, אובייקטיבי וללא משוא פנים.</a:t>
            </a:r>
          </a:p>
          <a:p>
            <a:pPr marL="457200" indent="-457200" algn="just">
              <a:buClr>
                <a:schemeClr val="tx2"/>
              </a:buClr>
              <a:buFont typeface="Arial" panose="020B0604020202020204" pitchFamily="34" charset="0"/>
              <a:buChar char="•"/>
              <a:defRPr/>
            </a:pPr>
            <a:r>
              <a:rPr lang="he-IL" sz="2800" dirty="0">
                <a:latin typeface="David" pitchFamily="2" charset="-79"/>
                <a:cs typeface="David" pitchFamily="2" charset="-79"/>
              </a:rPr>
              <a:t>חברי וועדת המכרזים מתחייבים שלא לפעול במסגרת ניגוד ענייניים בתאגיד וכן היעדר קרבת משפחה למי מעובדי העירייה ו/או תאגיד בבעלות העירייה.</a:t>
            </a:r>
          </a:p>
          <a:p>
            <a:pPr marL="457200" indent="-457200" algn="just">
              <a:buClr>
                <a:schemeClr val="tx2"/>
              </a:buClr>
              <a:buFont typeface="Arial" panose="020B0604020202020204" pitchFamily="34" charset="0"/>
              <a:buChar char="•"/>
              <a:defRPr/>
            </a:pPr>
            <a:r>
              <a:rPr lang="he-IL" sz="2800" dirty="0">
                <a:latin typeface="David" pitchFamily="2" charset="-79"/>
                <a:cs typeface="David" pitchFamily="2" charset="-79"/>
              </a:rPr>
              <a:t> על חברי הועדה חלה חובה לשמור על סודיות מלאה בכל הנוגע לפרטי המכרז וההצעה (תקנה 6 לתקנות העיריות).</a:t>
            </a:r>
          </a:p>
          <a:p>
            <a:pPr marL="457200" indent="-457200" algn="just">
              <a:buClr>
                <a:schemeClr val="tx2"/>
              </a:buClr>
              <a:buFont typeface="Arial" panose="020B0604020202020204" pitchFamily="34" charset="0"/>
              <a:buChar char="•"/>
              <a:defRPr/>
            </a:pPr>
            <a:endParaRPr lang="he-IL" sz="2800" dirty="0">
              <a:latin typeface="David" pitchFamily="2" charset="-79"/>
              <a:cs typeface="David" pitchFamily="2" charset="-79"/>
            </a:endParaRPr>
          </a:p>
          <a:p>
            <a:pPr algn="just">
              <a:defRPr/>
            </a:pPr>
            <a:endParaRPr lang="he-IL" sz="2800" dirty="0">
              <a:latin typeface="David" pitchFamily="2" charset="-79"/>
              <a:cs typeface="David" pitchFamily="2" charset="-79"/>
            </a:endParaRPr>
          </a:p>
          <a:p>
            <a:pPr algn="just" fontAlgn="auto">
              <a:spcAft>
                <a:spcPts val="0"/>
              </a:spcAft>
              <a:buFont typeface="Wingdings 2"/>
              <a:buNone/>
              <a:defRPr/>
            </a:pPr>
            <a:endParaRPr lang="he-IL" sz="2800" dirty="0">
              <a:latin typeface="David" pitchFamily="2" charset="-79"/>
              <a:cs typeface="David" pitchFamily="2" charset="-79"/>
            </a:endParaRPr>
          </a:p>
        </p:txBody>
      </p:sp>
      <p:sp>
        <p:nvSpPr>
          <p:cNvPr id="5" name="מלבן 4"/>
          <p:cNvSpPr/>
          <p:nvPr/>
        </p:nvSpPr>
        <p:spPr>
          <a:xfrm>
            <a:off x="395536" y="687520"/>
            <a:ext cx="8352928" cy="707886"/>
          </a:xfrm>
          <a:prstGeom prst="rect">
            <a:avLst/>
          </a:prstGeom>
        </p:spPr>
        <p:txBody>
          <a:bodyPr wrap="square">
            <a:spAutoFit/>
          </a:bodyPr>
          <a:lstStyle/>
          <a:p>
            <a:pPr algn="ctr" fontAlgn="auto">
              <a:spcAft>
                <a:spcPts val="0"/>
              </a:spcAft>
              <a:defRPr/>
            </a:pPr>
            <a:r>
              <a:rPr lang="he-IL" sz="4000" b="1" dirty="0">
                <a:solidFill>
                  <a:schemeClr val="tx2"/>
                </a:solidFill>
                <a:latin typeface="Aharoni" panose="02010803020104030203" pitchFamily="2" charset="-79"/>
                <a:ea typeface="+mj-ea"/>
                <a:cs typeface="+mn-cs"/>
              </a:rPr>
              <a:t>תפקיד ועדת המכרזים</a:t>
            </a:r>
          </a:p>
        </p:txBody>
      </p:sp>
      <p:pic>
        <p:nvPicPr>
          <p:cNvPr id="2" name="תמונה 1"/>
          <p:cNvPicPr>
            <a:picLocks noChangeAspect="1"/>
          </p:cNvPicPr>
          <p:nvPr/>
        </p:nvPicPr>
        <p:blipFill>
          <a:blip r:embed="rId3"/>
          <a:stretch>
            <a:fillRect/>
          </a:stretch>
        </p:blipFill>
        <p:spPr>
          <a:xfrm>
            <a:off x="139918" y="29095"/>
            <a:ext cx="2670279" cy="658425"/>
          </a:xfrm>
          <a:prstGeom prst="rect">
            <a:avLst/>
          </a:prstGeom>
        </p:spPr>
      </p:pic>
    </p:spTree>
    <p:extLst>
      <p:ext uri="{BB962C8B-B14F-4D97-AF65-F5344CB8AC3E}">
        <p14:creationId xmlns:p14="http://schemas.microsoft.com/office/powerpoint/2010/main" val="3823261885"/>
      </p:ext>
    </p:extLst>
  </p:cSld>
  <p:clrMapOvr>
    <a:overrideClrMapping bg1="lt1" tx1="dk1" bg2="lt2" tx2="dk2" accent1="accent1" accent2="accent2" accent3="accent3" accent4="accent4" accent5="accent5" accent6="accent6" hlink="hlink" folHlink="folHlink"/>
  </p:clrMapOvr>
</p:sld>
</file>

<file path=ppt/slides/slide31.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26206" y="1196752"/>
            <a:ext cx="8891588" cy="5761037"/>
          </a:xfrm>
        </p:spPr>
        <p:txBody>
          <a:bodyPr>
            <a:normAutofit/>
          </a:bodyPr>
          <a:lstStyle/>
          <a:p>
            <a:pPr algn="just" fontAlgn="auto">
              <a:spcAft>
                <a:spcPts val="0"/>
              </a:spcAft>
              <a:buFont typeface="Wingdings 2"/>
              <a:buNone/>
              <a:defRPr/>
            </a:pPr>
            <a:r>
              <a:rPr lang="he-IL" sz="2400" dirty="0">
                <a:solidFill>
                  <a:schemeClr val="tx1"/>
                </a:solidFill>
                <a:latin typeface="David" pitchFamily="34" charset="-79"/>
                <a:cs typeface="David" pitchFamily="34" charset="-79"/>
              </a:rPr>
              <a:t> </a:t>
            </a:r>
            <a:endParaRPr lang="en-US" sz="2400" dirty="0">
              <a:solidFill>
                <a:schemeClr val="tx1"/>
              </a:solidFill>
              <a:latin typeface="David" pitchFamily="34" charset="-79"/>
              <a:cs typeface="David" pitchFamily="34" charset="-79"/>
            </a:endParaRPr>
          </a:p>
          <a:p>
            <a:pPr algn="just" fontAlgn="auto">
              <a:spcAft>
                <a:spcPts val="0"/>
              </a:spcAft>
              <a:buClr>
                <a:schemeClr val="tx2"/>
              </a:buClr>
              <a:defRPr/>
            </a:pPr>
            <a:endParaRPr lang="he-IL" sz="2800" b="1" u="sng" dirty="0">
              <a:latin typeface="David" pitchFamily="2" charset="-79"/>
              <a:cs typeface="David" pitchFamily="2" charset="-79"/>
            </a:endParaRPr>
          </a:p>
          <a:p>
            <a:pPr algn="just" fontAlgn="auto">
              <a:spcAft>
                <a:spcPts val="0"/>
              </a:spcAft>
              <a:buClr>
                <a:schemeClr val="tx2"/>
              </a:buClr>
              <a:defRPr/>
            </a:pPr>
            <a:endParaRPr lang="he-IL" sz="2800" b="1" u="sng" dirty="0">
              <a:latin typeface="David" pitchFamily="2" charset="-79"/>
              <a:cs typeface="David" pitchFamily="2" charset="-79"/>
            </a:endParaRPr>
          </a:p>
          <a:p>
            <a:pPr algn="just" fontAlgn="auto">
              <a:spcAft>
                <a:spcPts val="0"/>
              </a:spcAft>
              <a:buClr>
                <a:schemeClr val="tx2"/>
              </a:buClr>
              <a:defRPr/>
            </a:pPr>
            <a:r>
              <a:rPr lang="he-IL" sz="2800" b="1" u="sng" dirty="0">
                <a:latin typeface="David" pitchFamily="2" charset="-79"/>
                <a:cs typeface="David" pitchFamily="2" charset="-79"/>
              </a:rPr>
              <a:t>לאחר שהוחלט על יציאה למכרז פומבי לרבות על סוג המכרז או על התקשרות בפטור ממכרז בהתאם לקבוע בתקנות, מומלץ כי עקרונות המכרז או הבסיס להתקשרות בפטור ממכרז כאמור יובאו לוועדת המכרזים וזאת טרם פרסום המכרז הפומבי או טרם ההתקשרות בפטור ממכרז.</a:t>
            </a:r>
            <a:endParaRPr lang="he-IL" sz="2800" dirty="0">
              <a:latin typeface="David" pitchFamily="2" charset="-79"/>
              <a:cs typeface="David" pitchFamily="2" charset="-79"/>
            </a:endParaRPr>
          </a:p>
          <a:p>
            <a:pPr marL="457200" indent="-457200" algn="just" fontAlgn="auto">
              <a:spcAft>
                <a:spcPts val="0"/>
              </a:spcAft>
              <a:buClr>
                <a:schemeClr val="tx2"/>
              </a:buClr>
              <a:buFont typeface="Arial" panose="020B0604020202020204" pitchFamily="34" charset="0"/>
              <a:buChar char="•"/>
              <a:defRPr/>
            </a:pPr>
            <a:endParaRPr lang="he-IL" sz="2800" dirty="0">
              <a:latin typeface="David" pitchFamily="2" charset="-79"/>
              <a:cs typeface="David" pitchFamily="2" charset="-79"/>
            </a:endParaRPr>
          </a:p>
        </p:txBody>
      </p:sp>
      <p:sp>
        <p:nvSpPr>
          <p:cNvPr id="5" name="מלבן 4"/>
          <p:cNvSpPr/>
          <p:nvPr/>
        </p:nvSpPr>
        <p:spPr>
          <a:xfrm>
            <a:off x="395536" y="836712"/>
            <a:ext cx="8352928" cy="1200329"/>
          </a:xfrm>
          <a:prstGeom prst="rect">
            <a:avLst/>
          </a:prstGeom>
        </p:spPr>
        <p:txBody>
          <a:bodyPr wrap="square">
            <a:spAutoFit/>
          </a:bodyPr>
          <a:lstStyle/>
          <a:p>
            <a:pPr algn="ctr" fontAlgn="auto">
              <a:spcAft>
                <a:spcPts val="0"/>
              </a:spcAft>
              <a:defRPr/>
            </a:pPr>
            <a:r>
              <a:rPr lang="he-IL" sz="3600" b="1" dirty="0">
                <a:solidFill>
                  <a:schemeClr val="tx2"/>
                </a:solidFill>
                <a:latin typeface="Aharoni" panose="02010803020104030203" pitchFamily="2" charset="-79"/>
                <a:ea typeface="+mj-ea"/>
                <a:cs typeface="+mn-cs"/>
              </a:rPr>
              <a:t>אישור ועדת המכרזים טרם פרסום מכרז או טרם התקשרות בפטור ממכרז</a:t>
            </a:r>
          </a:p>
        </p:txBody>
      </p:sp>
      <p:pic>
        <p:nvPicPr>
          <p:cNvPr id="2" name="תמונה 1"/>
          <p:cNvPicPr>
            <a:picLocks noChangeAspect="1"/>
          </p:cNvPicPr>
          <p:nvPr/>
        </p:nvPicPr>
        <p:blipFill>
          <a:blip r:embed="rId3"/>
          <a:stretch>
            <a:fillRect/>
          </a:stretch>
        </p:blipFill>
        <p:spPr>
          <a:xfrm>
            <a:off x="139918" y="29095"/>
            <a:ext cx="2670279" cy="658425"/>
          </a:xfrm>
          <a:prstGeom prst="rect">
            <a:avLst/>
          </a:prstGeom>
        </p:spPr>
      </p:pic>
    </p:spTree>
    <p:extLst>
      <p:ext uri="{BB962C8B-B14F-4D97-AF65-F5344CB8AC3E}">
        <p14:creationId xmlns:p14="http://schemas.microsoft.com/office/powerpoint/2010/main" val="2795444561"/>
      </p:ext>
    </p:extLst>
  </p:cSld>
  <p:clrMapOvr>
    <a:overrideClrMapping bg1="lt1" tx1="dk1" bg2="lt2" tx2="dk2" accent1="accent1" accent2="accent2" accent3="accent3" accent4="accent4" accent5="accent5" accent6="accent6" hlink="hlink" folHlink="folHlink"/>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704088"/>
            <a:ext cx="8229600" cy="852704"/>
          </a:xfrm>
        </p:spPr>
        <p:txBody>
          <a:bodyPr/>
          <a:lstStyle/>
          <a:p>
            <a:pPr algn="ctr"/>
            <a:r>
              <a:rPr lang="he-IL" sz="4000" b="1" dirty="0">
                <a:latin typeface="Aharoni" panose="02010803020104030203" pitchFamily="2" charset="-79"/>
                <a:cs typeface="+mn-cs"/>
              </a:rPr>
              <a:t>פיצול חוזים</a:t>
            </a:r>
            <a:endParaRPr lang="he-IL" sz="4000" dirty="0">
              <a:cs typeface="+mn-cs"/>
            </a:endParaRPr>
          </a:p>
        </p:txBody>
      </p:sp>
      <p:sp>
        <p:nvSpPr>
          <p:cNvPr id="3" name="מציין מיקום תוכן 2"/>
          <p:cNvSpPr>
            <a:spLocks noGrp="1"/>
          </p:cNvSpPr>
          <p:nvPr>
            <p:ph idx="1"/>
          </p:nvPr>
        </p:nvSpPr>
        <p:spPr/>
        <p:txBody>
          <a:bodyPr/>
          <a:lstStyle/>
          <a:p>
            <a:r>
              <a:rPr lang="he-IL" dirty="0" err="1"/>
              <a:t>בסעי</a:t>
            </a:r>
            <a:r>
              <a:rPr lang="he-IL" dirty="0"/>
              <a:t>' 5 לתקנת העיריות נקבע: </a:t>
            </a:r>
          </a:p>
          <a:p>
            <a:pPr marL="0" indent="0">
              <a:buNone/>
            </a:pPr>
            <a:endParaRPr lang="he-IL" dirty="0"/>
          </a:p>
          <a:p>
            <a:pPr marL="0" indent="0" algn="ctr">
              <a:buNone/>
            </a:pPr>
            <a:r>
              <a:rPr lang="he-IL" dirty="0"/>
              <a:t> "עמדה עירייה להתקשר בזמן אחד במספר חוזים להזמנת אותם טובין או לביצוע עבודות המהוות למעשה עבודה שלמה אחת, יראו את כל אותם חוזים כאילו היו - לעניין תקנות אלה - חוזה אחד."</a:t>
            </a:r>
          </a:p>
          <a:p>
            <a:pPr marL="0" indent="0" algn="ctr">
              <a:buNone/>
            </a:pPr>
            <a:endParaRPr lang="he-IL" dirty="0"/>
          </a:p>
          <a:p>
            <a:r>
              <a:rPr lang="he-IL" dirty="0"/>
              <a:t>לסיכום: </a:t>
            </a:r>
            <a:r>
              <a:rPr lang="he-IL" b="1" dirty="0"/>
              <a:t>אסור לרשויות או לתאגידים העירוניים להימנע מפרסום מכרז ע"י פיצול חוזים. </a:t>
            </a:r>
          </a:p>
        </p:txBody>
      </p:sp>
    </p:spTree>
    <p:extLst>
      <p:ext uri="{BB962C8B-B14F-4D97-AF65-F5344CB8AC3E}">
        <p14:creationId xmlns:p14="http://schemas.microsoft.com/office/powerpoint/2010/main" val="9555621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26206" y="1196752"/>
            <a:ext cx="8891588" cy="5761037"/>
          </a:xfrm>
        </p:spPr>
        <p:txBody>
          <a:bodyPr>
            <a:normAutofit lnSpcReduction="10000"/>
          </a:bodyPr>
          <a:lstStyle/>
          <a:p>
            <a:pPr algn="just" fontAlgn="auto">
              <a:spcAft>
                <a:spcPts val="0"/>
              </a:spcAft>
              <a:buFont typeface="Wingdings 2"/>
              <a:buNone/>
              <a:defRPr/>
            </a:pPr>
            <a:r>
              <a:rPr lang="he-IL" sz="2400" dirty="0">
                <a:solidFill>
                  <a:schemeClr val="tx1"/>
                </a:solidFill>
                <a:latin typeface="David" pitchFamily="34" charset="-79"/>
                <a:cs typeface="David" pitchFamily="34" charset="-79"/>
              </a:rPr>
              <a:t> </a:t>
            </a:r>
            <a:endParaRPr lang="en-US" sz="2400" dirty="0">
              <a:solidFill>
                <a:schemeClr val="tx1"/>
              </a:solidFill>
              <a:latin typeface="David" pitchFamily="34" charset="-79"/>
              <a:cs typeface="David" pitchFamily="34" charset="-79"/>
            </a:endParaRPr>
          </a:p>
          <a:p>
            <a:pPr algn="just" fontAlgn="auto">
              <a:spcAft>
                <a:spcPts val="0"/>
              </a:spcAft>
              <a:buClr>
                <a:schemeClr val="tx2"/>
              </a:buClr>
              <a:defRPr/>
            </a:pPr>
            <a:r>
              <a:rPr lang="he-IL" sz="2800" b="1" u="sng" dirty="0">
                <a:latin typeface="David" pitchFamily="2" charset="-79"/>
                <a:cs typeface="David" pitchFamily="2" charset="-79"/>
              </a:rPr>
              <a:t>תקנה 9 לתקנות העיריות עניינה פרסום המכרז הפומבי:</a:t>
            </a:r>
          </a:p>
          <a:p>
            <a:r>
              <a:rPr lang="he-IL" dirty="0"/>
              <a:t>(א)  רצתה עירייה להתקשר בחוזה הטעון מכרז פומבי, ראש העיריה הודעה על כך ובה יפורטו –</a:t>
            </a:r>
          </a:p>
          <a:p>
            <a:r>
              <a:rPr lang="he-IL" dirty="0"/>
              <a:t>(1)   תיאור נושא החוזה המוצע;</a:t>
            </a:r>
          </a:p>
          <a:p>
            <a:r>
              <a:rPr lang="he-IL" dirty="0"/>
              <a:t>(2)   המקום והמועד האחרון להגשת מסמכי המכרז;</a:t>
            </a:r>
          </a:p>
          <a:p>
            <a:r>
              <a:rPr lang="he-IL" dirty="0"/>
              <a:t>(3)   המקום לקבלת פרטים נוספים וטפסי מסמכי המכרז.</a:t>
            </a:r>
          </a:p>
          <a:p>
            <a:r>
              <a:rPr lang="he-IL" dirty="0"/>
              <a:t>          (ב)  הודעה על מכרז פומבי תיעשה על ידי פרסומה בשני </a:t>
            </a:r>
            <a:r>
              <a:rPr lang="he-IL" dirty="0" err="1"/>
              <a:t>עתונים</a:t>
            </a:r>
            <a:r>
              <a:rPr lang="he-IL" dirty="0"/>
              <a:t> יומיים לפחות הנדפסים בישראל שלפחות אחד מהם הוא בשפה העברית.</a:t>
            </a:r>
          </a:p>
          <a:p>
            <a:r>
              <a:rPr lang="he-IL" dirty="0"/>
              <a:t>          (ג)   פרסם ראש העיריה הודעה על מכרז פומבי, רשאי הוא גם לפרסמה ברבים בחוץ לארץ, או לשלוח את ההודעה לספקים או לקבלנים שמקום עסקם נמצא בחוץ לארץ, ובלבד שישלח את ההודעה לפחות לשני ספקים או קבלנים כאמור.</a:t>
            </a:r>
          </a:p>
          <a:p>
            <a:pPr marL="457200" indent="-457200" algn="just" fontAlgn="auto">
              <a:spcAft>
                <a:spcPts val="0"/>
              </a:spcAft>
              <a:buClr>
                <a:schemeClr val="tx2"/>
              </a:buClr>
              <a:buFont typeface="Arial" panose="020B0604020202020204" pitchFamily="34" charset="0"/>
              <a:buChar char="•"/>
              <a:defRPr/>
            </a:pPr>
            <a:endParaRPr lang="he-IL" sz="2800" dirty="0">
              <a:latin typeface="David" pitchFamily="2" charset="-79"/>
              <a:cs typeface="David" pitchFamily="2" charset="-79"/>
            </a:endParaRPr>
          </a:p>
        </p:txBody>
      </p:sp>
      <p:sp>
        <p:nvSpPr>
          <p:cNvPr id="5" name="מלבן 4"/>
          <p:cNvSpPr/>
          <p:nvPr/>
        </p:nvSpPr>
        <p:spPr>
          <a:xfrm>
            <a:off x="395536" y="836712"/>
            <a:ext cx="8352928" cy="646331"/>
          </a:xfrm>
          <a:prstGeom prst="rect">
            <a:avLst/>
          </a:prstGeom>
        </p:spPr>
        <p:txBody>
          <a:bodyPr wrap="square">
            <a:spAutoFit/>
          </a:bodyPr>
          <a:lstStyle/>
          <a:p>
            <a:pPr algn="ctr" fontAlgn="auto">
              <a:spcAft>
                <a:spcPts val="0"/>
              </a:spcAft>
              <a:defRPr/>
            </a:pPr>
            <a:r>
              <a:rPr lang="he-IL" sz="3600" b="1" dirty="0">
                <a:solidFill>
                  <a:schemeClr val="tx2"/>
                </a:solidFill>
                <a:latin typeface="Aharoni" panose="02010803020104030203" pitchFamily="2" charset="-79"/>
                <a:ea typeface="+mj-ea"/>
                <a:cs typeface="+mn-cs"/>
              </a:rPr>
              <a:t>פרסום המכרז</a:t>
            </a:r>
          </a:p>
        </p:txBody>
      </p:sp>
      <p:pic>
        <p:nvPicPr>
          <p:cNvPr id="2" name="תמונה 1"/>
          <p:cNvPicPr>
            <a:picLocks noChangeAspect="1"/>
          </p:cNvPicPr>
          <p:nvPr/>
        </p:nvPicPr>
        <p:blipFill>
          <a:blip r:embed="rId3"/>
          <a:stretch>
            <a:fillRect/>
          </a:stretch>
        </p:blipFill>
        <p:spPr>
          <a:xfrm>
            <a:off x="139918" y="29095"/>
            <a:ext cx="2670279" cy="658425"/>
          </a:xfrm>
          <a:prstGeom prst="rect">
            <a:avLst/>
          </a:prstGeom>
        </p:spPr>
      </p:pic>
    </p:spTree>
    <p:extLst>
      <p:ext uri="{BB962C8B-B14F-4D97-AF65-F5344CB8AC3E}">
        <p14:creationId xmlns:p14="http://schemas.microsoft.com/office/powerpoint/2010/main" val="2738032215"/>
      </p:ext>
    </p:extLst>
  </p:cSld>
  <p:clrMapOvr>
    <a:overrideClrMapping bg1="lt1" tx1="dk1" bg2="lt2" tx2="dk2" accent1="accent1" accent2="accent2" accent3="accent3" accent4="accent4" accent5="accent5" accent6="accent6" hlink="hlink" folHlink="folHlink"/>
  </p:clrMapOvr>
</p:sld>
</file>

<file path=ppt/slides/slide34.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26206" y="1196752"/>
            <a:ext cx="8891588" cy="5761037"/>
          </a:xfrm>
        </p:spPr>
        <p:txBody>
          <a:bodyPr>
            <a:normAutofit/>
          </a:bodyPr>
          <a:lstStyle/>
          <a:p>
            <a:pPr algn="just" fontAlgn="auto">
              <a:spcAft>
                <a:spcPts val="0"/>
              </a:spcAft>
              <a:buFont typeface="Wingdings 2"/>
              <a:buNone/>
              <a:defRPr/>
            </a:pPr>
            <a:r>
              <a:rPr lang="he-IL" sz="2400" dirty="0">
                <a:solidFill>
                  <a:schemeClr val="tx1"/>
                </a:solidFill>
                <a:latin typeface="David" pitchFamily="34" charset="-79"/>
                <a:cs typeface="David" pitchFamily="34" charset="-79"/>
              </a:rPr>
              <a:t> </a:t>
            </a:r>
            <a:endParaRPr lang="en-US" sz="2400" dirty="0">
              <a:solidFill>
                <a:schemeClr val="tx1"/>
              </a:solidFill>
              <a:latin typeface="David" pitchFamily="34" charset="-79"/>
              <a:cs typeface="David" pitchFamily="34" charset="-79"/>
            </a:endParaRPr>
          </a:p>
          <a:p>
            <a:pPr marL="457200" indent="-457200" algn="just">
              <a:buFont typeface="Arial" panose="020B0604020202020204" pitchFamily="34" charset="0"/>
              <a:buChar char="•"/>
              <a:defRPr/>
            </a:pPr>
            <a:r>
              <a:rPr lang="he-IL" sz="2800" dirty="0">
                <a:latin typeface="David" pitchFamily="34" charset="-79"/>
              </a:rPr>
              <a:t>לאופן עריכת המכרז חשיבות רבה והכנתו דורשת חשיבה רבה על מנת להבטיח כי הגוף הציבורי מזמין העבודה יקבל הצעות כספיות המקיימות את עקרון היעילות הכלכלית וזאת מבלי שתהא פגיעה באיכות העבודה.</a:t>
            </a:r>
          </a:p>
          <a:p>
            <a:pPr algn="just" fontAlgn="auto">
              <a:spcAft>
                <a:spcPts val="0"/>
              </a:spcAft>
              <a:buFont typeface="Wingdings 2"/>
              <a:buNone/>
              <a:defRPr/>
            </a:pPr>
            <a:endParaRPr lang="he-IL" sz="2400" dirty="0">
              <a:solidFill>
                <a:schemeClr val="tx1"/>
              </a:solidFill>
              <a:latin typeface="David" pitchFamily="34" charset="-79"/>
              <a:cs typeface="David" pitchFamily="34" charset="-79"/>
            </a:endParaRPr>
          </a:p>
          <a:p>
            <a:pPr marL="457200" indent="-457200" algn="just">
              <a:buFont typeface="Arial" panose="020B0604020202020204" pitchFamily="34" charset="0"/>
              <a:buChar char="•"/>
              <a:defRPr/>
            </a:pPr>
            <a:r>
              <a:rPr lang="he-IL" sz="2800" dirty="0">
                <a:latin typeface="David" pitchFamily="34" charset="-79"/>
              </a:rPr>
              <a:t> העדר חשיבה בעת הכנת המכרז ופגמים שונים ולו הקלים ביותר בעריכתו, עלולים לגרום למזמין העבודה נזקים והפסדים רבים (כספיים ושאינם כספיים).</a:t>
            </a:r>
          </a:p>
          <a:p>
            <a:pPr algn="just">
              <a:defRPr/>
            </a:pPr>
            <a:endParaRPr lang="he-IL" sz="2800" dirty="0">
              <a:latin typeface="David" pitchFamily="34" charset="-79"/>
            </a:endParaRPr>
          </a:p>
          <a:p>
            <a:pPr algn="just" fontAlgn="auto">
              <a:spcAft>
                <a:spcPts val="0"/>
              </a:spcAft>
              <a:buFont typeface="Wingdings 2"/>
              <a:buNone/>
              <a:defRPr/>
            </a:pPr>
            <a:endParaRPr lang="he-IL" sz="2800" dirty="0">
              <a:latin typeface="David" pitchFamily="2" charset="-79"/>
              <a:cs typeface="David" pitchFamily="2" charset="-79"/>
            </a:endParaRPr>
          </a:p>
          <a:p>
            <a:pPr algn="just" fontAlgn="auto">
              <a:spcAft>
                <a:spcPts val="0"/>
              </a:spcAft>
              <a:buFont typeface="Wingdings 2"/>
              <a:buNone/>
              <a:defRPr/>
            </a:pPr>
            <a:endParaRPr lang="he-IL" sz="2800" dirty="0">
              <a:latin typeface="David" pitchFamily="2" charset="-79"/>
              <a:cs typeface="David" pitchFamily="2" charset="-79"/>
            </a:endParaRPr>
          </a:p>
        </p:txBody>
      </p:sp>
      <p:sp>
        <p:nvSpPr>
          <p:cNvPr id="5" name="מלבן 4"/>
          <p:cNvSpPr/>
          <p:nvPr/>
        </p:nvSpPr>
        <p:spPr>
          <a:xfrm>
            <a:off x="395536" y="836712"/>
            <a:ext cx="8352928" cy="769441"/>
          </a:xfrm>
          <a:prstGeom prst="rect">
            <a:avLst/>
          </a:prstGeom>
        </p:spPr>
        <p:txBody>
          <a:bodyPr wrap="square">
            <a:spAutoFit/>
          </a:bodyPr>
          <a:lstStyle/>
          <a:p>
            <a:pPr algn="ctr" fontAlgn="auto">
              <a:spcAft>
                <a:spcPts val="0"/>
              </a:spcAft>
              <a:defRPr/>
            </a:pPr>
            <a:r>
              <a:rPr lang="he-IL" sz="4400" b="1" dirty="0">
                <a:solidFill>
                  <a:schemeClr val="tx2"/>
                </a:solidFill>
                <a:latin typeface="Aharoni" panose="02010803020104030203" pitchFamily="2" charset="-79"/>
                <a:ea typeface="+mj-ea"/>
                <a:cs typeface="+mn-cs"/>
              </a:rPr>
              <a:t>שלב הכנת המכרז</a:t>
            </a:r>
          </a:p>
        </p:txBody>
      </p:sp>
      <p:pic>
        <p:nvPicPr>
          <p:cNvPr id="2" name="תמונה 1"/>
          <p:cNvPicPr>
            <a:picLocks noChangeAspect="1"/>
          </p:cNvPicPr>
          <p:nvPr/>
        </p:nvPicPr>
        <p:blipFill>
          <a:blip r:embed="rId2"/>
          <a:stretch>
            <a:fillRect/>
          </a:stretch>
        </p:blipFill>
        <p:spPr>
          <a:xfrm>
            <a:off x="139918" y="29095"/>
            <a:ext cx="2670279" cy="658425"/>
          </a:xfrm>
          <a:prstGeom prst="rect">
            <a:avLst/>
          </a:prstGeom>
        </p:spPr>
      </p:pic>
    </p:spTree>
    <p:extLst>
      <p:ext uri="{BB962C8B-B14F-4D97-AF65-F5344CB8AC3E}">
        <p14:creationId xmlns:p14="http://schemas.microsoft.com/office/powerpoint/2010/main" val="644166071"/>
      </p:ext>
    </p:extLst>
  </p:cSld>
  <p:clrMapOvr>
    <a:overrideClrMapping bg1="lt1" tx1="dk1" bg2="lt2" tx2="dk2" accent1="accent1" accent2="accent2" accent3="accent3" accent4="accent4" accent5="accent5" accent6="accent6" hlink="hlink" folHlink="folHlink"/>
  </p:clrMapOvr>
</p:sld>
</file>

<file path=ppt/slides/slide35.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26206" y="1196752"/>
            <a:ext cx="8891588" cy="5761037"/>
          </a:xfrm>
        </p:spPr>
        <p:txBody>
          <a:bodyPr>
            <a:normAutofit/>
          </a:bodyPr>
          <a:lstStyle/>
          <a:p>
            <a:pPr algn="just" fontAlgn="auto">
              <a:spcAft>
                <a:spcPts val="0"/>
              </a:spcAft>
              <a:buFont typeface="Wingdings 2"/>
              <a:buNone/>
              <a:defRPr/>
            </a:pPr>
            <a:r>
              <a:rPr lang="he-IL" sz="2400" dirty="0">
                <a:solidFill>
                  <a:schemeClr val="tx1"/>
                </a:solidFill>
                <a:latin typeface="David" pitchFamily="34" charset="-79"/>
                <a:cs typeface="David" pitchFamily="34" charset="-79"/>
              </a:rPr>
              <a:t> </a:t>
            </a:r>
            <a:endParaRPr lang="en-US" sz="2400" dirty="0">
              <a:solidFill>
                <a:schemeClr val="tx1"/>
              </a:solidFill>
              <a:latin typeface="David" pitchFamily="34" charset="-79"/>
              <a:cs typeface="David" pitchFamily="34" charset="-79"/>
            </a:endParaRPr>
          </a:p>
          <a:p>
            <a:pPr algn="just" fontAlgn="auto">
              <a:spcAft>
                <a:spcPts val="0"/>
              </a:spcAft>
              <a:buFont typeface="Wingdings 2"/>
              <a:buNone/>
              <a:defRPr/>
            </a:pPr>
            <a:endParaRPr lang="he-IL" sz="2400" dirty="0">
              <a:solidFill>
                <a:schemeClr val="tx1"/>
              </a:solidFill>
              <a:latin typeface="David" pitchFamily="34" charset="-79"/>
              <a:cs typeface="David" pitchFamily="34" charset="-79"/>
            </a:endParaRPr>
          </a:p>
          <a:p>
            <a:pPr marL="457200" indent="-457200" algn="just">
              <a:buFont typeface="Arial" panose="020B0604020202020204" pitchFamily="34" charset="0"/>
              <a:buChar char="•"/>
              <a:defRPr/>
            </a:pPr>
            <a:r>
              <a:rPr lang="he-IL" sz="2400" dirty="0">
                <a:solidFill>
                  <a:schemeClr val="tx1"/>
                </a:solidFill>
                <a:latin typeface="David" pitchFamily="34" charset="-79"/>
                <a:cs typeface="David" pitchFamily="34" charset="-79"/>
              </a:rPr>
              <a:t>טרם פרסום מכרז פומבי מומלץ כי</a:t>
            </a:r>
            <a:r>
              <a:rPr lang="he-IL" sz="2400" dirty="0">
                <a:latin typeface="David" pitchFamily="34" charset="-79"/>
              </a:rPr>
              <a:t> עורך המכרז יבחן את השוק כך שהדבר יסייע לו להכיר את התנאים הקיימים כיום בשוק בקשר עם העבודה המבוקשת,  את הקשיים שעלולים להיגרם, ללמוד על דרכים שונות לביצוע העבודה וכמו כן לבחון כי המסגרת התקציבית העומדת לרשותו מספיקה לביצועה.</a:t>
            </a:r>
          </a:p>
          <a:p>
            <a:pPr marL="457200" indent="-457200" algn="just">
              <a:buFont typeface="Arial" panose="020B0604020202020204" pitchFamily="34" charset="0"/>
              <a:buChar char="•"/>
              <a:defRPr/>
            </a:pPr>
            <a:r>
              <a:rPr lang="he-IL" sz="2400" dirty="0">
                <a:latin typeface="David" pitchFamily="34" charset="-79"/>
              </a:rPr>
              <a:t>ניתן לבצע בחינה של השוק באמצעות הסתייעות במומחים ויועצים שונים וניתן אף לפרסם הליך </a:t>
            </a:r>
            <a:r>
              <a:rPr lang="en-US" sz="2400" dirty="0">
                <a:latin typeface="David" pitchFamily="34" charset="-79"/>
              </a:rPr>
              <a:t>RFI</a:t>
            </a:r>
            <a:r>
              <a:rPr lang="he-IL" sz="2400" dirty="0">
                <a:latin typeface="David" pitchFamily="34" charset="-79"/>
              </a:rPr>
              <a:t> (בקשה לקבלת מידע) במסגרתו הגוף הציבורי מנצל את הידע של השוק הפרטי ולמעשה מבקש ממנו הצעות בקשר עם אופן ביצוע הפרויקט.</a:t>
            </a:r>
          </a:p>
          <a:p>
            <a:pPr marL="457200" indent="-457200" algn="just">
              <a:buFont typeface="Arial" panose="020B0604020202020204" pitchFamily="34" charset="0"/>
              <a:buChar char="•"/>
              <a:defRPr/>
            </a:pPr>
            <a:r>
              <a:rPr lang="he-IL" sz="2400" dirty="0">
                <a:latin typeface="David" pitchFamily="34" charset="-79"/>
              </a:rPr>
              <a:t>יצוין כי ככל שמדובר בפרויקט מורכב יותר ישנו צורך גדול יותר לבצע עבודת שטח מקדמית ולבחון את השוק.</a:t>
            </a:r>
          </a:p>
          <a:p>
            <a:pPr algn="just" fontAlgn="auto">
              <a:spcAft>
                <a:spcPts val="0"/>
              </a:spcAft>
              <a:buFont typeface="Wingdings 2"/>
              <a:buNone/>
              <a:defRPr/>
            </a:pPr>
            <a:endParaRPr lang="he-IL" sz="2800" dirty="0">
              <a:latin typeface="David" pitchFamily="2" charset="-79"/>
              <a:cs typeface="David" pitchFamily="2" charset="-79"/>
            </a:endParaRPr>
          </a:p>
        </p:txBody>
      </p:sp>
      <p:sp>
        <p:nvSpPr>
          <p:cNvPr id="5" name="מלבן 4"/>
          <p:cNvSpPr/>
          <p:nvPr/>
        </p:nvSpPr>
        <p:spPr>
          <a:xfrm>
            <a:off x="395536" y="836712"/>
            <a:ext cx="8352928" cy="769441"/>
          </a:xfrm>
          <a:prstGeom prst="rect">
            <a:avLst/>
          </a:prstGeom>
        </p:spPr>
        <p:txBody>
          <a:bodyPr wrap="square">
            <a:spAutoFit/>
          </a:bodyPr>
          <a:lstStyle/>
          <a:p>
            <a:pPr algn="ctr" fontAlgn="auto">
              <a:spcAft>
                <a:spcPts val="0"/>
              </a:spcAft>
              <a:defRPr/>
            </a:pPr>
            <a:r>
              <a:rPr lang="he-IL" sz="4400" b="1" dirty="0">
                <a:solidFill>
                  <a:schemeClr val="tx2"/>
                </a:solidFill>
                <a:latin typeface="Aharoni" panose="02010803020104030203" pitchFamily="2" charset="-79"/>
                <a:ea typeface="+mj-ea"/>
                <a:cs typeface="+mn-cs"/>
              </a:rPr>
              <a:t>שלב הכנת המכרז</a:t>
            </a:r>
          </a:p>
        </p:txBody>
      </p:sp>
      <p:pic>
        <p:nvPicPr>
          <p:cNvPr id="2" name="תמונה 1"/>
          <p:cNvPicPr>
            <a:picLocks noChangeAspect="1"/>
          </p:cNvPicPr>
          <p:nvPr/>
        </p:nvPicPr>
        <p:blipFill>
          <a:blip r:embed="rId2"/>
          <a:stretch>
            <a:fillRect/>
          </a:stretch>
        </p:blipFill>
        <p:spPr>
          <a:xfrm>
            <a:off x="139918" y="29095"/>
            <a:ext cx="2670279" cy="658425"/>
          </a:xfrm>
          <a:prstGeom prst="rect">
            <a:avLst/>
          </a:prstGeom>
        </p:spPr>
      </p:pic>
    </p:spTree>
    <p:extLst>
      <p:ext uri="{BB962C8B-B14F-4D97-AF65-F5344CB8AC3E}">
        <p14:creationId xmlns:p14="http://schemas.microsoft.com/office/powerpoint/2010/main" val="74314118"/>
      </p:ext>
    </p:extLst>
  </p:cSld>
  <p:clrMapOvr>
    <a:overrideClrMapping bg1="lt1" tx1="dk1" bg2="lt2" tx2="dk2" accent1="accent1" accent2="accent2" accent3="accent3" accent4="accent4" accent5="accent5" accent6="accent6" hlink="hlink" folHlink="folHlink"/>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Autofit/>
          </a:bodyPr>
          <a:lstStyle/>
          <a:p>
            <a:pPr algn="ctr"/>
            <a:r>
              <a:rPr lang="he-IL" sz="3600" b="1" dirty="0">
                <a:cs typeface="+mn-cs"/>
              </a:rPr>
              <a:t>שלב הכנת המכרז - חוזה ההתקשרות</a:t>
            </a:r>
            <a:br>
              <a:rPr lang="he-IL" sz="3600" b="1" dirty="0">
                <a:cs typeface="+mn-cs"/>
              </a:rPr>
            </a:br>
            <a:endParaRPr lang="he-IL" sz="3600" b="1" dirty="0">
              <a:cs typeface="+mn-cs"/>
            </a:endParaRPr>
          </a:p>
        </p:txBody>
      </p:sp>
      <p:sp>
        <p:nvSpPr>
          <p:cNvPr id="3" name="מציין מיקום תוכן 2"/>
          <p:cNvSpPr>
            <a:spLocks noGrp="1"/>
          </p:cNvSpPr>
          <p:nvPr>
            <p:ph idx="1"/>
          </p:nvPr>
        </p:nvSpPr>
        <p:spPr>
          <a:xfrm>
            <a:off x="107504" y="1340768"/>
            <a:ext cx="8928992" cy="5400600"/>
          </a:xfrm>
        </p:spPr>
        <p:txBody>
          <a:bodyPr>
            <a:normAutofit/>
          </a:bodyPr>
          <a:lstStyle/>
          <a:p>
            <a:endParaRPr lang="he-IL" dirty="0"/>
          </a:p>
          <a:p>
            <a:r>
              <a:rPr lang="he-IL" dirty="0"/>
              <a:t>במסגרת הכנת המכרז יש לצרף את נוסח החוזה המוצע ובו יהיו מפורטים בין היתר:</a:t>
            </a:r>
          </a:p>
          <a:p>
            <a:pPr marL="3763963" indent="-457200" algn="just">
              <a:buFont typeface="Wingdings" panose="05000000000000000000" pitchFamily="2" charset="2"/>
              <a:buChar char="ü"/>
            </a:pPr>
            <a:r>
              <a:rPr lang="he-IL" dirty="0"/>
              <a:t>מהות החוזה</a:t>
            </a:r>
          </a:p>
          <a:p>
            <a:pPr marL="3763963" indent="-457200" algn="just">
              <a:buFont typeface="Wingdings" panose="05000000000000000000" pitchFamily="2" charset="2"/>
              <a:buChar char="ü"/>
              <a:tabLst>
                <a:tab pos="542925" algn="l"/>
              </a:tabLst>
            </a:pPr>
            <a:r>
              <a:rPr lang="he-IL" dirty="0"/>
              <a:t> מועדי תשלום</a:t>
            </a:r>
          </a:p>
          <a:p>
            <a:pPr marL="3763963" indent="-457200" algn="just">
              <a:buFont typeface="Wingdings" panose="05000000000000000000" pitchFamily="2" charset="2"/>
              <a:buChar char="ü"/>
            </a:pPr>
            <a:r>
              <a:rPr lang="he-IL" dirty="0"/>
              <a:t>תמורה</a:t>
            </a:r>
          </a:p>
          <a:p>
            <a:pPr marL="3763963" indent="-457200" algn="just">
              <a:buFont typeface="Wingdings" panose="05000000000000000000" pitchFamily="2" charset="2"/>
              <a:buChar char="ü"/>
            </a:pPr>
            <a:r>
              <a:rPr lang="he-IL" dirty="0"/>
              <a:t>יחסי הצדדים</a:t>
            </a:r>
          </a:p>
          <a:p>
            <a:pPr marL="3763963" indent="-457200" algn="just">
              <a:buFont typeface="Wingdings" panose="05000000000000000000" pitchFamily="2" charset="2"/>
              <a:buChar char="ü"/>
            </a:pPr>
            <a:r>
              <a:rPr lang="he-IL" dirty="0"/>
              <a:t>שכר</a:t>
            </a:r>
          </a:p>
          <a:p>
            <a:pPr marL="3763963" indent="-457200" algn="just">
              <a:buFont typeface="Wingdings" panose="05000000000000000000" pitchFamily="2" charset="2"/>
              <a:buChar char="ü"/>
            </a:pPr>
            <a:r>
              <a:rPr lang="he-IL" dirty="0"/>
              <a:t>לוחות זמנים</a:t>
            </a:r>
          </a:p>
          <a:p>
            <a:pPr marL="3775075" indent="-457200" algn="just">
              <a:buFont typeface="Wingdings" panose="05000000000000000000" pitchFamily="2" charset="2"/>
              <a:buChar char="ü"/>
            </a:pPr>
            <a:r>
              <a:rPr lang="he-IL" dirty="0"/>
              <a:t>ערבויות</a:t>
            </a:r>
          </a:p>
          <a:p>
            <a:pPr marL="0" indent="0">
              <a:buNone/>
            </a:pPr>
            <a:endParaRPr lang="he-IL" dirty="0"/>
          </a:p>
          <a:p>
            <a:pPr marL="514350" indent="-514350">
              <a:buAutoNum type="arabicPeriod"/>
            </a:pPr>
            <a:endParaRPr lang="he-IL" dirty="0"/>
          </a:p>
        </p:txBody>
      </p:sp>
    </p:spTree>
    <p:extLst>
      <p:ext uri="{BB962C8B-B14F-4D97-AF65-F5344CB8AC3E}">
        <p14:creationId xmlns:p14="http://schemas.microsoft.com/office/powerpoint/2010/main" val="29883698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704088"/>
            <a:ext cx="8229600" cy="1140736"/>
          </a:xfrm>
        </p:spPr>
        <p:txBody>
          <a:bodyPr>
            <a:noAutofit/>
          </a:bodyPr>
          <a:lstStyle/>
          <a:p>
            <a:pPr algn="ctr"/>
            <a:r>
              <a:rPr lang="he-IL" sz="4000" b="1" dirty="0"/>
              <a:t>שלב הכנת המכרז - חוזה ההתקשרות</a:t>
            </a:r>
            <a:br>
              <a:rPr lang="he-IL" sz="4000" b="1" dirty="0"/>
            </a:br>
            <a:endParaRPr lang="he-IL" sz="4000" dirty="0"/>
          </a:p>
        </p:txBody>
      </p:sp>
      <p:sp>
        <p:nvSpPr>
          <p:cNvPr id="3" name="מציין מיקום תוכן 2"/>
          <p:cNvSpPr>
            <a:spLocks noGrp="1"/>
          </p:cNvSpPr>
          <p:nvPr>
            <p:ph idx="1"/>
          </p:nvPr>
        </p:nvSpPr>
        <p:spPr/>
        <p:txBody>
          <a:bodyPr>
            <a:normAutofit fontScale="85000" lnSpcReduction="10000"/>
          </a:bodyPr>
          <a:lstStyle/>
          <a:p>
            <a:r>
              <a:rPr lang="he-IL" dirty="0"/>
              <a:t>ישנם מס' סוגי ערבויות במסגרת החוזה: </a:t>
            </a:r>
          </a:p>
          <a:p>
            <a:pPr>
              <a:lnSpc>
                <a:spcPct val="150000"/>
              </a:lnSpc>
              <a:buFont typeface="Wingdings" panose="05000000000000000000" pitchFamily="2" charset="2"/>
              <a:buChar char="ü"/>
            </a:pPr>
            <a:r>
              <a:rPr lang="he-IL" b="1" dirty="0"/>
              <a:t>ערבות הצעה - </a:t>
            </a:r>
            <a:r>
              <a:rPr lang="he-IL" dirty="0"/>
              <a:t>ערבות הניתנת בשלב הצעת המציע. גובה הערבות יעמוד </a:t>
            </a:r>
            <a:r>
              <a:rPr lang="he-IL" dirty="0" err="1"/>
              <a:t>בדר"כ</a:t>
            </a:r>
            <a:r>
              <a:rPr lang="he-IL" dirty="0"/>
              <a:t> על 5% מערך ההתקשרות.</a:t>
            </a:r>
          </a:p>
          <a:p>
            <a:pPr>
              <a:lnSpc>
                <a:spcPct val="150000"/>
              </a:lnSpc>
              <a:buFont typeface="Wingdings" panose="05000000000000000000" pitchFamily="2" charset="2"/>
              <a:buChar char="ü"/>
            </a:pPr>
            <a:r>
              <a:rPr lang="he-IL" b="1" dirty="0"/>
              <a:t>ערבות ביצוע - </a:t>
            </a:r>
            <a:r>
              <a:rPr lang="he-IL" dirty="0"/>
              <a:t>ערבות המבטיחה את מימוש ההתקשרות. גובה הערבות יעמוד  </a:t>
            </a:r>
            <a:r>
              <a:rPr lang="he-IL" dirty="0" err="1"/>
              <a:t>בדר"כ</a:t>
            </a:r>
            <a:r>
              <a:rPr lang="he-IL" dirty="0"/>
              <a:t> על  10% מערך ההתקשרות. </a:t>
            </a:r>
          </a:p>
          <a:p>
            <a:pPr>
              <a:lnSpc>
                <a:spcPct val="150000"/>
              </a:lnSpc>
              <a:buFont typeface="Wingdings" panose="05000000000000000000" pitchFamily="2" charset="2"/>
              <a:buChar char="ü"/>
            </a:pPr>
            <a:r>
              <a:rPr lang="he-IL" b="1" dirty="0"/>
              <a:t>ערבות בדק -  </a:t>
            </a:r>
            <a:r>
              <a:rPr lang="he-IL" dirty="0"/>
              <a:t>ערבות הניתנת לאחר ביצוע העבודה להבטחת טיב העבודות (כגון בניה, התקנה וכדו'). גובה הערבות יעמוד </a:t>
            </a:r>
            <a:r>
              <a:rPr lang="he-IL" dirty="0" err="1"/>
              <a:t>בדר"כ</a:t>
            </a:r>
            <a:r>
              <a:rPr lang="he-IL" dirty="0"/>
              <a:t> על 2.5% מערך ההתקשרות. (ערבות זו אינה רלוונטית במכרזים לקבלת שירותים כגון ייעוץ וכדו').  </a:t>
            </a:r>
            <a:endParaRPr lang="he-IL" b="1" dirty="0"/>
          </a:p>
          <a:p>
            <a:endParaRPr lang="he-IL" dirty="0"/>
          </a:p>
        </p:txBody>
      </p:sp>
    </p:spTree>
    <p:extLst>
      <p:ext uri="{BB962C8B-B14F-4D97-AF65-F5344CB8AC3E}">
        <p14:creationId xmlns:p14="http://schemas.microsoft.com/office/powerpoint/2010/main" val="23758838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26206" y="1196752"/>
            <a:ext cx="8891588" cy="5761037"/>
          </a:xfrm>
        </p:spPr>
        <p:txBody>
          <a:bodyPr>
            <a:normAutofit/>
          </a:bodyPr>
          <a:lstStyle/>
          <a:p>
            <a:pPr algn="just" fontAlgn="auto">
              <a:spcAft>
                <a:spcPts val="0"/>
              </a:spcAft>
              <a:buFont typeface="Wingdings 2"/>
              <a:buNone/>
              <a:defRPr/>
            </a:pPr>
            <a:r>
              <a:rPr lang="he-IL" sz="2400" dirty="0">
                <a:solidFill>
                  <a:schemeClr val="tx1"/>
                </a:solidFill>
                <a:latin typeface="David" pitchFamily="34" charset="-79"/>
                <a:cs typeface="David" pitchFamily="34" charset="-79"/>
              </a:rPr>
              <a:t> </a:t>
            </a:r>
            <a:endParaRPr lang="en-US" sz="2400" dirty="0">
              <a:solidFill>
                <a:schemeClr val="tx1"/>
              </a:solidFill>
              <a:latin typeface="David" pitchFamily="34" charset="-79"/>
              <a:cs typeface="David" pitchFamily="34" charset="-79"/>
            </a:endParaRPr>
          </a:p>
          <a:p>
            <a:pPr marL="457200" indent="-457200" algn="just">
              <a:buClr>
                <a:schemeClr val="tx2"/>
              </a:buClr>
              <a:buFont typeface="Arial" panose="020B0604020202020204" pitchFamily="34" charset="0"/>
              <a:buChar char="•"/>
              <a:defRPr/>
            </a:pPr>
            <a:r>
              <a:rPr lang="he-IL" sz="2800" dirty="0">
                <a:latin typeface="David" pitchFamily="34" charset="-79"/>
              </a:rPr>
              <a:t>נהוג, מומלץ ורצוי כי בשלב הכנת המכרז (וגם לאחר הגשת ההצעות) הגוף הציבורי/ועדת המכרזים יסתייע ביועצים חיצוניים הבקיאים בסוג העבודות המבוקשות במסגרת המכרז שכן לא תמיד הגוף מזמין העבודה/ועדת המכרזים בעלי ידע מספיק על מנת לנסח את הדרישות המקצועיות ולבחון את ההצעות שהוגשו.</a:t>
            </a:r>
            <a:endParaRPr lang="he-IL" sz="1600" dirty="0">
              <a:latin typeface="David" pitchFamily="34" charset="-79"/>
            </a:endParaRPr>
          </a:p>
          <a:p>
            <a:pPr marL="457200" indent="-457200" algn="just">
              <a:buClr>
                <a:schemeClr val="tx2"/>
              </a:buClr>
              <a:buFont typeface="Arial" panose="020B0604020202020204" pitchFamily="34" charset="0"/>
              <a:buChar char="•"/>
              <a:defRPr/>
            </a:pPr>
            <a:r>
              <a:rPr lang="he-IL" sz="2800" dirty="0">
                <a:latin typeface="David" pitchFamily="34" charset="-79"/>
              </a:rPr>
              <a:t>יובהר כי היועץ אינו חבר ועדת המכרזים, אין לו זכות הצבעה ותפקידו הוא לחוות דעתו בפני ועדת המכרזים אשר לה נתון שיקול הדעת בקשר עם קבלת ההחלטה. </a:t>
            </a:r>
            <a:endParaRPr lang="he-IL" sz="1600" dirty="0">
              <a:latin typeface="David" pitchFamily="34" charset="-79"/>
            </a:endParaRPr>
          </a:p>
          <a:p>
            <a:pPr algn="just">
              <a:defRPr/>
            </a:pPr>
            <a:endParaRPr lang="he-IL" sz="2800" dirty="0">
              <a:latin typeface="David" pitchFamily="2" charset="-79"/>
              <a:cs typeface="David" pitchFamily="2" charset="-79"/>
            </a:endParaRPr>
          </a:p>
          <a:p>
            <a:pPr algn="just" fontAlgn="auto">
              <a:spcAft>
                <a:spcPts val="0"/>
              </a:spcAft>
              <a:buFont typeface="Wingdings 2"/>
              <a:buNone/>
              <a:defRPr/>
            </a:pPr>
            <a:endParaRPr lang="he-IL" sz="2800" dirty="0">
              <a:latin typeface="David" pitchFamily="2" charset="-79"/>
              <a:cs typeface="David" pitchFamily="2" charset="-79"/>
            </a:endParaRPr>
          </a:p>
        </p:txBody>
      </p:sp>
      <p:sp>
        <p:nvSpPr>
          <p:cNvPr id="5" name="מלבן 4"/>
          <p:cNvSpPr/>
          <p:nvPr/>
        </p:nvSpPr>
        <p:spPr>
          <a:xfrm>
            <a:off x="395536" y="836712"/>
            <a:ext cx="8352928" cy="707886"/>
          </a:xfrm>
          <a:prstGeom prst="rect">
            <a:avLst/>
          </a:prstGeom>
        </p:spPr>
        <p:txBody>
          <a:bodyPr wrap="square">
            <a:spAutoFit/>
          </a:bodyPr>
          <a:lstStyle/>
          <a:p>
            <a:pPr algn="ctr" fontAlgn="auto">
              <a:spcAft>
                <a:spcPts val="0"/>
              </a:spcAft>
              <a:defRPr/>
            </a:pPr>
            <a:r>
              <a:rPr lang="he-IL" sz="4000" b="1" dirty="0">
                <a:solidFill>
                  <a:schemeClr val="tx2"/>
                </a:solidFill>
                <a:latin typeface="Aharoni" panose="02010803020104030203" pitchFamily="2" charset="-79"/>
                <a:ea typeface="+mj-ea"/>
                <a:cs typeface="+mn-cs"/>
              </a:rPr>
              <a:t>ייעוץ לועדת המכרזים</a:t>
            </a:r>
          </a:p>
        </p:txBody>
      </p:sp>
      <p:pic>
        <p:nvPicPr>
          <p:cNvPr id="2" name="תמונה 1"/>
          <p:cNvPicPr>
            <a:picLocks noChangeAspect="1"/>
          </p:cNvPicPr>
          <p:nvPr/>
        </p:nvPicPr>
        <p:blipFill>
          <a:blip r:embed="rId2"/>
          <a:stretch>
            <a:fillRect/>
          </a:stretch>
        </p:blipFill>
        <p:spPr>
          <a:xfrm>
            <a:off x="139918" y="29095"/>
            <a:ext cx="2670279" cy="658425"/>
          </a:xfrm>
          <a:prstGeom prst="rect">
            <a:avLst/>
          </a:prstGeom>
        </p:spPr>
      </p:pic>
    </p:spTree>
    <p:extLst>
      <p:ext uri="{BB962C8B-B14F-4D97-AF65-F5344CB8AC3E}">
        <p14:creationId xmlns:p14="http://schemas.microsoft.com/office/powerpoint/2010/main" val="3493336533"/>
      </p:ext>
    </p:extLst>
  </p:cSld>
  <p:clrMapOvr>
    <a:overrideClrMapping bg1="lt1" tx1="dk1" bg2="lt2" tx2="dk2" accent1="accent1" accent2="accent2" accent3="accent3" accent4="accent4" accent5="accent5" accent6="accent6" hlink="hlink" folHlink="folHlink"/>
  </p:clrMapOvr>
</p:sld>
</file>

<file path=ppt/slides/slide39.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26206" y="1196752"/>
            <a:ext cx="8891588" cy="5761037"/>
          </a:xfrm>
        </p:spPr>
        <p:txBody>
          <a:bodyPr>
            <a:normAutofit/>
          </a:bodyPr>
          <a:lstStyle/>
          <a:p>
            <a:pPr algn="just" fontAlgn="auto">
              <a:spcAft>
                <a:spcPts val="0"/>
              </a:spcAft>
              <a:buFont typeface="Wingdings 2"/>
              <a:buNone/>
              <a:defRPr/>
            </a:pPr>
            <a:r>
              <a:rPr lang="he-IL" sz="2400" dirty="0">
                <a:solidFill>
                  <a:schemeClr val="tx1"/>
                </a:solidFill>
                <a:latin typeface="David" pitchFamily="34" charset="-79"/>
                <a:cs typeface="David" pitchFamily="34" charset="-79"/>
              </a:rPr>
              <a:t> </a:t>
            </a:r>
            <a:endParaRPr lang="en-US" sz="2400" dirty="0">
              <a:solidFill>
                <a:schemeClr val="tx1"/>
              </a:solidFill>
              <a:latin typeface="David" pitchFamily="34" charset="-79"/>
              <a:cs typeface="David" pitchFamily="34" charset="-79"/>
            </a:endParaRPr>
          </a:p>
          <a:p>
            <a:pPr algn="just">
              <a:buClr>
                <a:schemeClr val="tx2"/>
              </a:buClr>
              <a:defRPr/>
            </a:pPr>
            <a:r>
              <a:rPr lang="he-IL" sz="2400" dirty="0">
                <a:latin typeface="David" pitchFamily="34" charset="-79"/>
              </a:rPr>
              <a:t>יובהר כי על היועץ המקצועי להיות אובייקטיבי, לא לקיים כל קשר עם משתתפי המכרז ועל הגוף הציבורי מזמין העבודה לוודא כי לא קיים חשש </a:t>
            </a:r>
            <a:r>
              <a:rPr lang="he-IL" sz="2400" b="1" dirty="0">
                <a:latin typeface="David" pitchFamily="34" charset="-79"/>
              </a:rPr>
              <a:t>לניגוד עניינים </a:t>
            </a:r>
            <a:r>
              <a:rPr lang="he-IL" sz="2400" dirty="0">
                <a:latin typeface="David" pitchFamily="34" charset="-79"/>
              </a:rPr>
              <a:t>בין עבודת היועץ לבין ייעוצו לוועדת המכרזים. כך למשל קבע בית המשפט המחוזי בחיפה במסגרת </a:t>
            </a:r>
            <a:r>
              <a:rPr lang="he-IL" sz="2400" dirty="0" err="1"/>
              <a:t>עתמ</a:t>
            </a:r>
            <a:r>
              <a:rPr lang="he-IL" sz="2400" dirty="0"/>
              <a:t> (חי') 55185-08-15 </a:t>
            </a:r>
            <a:r>
              <a:rPr lang="he-IL" sz="2400" b="1" dirty="0"/>
              <a:t>החברה לאוטומציה </a:t>
            </a:r>
            <a:r>
              <a:rPr lang="he-IL" sz="2400" b="1" dirty="0" err="1"/>
              <a:t>במינהל</a:t>
            </a:r>
            <a:r>
              <a:rPr lang="he-IL" sz="2400" b="1" dirty="0"/>
              <a:t> השלטון המקומי בע"מ נ' עיריית קרית ים</a:t>
            </a:r>
            <a:r>
              <a:rPr lang="he-IL" sz="2400" dirty="0"/>
              <a:t>:</a:t>
            </a:r>
          </a:p>
          <a:p>
            <a:pPr marL="457200" indent="-457200" algn="just">
              <a:buClr>
                <a:schemeClr val="tx2"/>
              </a:buClr>
              <a:buFont typeface="Arial" panose="020B0604020202020204" pitchFamily="34" charset="0"/>
              <a:buChar char="•"/>
              <a:defRPr/>
            </a:pPr>
            <a:endParaRPr lang="he-IL" sz="2400" b="1" dirty="0"/>
          </a:p>
          <a:p>
            <a:pPr algn="just">
              <a:buClr>
                <a:schemeClr val="tx2"/>
              </a:buClr>
              <a:defRPr/>
            </a:pPr>
            <a:r>
              <a:rPr lang="he-IL" sz="2200" b="1" dirty="0"/>
              <a:t>"עניינו של הטעם בדבר ניגוד עניינים והחשש מפני משוא פנים הוא למנוע העמדת אדם בניסיון, שאפשר שיעמוד בו ואפשר שלא. ניגוד עניינים אינו קיים רק כשיש ליועץ במכרז עניין חומרי בהצלחתה של אחת המתחרות במכרז. קשר בין היועץ למציעה יכול ליצור אצלו דעה קדומה ועשוי להתעוות שיקול הדעת המקצועי שלו, גם כאשר היועץ היה בעבר הקרוב עובד של אחת המציעות, אפילו אין ראיה שתהיה לו תועלת כספית מהעדפתה. כאשר תוצאות המכרז נקבעות לפי </a:t>
            </a:r>
            <a:r>
              <a:rPr lang="he-IL" sz="2200" b="1" dirty="0" err="1"/>
              <a:t>היעוץ</a:t>
            </a:r>
            <a:r>
              <a:rPr lang="he-IL" sz="2200" b="1" dirty="0"/>
              <a:t> המקצועי של היועץ, חשש זה מצדיק את פסילתו"</a:t>
            </a:r>
            <a:r>
              <a:rPr lang="he-IL" sz="2200" dirty="0"/>
              <a:t>.</a:t>
            </a:r>
            <a:endParaRPr lang="he-IL" sz="2200" b="1" dirty="0"/>
          </a:p>
          <a:p>
            <a:pPr algn="just">
              <a:buClr>
                <a:schemeClr val="tx2"/>
              </a:buClr>
              <a:defRPr/>
            </a:pPr>
            <a:endParaRPr lang="en-US" sz="2800" b="1" dirty="0"/>
          </a:p>
          <a:p>
            <a:pPr marL="457200" indent="-457200" algn="just">
              <a:buClr>
                <a:schemeClr val="tx2"/>
              </a:buClr>
              <a:buFont typeface="Arial" panose="020B0604020202020204" pitchFamily="34" charset="0"/>
              <a:buChar char="•"/>
              <a:defRPr/>
            </a:pPr>
            <a:endParaRPr lang="he-IL" sz="2800" dirty="0">
              <a:latin typeface="David" pitchFamily="2" charset="-79"/>
              <a:cs typeface="David" pitchFamily="2" charset="-79"/>
            </a:endParaRPr>
          </a:p>
          <a:p>
            <a:pPr algn="just" fontAlgn="auto">
              <a:spcAft>
                <a:spcPts val="0"/>
              </a:spcAft>
              <a:buFont typeface="Wingdings 2"/>
              <a:buNone/>
              <a:defRPr/>
            </a:pPr>
            <a:endParaRPr lang="he-IL" sz="2800" dirty="0">
              <a:latin typeface="David" pitchFamily="2" charset="-79"/>
              <a:cs typeface="David" pitchFamily="2" charset="-79"/>
            </a:endParaRPr>
          </a:p>
        </p:txBody>
      </p:sp>
      <p:sp>
        <p:nvSpPr>
          <p:cNvPr id="5" name="מלבן 4"/>
          <p:cNvSpPr/>
          <p:nvPr/>
        </p:nvSpPr>
        <p:spPr>
          <a:xfrm>
            <a:off x="395536" y="836712"/>
            <a:ext cx="8352928" cy="707886"/>
          </a:xfrm>
          <a:prstGeom prst="rect">
            <a:avLst/>
          </a:prstGeom>
        </p:spPr>
        <p:txBody>
          <a:bodyPr wrap="square">
            <a:spAutoFit/>
          </a:bodyPr>
          <a:lstStyle/>
          <a:p>
            <a:pPr algn="ctr" fontAlgn="auto">
              <a:spcAft>
                <a:spcPts val="0"/>
              </a:spcAft>
              <a:defRPr/>
            </a:pPr>
            <a:r>
              <a:rPr lang="he-IL" sz="4000" b="1" dirty="0">
                <a:solidFill>
                  <a:schemeClr val="tx2"/>
                </a:solidFill>
                <a:latin typeface="Aharoni" panose="02010803020104030203" pitchFamily="2" charset="-79"/>
                <a:ea typeface="+mj-ea"/>
                <a:cs typeface="+mn-cs"/>
              </a:rPr>
              <a:t>ייעוץ לועדת המכרזים</a:t>
            </a:r>
          </a:p>
        </p:txBody>
      </p:sp>
      <p:pic>
        <p:nvPicPr>
          <p:cNvPr id="2" name="תמונה 1"/>
          <p:cNvPicPr>
            <a:picLocks noChangeAspect="1"/>
          </p:cNvPicPr>
          <p:nvPr/>
        </p:nvPicPr>
        <p:blipFill>
          <a:blip r:embed="rId2"/>
          <a:stretch>
            <a:fillRect/>
          </a:stretch>
        </p:blipFill>
        <p:spPr>
          <a:xfrm>
            <a:off x="139918" y="29095"/>
            <a:ext cx="2670279" cy="658425"/>
          </a:xfrm>
          <a:prstGeom prst="rect">
            <a:avLst/>
          </a:prstGeom>
        </p:spPr>
      </p:pic>
    </p:spTree>
    <p:extLst>
      <p:ext uri="{BB962C8B-B14F-4D97-AF65-F5344CB8AC3E}">
        <p14:creationId xmlns:p14="http://schemas.microsoft.com/office/powerpoint/2010/main" val="858984913"/>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07950" y="188640"/>
            <a:ext cx="8891588" cy="5761037"/>
          </a:xfrm>
        </p:spPr>
        <p:txBody>
          <a:bodyPr>
            <a:normAutofit/>
          </a:bodyPr>
          <a:lstStyle/>
          <a:p>
            <a:pPr algn="just" fontAlgn="auto">
              <a:spcAft>
                <a:spcPts val="0"/>
              </a:spcAft>
              <a:buFont typeface="Wingdings 2"/>
              <a:buNone/>
              <a:defRPr/>
            </a:pPr>
            <a:r>
              <a:rPr lang="he-IL" sz="2400" dirty="0">
                <a:solidFill>
                  <a:schemeClr val="tx1"/>
                </a:solidFill>
                <a:latin typeface="David" pitchFamily="34" charset="-79"/>
                <a:cs typeface="David" pitchFamily="34" charset="-79"/>
              </a:rPr>
              <a:t> </a:t>
            </a:r>
            <a:endParaRPr lang="en-US" sz="2400" dirty="0">
              <a:solidFill>
                <a:schemeClr val="tx1"/>
              </a:solidFill>
              <a:latin typeface="David" pitchFamily="34" charset="-79"/>
              <a:cs typeface="David" pitchFamily="34" charset="-79"/>
            </a:endParaRPr>
          </a:p>
          <a:p>
            <a:pPr algn="just" fontAlgn="auto">
              <a:spcAft>
                <a:spcPts val="0"/>
              </a:spcAft>
              <a:buFont typeface="Wingdings 2"/>
              <a:buNone/>
              <a:defRPr/>
            </a:pPr>
            <a:endParaRPr lang="he-IL" sz="2400" dirty="0">
              <a:solidFill>
                <a:schemeClr val="tx1"/>
              </a:solidFill>
              <a:latin typeface="David" pitchFamily="34" charset="-79"/>
              <a:cs typeface="David" pitchFamily="34" charset="-79"/>
            </a:endParaRPr>
          </a:p>
          <a:p>
            <a:pPr>
              <a:lnSpc>
                <a:spcPct val="90000"/>
              </a:lnSpc>
              <a:defRPr/>
            </a:pPr>
            <a:r>
              <a:rPr lang="he-IL" sz="3200" dirty="0">
                <a:solidFill>
                  <a:schemeClr val="tx1"/>
                </a:solidFill>
                <a:latin typeface="David" pitchFamily="34" charset="-79"/>
                <a:cs typeface="David" pitchFamily="34" charset="-79"/>
              </a:rPr>
              <a:t> </a:t>
            </a:r>
            <a:endParaRPr lang="he-IL" sz="4100" b="1" dirty="0">
              <a:solidFill>
                <a:schemeClr val="tx2"/>
              </a:solidFill>
              <a:latin typeface="Aharoni" panose="02010803020104030203" pitchFamily="2" charset="-79"/>
              <a:ea typeface="+mj-ea"/>
            </a:endParaRPr>
          </a:p>
          <a:p>
            <a:pPr marR="0" lvl="0" algn="just">
              <a:buClrTx/>
              <a:buSzTx/>
            </a:pPr>
            <a:endParaRPr lang="he-IL" sz="2800" dirty="0">
              <a:solidFill>
                <a:srgbClr val="000000"/>
              </a:solidFill>
              <a:latin typeface="David" pitchFamily="34" charset="-79"/>
            </a:endParaRPr>
          </a:p>
          <a:p>
            <a:pPr algn="just" fontAlgn="auto">
              <a:spcAft>
                <a:spcPts val="0"/>
              </a:spcAft>
              <a:buFont typeface="Wingdings 2"/>
              <a:buNone/>
              <a:defRPr/>
            </a:pPr>
            <a:endParaRPr lang="he-IL" dirty="0">
              <a:solidFill>
                <a:schemeClr val="tx1"/>
              </a:solidFill>
              <a:latin typeface="David" pitchFamily="34" charset="-79"/>
              <a:cs typeface="David" pitchFamily="34" charset="-79"/>
            </a:endParaRPr>
          </a:p>
        </p:txBody>
      </p:sp>
      <p:sp>
        <p:nvSpPr>
          <p:cNvPr id="5" name="מלבן 4"/>
          <p:cNvSpPr/>
          <p:nvPr/>
        </p:nvSpPr>
        <p:spPr>
          <a:xfrm>
            <a:off x="251074" y="908720"/>
            <a:ext cx="8748464" cy="5090624"/>
          </a:xfrm>
          <a:prstGeom prst="rect">
            <a:avLst/>
          </a:prstGeom>
        </p:spPr>
        <p:txBody>
          <a:bodyPr wrap="square">
            <a:spAutoFit/>
          </a:bodyPr>
          <a:lstStyle/>
          <a:p>
            <a:pPr algn="ctr" fontAlgn="auto">
              <a:spcAft>
                <a:spcPts val="0"/>
              </a:spcAft>
              <a:defRPr/>
            </a:pPr>
            <a:r>
              <a:rPr lang="he-IL" sz="4000" b="1" dirty="0">
                <a:solidFill>
                  <a:schemeClr val="tx2"/>
                </a:solidFill>
                <a:latin typeface="Aharoni" panose="02010803020104030203" pitchFamily="2" charset="-79"/>
                <a:ea typeface="+mj-ea"/>
                <a:cs typeface="+mn-cs"/>
              </a:rPr>
              <a:t>מכרזים ברשויות מקומיות – המסגרת הנורמטיבית</a:t>
            </a:r>
          </a:p>
          <a:p>
            <a:pPr marL="457200" lvl="0" indent="-457200" algn="just" fontAlgn="auto">
              <a:spcBef>
                <a:spcPct val="20000"/>
              </a:spcBef>
              <a:spcAft>
                <a:spcPts val="0"/>
              </a:spcAft>
              <a:buFont typeface="Arial" panose="020B0604020202020204" pitchFamily="34" charset="0"/>
              <a:buChar char="•"/>
            </a:pPr>
            <a:r>
              <a:rPr lang="he-IL" sz="2400" dirty="0"/>
              <a:t>סעיף 197 לפקודת העיריות [נוסח חדש]</a:t>
            </a:r>
          </a:p>
          <a:p>
            <a:pPr lvl="0" algn="just" fontAlgn="auto">
              <a:spcBef>
                <a:spcPct val="20000"/>
              </a:spcBef>
              <a:spcAft>
                <a:spcPts val="0"/>
              </a:spcAft>
            </a:pPr>
            <a:r>
              <a:rPr lang="he-IL" sz="2400" b="1" i="1" dirty="0"/>
              <a:t>לא תתקשר עירייה בחוזה להעברת מקרקעין או טובין, להזמנת טובין או לביצוע עבודה אלא על פי מכרז פומבי. </a:t>
            </a:r>
          </a:p>
          <a:p>
            <a:pPr marL="457200" lvl="0" indent="-457200" algn="just" fontAlgn="auto">
              <a:spcBef>
                <a:spcPct val="20000"/>
              </a:spcBef>
              <a:spcAft>
                <a:spcPts val="0"/>
              </a:spcAft>
              <a:buFont typeface="Arial" panose="020B0604020202020204" pitchFamily="34" charset="0"/>
              <a:buChar char="•"/>
            </a:pPr>
            <a:r>
              <a:rPr lang="he-IL" sz="2400" dirty="0"/>
              <a:t>סעיף 192 לצו המועצות המקומיות (א) תשי"א- 1950</a:t>
            </a:r>
          </a:p>
          <a:p>
            <a:pPr lvl="0" algn="just" fontAlgn="auto">
              <a:spcBef>
                <a:spcPct val="20000"/>
              </a:spcBef>
              <a:spcAft>
                <a:spcPts val="0"/>
              </a:spcAft>
            </a:pPr>
            <a:r>
              <a:rPr lang="he-IL" sz="2400" b="1" i="1" dirty="0"/>
              <a:t>לא תתקשר מועצה בחוזה להעברת מקרקעין או טובין, להזמנת טובין או לביצוע עבודה, אלא על פי הוראות התוספת הרביעית</a:t>
            </a:r>
            <a:r>
              <a:rPr lang="he-IL" sz="2400" dirty="0"/>
              <a:t>.  </a:t>
            </a:r>
          </a:p>
          <a:p>
            <a:pPr marL="457200" lvl="0" indent="-457200" algn="just" fontAlgn="auto">
              <a:spcBef>
                <a:spcPct val="20000"/>
              </a:spcBef>
              <a:spcAft>
                <a:spcPts val="0"/>
              </a:spcAft>
              <a:buFont typeface="Arial" panose="020B0604020202020204" pitchFamily="34" charset="0"/>
              <a:buChar char="•"/>
            </a:pPr>
            <a:r>
              <a:rPr lang="he-IL" sz="2400" dirty="0"/>
              <a:t>סעיף 89 לצו המועצות המקומיות (מועצות אזוריות) </a:t>
            </a:r>
          </a:p>
          <a:p>
            <a:pPr lvl="0" algn="just" fontAlgn="auto">
              <a:spcBef>
                <a:spcPct val="20000"/>
              </a:spcBef>
              <a:spcAft>
                <a:spcPts val="0"/>
              </a:spcAft>
            </a:pPr>
            <a:r>
              <a:rPr lang="he-IL" sz="2400" b="1" i="1" dirty="0"/>
              <a:t>לא תתקשר המועצה בחוזה להעברת מקרקעין או טובין, להזמנת טובין או לביצוע עבודה אלא בהתאם להוראות שבתוספת </a:t>
            </a:r>
            <a:r>
              <a:rPr lang="he-IL" sz="2400" b="1" i="1" dirty="0" err="1"/>
              <a:t>השניה</a:t>
            </a:r>
            <a:r>
              <a:rPr lang="he-IL" sz="2400" b="1" i="1" dirty="0"/>
              <a:t>.</a:t>
            </a:r>
            <a:endParaRPr lang="he-IL" sz="2400" b="1" i="1" dirty="0">
              <a:solidFill>
                <a:schemeClr val="tx2"/>
              </a:solidFill>
              <a:latin typeface="Aharoni" panose="02010803020104030203" pitchFamily="2" charset="-79"/>
              <a:ea typeface="+mj-ea"/>
              <a:cs typeface="+mn-cs"/>
            </a:endParaRPr>
          </a:p>
        </p:txBody>
      </p:sp>
      <p:pic>
        <p:nvPicPr>
          <p:cNvPr id="2" name="תמונה 1"/>
          <p:cNvPicPr>
            <a:picLocks noChangeAspect="1"/>
          </p:cNvPicPr>
          <p:nvPr/>
        </p:nvPicPr>
        <p:blipFill>
          <a:blip r:embed="rId2"/>
          <a:stretch>
            <a:fillRect/>
          </a:stretch>
        </p:blipFill>
        <p:spPr>
          <a:xfrm>
            <a:off x="86246" y="182930"/>
            <a:ext cx="2670279" cy="658425"/>
          </a:xfrm>
          <a:prstGeom prst="rect">
            <a:avLst/>
          </a:prstGeom>
        </p:spPr>
      </p:pic>
    </p:spTree>
    <p:extLst>
      <p:ext uri="{BB962C8B-B14F-4D97-AF65-F5344CB8AC3E}">
        <p14:creationId xmlns:p14="http://schemas.microsoft.com/office/powerpoint/2010/main" val="3690561100"/>
      </p:ext>
    </p:extLst>
  </p:cSld>
  <p:clrMapOvr>
    <a:overrideClrMapping bg1="lt1" tx1="dk1" bg2="lt2" tx2="dk2" accent1="accent1" accent2="accent2" accent3="accent3" accent4="accent4" accent5="accent5" accent6="accent6" hlink="hlink" folHlink="folHlink"/>
  </p:clrMapOvr>
</p:sld>
</file>

<file path=ppt/slides/slide40.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26206" y="1268760"/>
            <a:ext cx="8891588" cy="5761037"/>
          </a:xfrm>
        </p:spPr>
        <p:txBody>
          <a:bodyPr>
            <a:normAutofit/>
          </a:bodyPr>
          <a:lstStyle/>
          <a:p>
            <a:pPr algn="just" fontAlgn="auto">
              <a:spcAft>
                <a:spcPts val="0"/>
              </a:spcAft>
              <a:buFont typeface="Wingdings 2"/>
              <a:buNone/>
              <a:defRPr/>
            </a:pPr>
            <a:r>
              <a:rPr lang="he-IL" sz="2400" dirty="0">
                <a:solidFill>
                  <a:schemeClr val="tx1"/>
                </a:solidFill>
                <a:latin typeface="David" pitchFamily="34" charset="-79"/>
                <a:cs typeface="David" pitchFamily="34" charset="-79"/>
              </a:rPr>
              <a:t> </a:t>
            </a:r>
            <a:endParaRPr lang="en-US" sz="2400" dirty="0">
              <a:solidFill>
                <a:schemeClr val="tx1"/>
              </a:solidFill>
              <a:latin typeface="David" pitchFamily="34" charset="-79"/>
              <a:cs typeface="David" pitchFamily="34" charset="-79"/>
            </a:endParaRPr>
          </a:p>
          <a:p>
            <a:pPr algn="just" fontAlgn="auto">
              <a:spcAft>
                <a:spcPts val="0"/>
              </a:spcAft>
              <a:buFont typeface="Wingdings 2"/>
              <a:buNone/>
              <a:defRPr/>
            </a:pPr>
            <a:endParaRPr lang="he-IL" sz="2400" dirty="0">
              <a:solidFill>
                <a:schemeClr val="tx1"/>
              </a:solidFill>
              <a:latin typeface="David" pitchFamily="34" charset="-79"/>
              <a:cs typeface="David" pitchFamily="34" charset="-79"/>
            </a:endParaRPr>
          </a:p>
          <a:p>
            <a:pPr marL="457200" indent="-457200" algn="just">
              <a:buClr>
                <a:schemeClr val="tx2"/>
              </a:buClr>
              <a:buFont typeface="Arial" panose="020B0604020202020204" pitchFamily="34" charset="0"/>
              <a:buChar char="•"/>
              <a:defRPr/>
            </a:pPr>
            <a:r>
              <a:rPr lang="he-IL" dirty="0">
                <a:latin typeface="David" pitchFamily="34" charset="-79"/>
              </a:rPr>
              <a:t>מטרתם של תנאי הסף הם להוות מסננת ולתחום את ההתמודדות למציעים הטובים ביותר עבור עורך המכרז וזאת בהתאמה לעבודות המבוקשות תוך שמירה על עקרון השוויון ועל חופש העיסוק.</a:t>
            </a:r>
          </a:p>
          <a:p>
            <a:pPr marL="457200" indent="-457200" algn="just">
              <a:buClr>
                <a:schemeClr val="tx2"/>
              </a:buClr>
              <a:buFont typeface="Arial" panose="020B0604020202020204" pitchFamily="34" charset="0"/>
              <a:buChar char="•"/>
              <a:defRPr/>
            </a:pPr>
            <a:r>
              <a:rPr lang="he-IL" dirty="0">
                <a:latin typeface="David" pitchFamily="34" charset="-79"/>
              </a:rPr>
              <a:t>תנאי הסף צריכים להיגזר מדרישות המכרז עצמו ולהיות רלוונטיים למטרת ההתקשרות ולמהותה (</a:t>
            </a:r>
            <a:r>
              <a:rPr lang="he-IL" b="1" dirty="0">
                <a:latin typeface="David" pitchFamily="34" charset="-79"/>
              </a:rPr>
              <a:t>כך למשל לא סביר כי רשות המעוניינת לבצע עבודות בניה המתאימה לסיווג קבלני ג'2 תקבע בתנאי הסף דרישה כי רק קבלנים בעלי סיווג ג'5 יוכלו להגיש הצעתם</a:t>
            </a:r>
            <a:r>
              <a:rPr lang="he-IL" dirty="0">
                <a:latin typeface="David" pitchFamily="34" charset="-79"/>
              </a:rPr>
              <a:t>).</a:t>
            </a:r>
          </a:p>
          <a:p>
            <a:pPr marL="457200" indent="-457200" algn="just">
              <a:buClr>
                <a:schemeClr val="tx2"/>
              </a:buClr>
              <a:buFont typeface="Arial" panose="020B0604020202020204" pitchFamily="34" charset="0"/>
              <a:buChar char="•"/>
              <a:defRPr/>
            </a:pPr>
            <a:r>
              <a:rPr lang="he-IL" dirty="0">
                <a:latin typeface="David" pitchFamily="34" charset="-79"/>
              </a:rPr>
              <a:t>דרישה מחמירה מידי בתנאי סף עלולה לצמצם את מעגל המשתתפים הפוטנציאליים שלא לצורך ולא לעמוד במבחן הסבירות של בית משפט. </a:t>
            </a:r>
          </a:p>
          <a:p>
            <a:pPr marL="457200" indent="-457200" algn="just">
              <a:buClr>
                <a:schemeClr val="tx2"/>
              </a:buClr>
              <a:buFont typeface="Arial" panose="020B0604020202020204" pitchFamily="34" charset="0"/>
              <a:buChar char="•"/>
              <a:defRPr/>
            </a:pPr>
            <a:endParaRPr lang="he-IL" sz="2800" dirty="0">
              <a:latin typeface="David" pitchFamily="34" charset="-79"/>
            </a:endParaRPr>
          </a:p>
          <a:p>
            <a:pPr marL="457200" indent="-457200" algn="just">
              <a:buClr>
                <a:schemeClr val="tx2"/>
              </a:buClr>
              <a:buFont typeface="Arial" panose="020B0604020202020204" pitchFamily="34" charset="0"/>
              <a:buChar char="•"/>
              <a:defRPr/>
            </a:pPr>
            <a:endParaRPr lang="he-IL" sz="2800" dirty="0">
              <a:latin typeface="David" pitchFamily="34" charset="-79"/>
            </a:endParaRPr>
          </a:p>
          <a:p>
            <a:pPr algn="just">
              <a:defRPr/>
            </a:pPr>
            <a:endParaRPr lang="he-IL" sz="2800" dirty="0">
              <a:latin typeface="David" pitchFamily="2" charset="-79"/>
              <a:cs typeface="David" pitchFamily="2" charset="-79"/>
            </a:endParaRPr>
          </a:p>
          <a:p>
            <a:pPr algn="just" fontAlgn="auto">
              <a:spcAft>
                <a:spcPts val="0"/>
              </a:spcAft>
              <a:buFont typeface="Wingdings 2"/>
              <a:buNone/>
              <a:defRPr/>
            </a:pPr>
            <a:endParaRPr lang="he-IL" sz="2800" dirty="0">
              <a:latin typeface="David" pitchFamily="2" charset="-79"/>
              <a:cs typeface="David" pitchFamily="2" charset="-79"/>
            </a:endParaRPr>
          </a:p>
        </p:txBody>
      </p:sp>
      <p:sp>
        <p:nvSpPr>
          <p:cNvPr id="5" name="מלבן 4"/>
          <p:cNvSpPr/>
          <p:nvPr/>
        </p:nvSpPr>
        <p:spPr>
          <a:xfrm>
            <a:off x="395536" y="687520"/>
            <a:ext cx="8352928" cy="1323439"/>
          </a:xfrm>
          <a:prstGeom prst="rect">
            <a:avLst/>
          </a:prstGeom>
        </p:spPr>
        <p:txBody>
          <a:bodyPr wrap="square">
            <a:spAutoFit/>
          </a:bodyPr>
          <a:lstStyle/>
          <a:p>
            <a:pPr algn="ctr" fontAlgn="auto">
              <a:spcAft>
                <a:spcPts val="0"/>
              </a:spcAft>
              <a:defRPr/>
            </a:pPr>
            <a:r>
              <a:rPr lang="he-IL" sz="4000" b="1" dirty="0">
                <a:solidFill>
                  <a:schemeClr val="tx2"/>
                </a:solidFill>
                <a:latin typeface="Aharoni" panose="02010803020104030203" pitchFamily="2" charset="-79"/>
                <a:ea typeface="+mj-ea"/>
                <a:cs typeface="+mn-cs"/>
              </a:rPr>
              <a:t>תנאים מקדמיים להשתתפות במכרז</a:t>
            </a:r>
          </a:p>
          <a:p>
            <a:pPr algn="ctr" fontAlgn="auto">
              <a:spcAft>
                <a:spcPts val="0"/>
              </a:spcAft>
              <a:defRPr/>
            </a:pPr>
            <a:r>
              <a:rPr lang="he-IL" sz="4000" b="1" dirty="0">
                <a:solidFill>
                  <a:schemeClr val="tx2"/>
                </a:solidFill>
                <a:latin typeface="Aharoni" panose="02010803020104030203" pitchFamily="2" charset="-79"/>
                <a:ea typeface="+mj-ea"/>
                <a:cs typeface="+mn-cs"/>
              </a:rPr>
              <a:t>תנאי סף</a:t>
            </a:r>
          </a:p>
        </p:txBody>
      </p:sp>
      <p:pic>
        <p:nvPicPr>
          <p:cNvPr id="2" name="תמונה 1"/>
          <p:cNvPicPr>
            <a:picLocks noChangeAspect="1"/>
          </p:cNvPicPr>
          <p:nvPr/>
        </p:nvPicPr>
        <p:blipFill>
          <a:blip r:embed="rId2"/>
          <a:stretch>
            <a:fillRect/>
          </a:stretch>
        </p:blipFill>
        <p:spPr>
          <a:xfrm>
            <a:off x="139918" y="29095"/>
            <a:ext cx="2670279" cy="658425"/>
          </a:xfrm>
          <a:prstGeom prst="rect">
            <a:avLst/>
          </a:prstGeom>
        </p:spPr>
      </p:pic>
    </p:spTree>
    <p:extLst>
      <p:ext uri="{BB962C8B-B14F-4D97-AF65-F5344CB8AC3E}">
        <p14:creationId xmlns:p14="http://schemas.microsoft.com/office/powerpoint/2010/main" val="168468302"/>
      </p:ext>
    </p:extLst>
  </p:cSld>
  <p:clrMapOvr>
    <a:overrideClrMapping bg1="lt1" tx1="dk1" bg2="lt2" tx2="dk2" accent1="accent1" accent2="accent2" accent3="accent3" accent4="accent4" accent5="accent5" accent6="accent6" hlink="hlink" folHlink="folHlink"/>
  </p:clrMapOvr>
</p:sld>
</file>

<file path=ppt/slides/slide41.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26206" y="1196752"/>
            <a:ext cx="8891588" cy="5761037"/>
          </a:xfrm>
        </p:spPr>
        <p:txBody>
          <a:bodyPr>
            <a:normAutofit fontScale="85000" lnSpcReduction="10000"/>
          </a:bodyPr>
          <a:lstStyle/>
          <a:p>
            <a:pPr algn="just" fontAlgn="auto">
              <a:spcAft>
                <a:spcPts val="0"/>
              </a:spcAft>
              <a:buFont typeface="Wingdings 2"/>
              <a:buNone/>
              <a:defRPr/>
            </a:pPr>
            <a:r>
              <a:rPr lang="he-IL" sz="2400" dirty="0">
                <a:solidFill>
                  <a:schemeClr val="tx1"/>
                </a:solidFill>
                <a:latin typeface="David" pitchFamily="34" charset="-79"/>
                <a:cs typeface="David" pitchFamily="34" charset="-79"/>
              </a:rPr>
              <a:t> </a:t>
            </a:r>
            <a:endParaRPr lang="en-US" sz="2400" dirty="0">
              <a:solidFill>
                <a:schemeClr val="tx1"/>
              </a:solidFill>
              <a:latin typeface="David" pitchFamily="34" charset="-79"/>
              <a:cs typeface="David" pitchFamily="34" charset="-79"/>
            </a:endParaRPr>
          </a:p>
          <a:p>
            <a:pPr algn="just" fontAlgn="auto">
              <a:spcAft>
                <a:spcPts val="0"/>
              </a:spcAft>
              <a:buFont typeface="Wingdings 2"/>
              <a:buNone/>
              <a:defRPr/>
            </a:pPr>
            <a:endParaRPr lang="he-IL" sz="2800" dirty="0">
              <a:latin typeface="David" pitchFamily="2" charset="-79"/>
              <a:cs typeface="David" pitchFamily="2" charset="-79"/>
            </a:endParaRPr>
          </a:p>
          <a:p>
            <a:pPr algn="just">
              <a:defRPr/>
            </a:pPr>
            <a:r>
              <a:rPr lang="he-IL" sz="2800" dirty="0">
                <a:latin typeface="David" pitchFamily="2" charset="-79"/>
                <a:cs typeface="David" pitchFamily="2" charset="-79"/>
              </a:rPr>
              <a:t>תנאי הסף מתחלקים לתנאים סטטוטוריים (אישורים שחובה לבקש כדי לבצע התקשרות עם הזוכה) ותנאי סף שמצויים בשיקול דעת של מנסח המכרז.</a:t>
            </a:r>
          </a:p>
          <a:p>
            <a:pPr algn="just" fontAlgn="auto">
              <a:spcAft>
                <a:spcPts val="0"/>
              </a:spcAft>
              <a:buFont typeface="Wingdings 2"/>
              <a:buNone/>
              <a:defRPr/>
            </a:pPr>
            <a:endParaRPr lang="he-IL" sz="1600" dirty="0">
              <a:latin typeface="David" pitchFamily="2" charset="-79"/>
              <a:cs typeface="David" pitchFamily="2" charset="-79"/>
            </a:endParaRPr>
          </a:p>
          <a:p>
            <a:pPr algn="just">
              <a:defRPr/>
            </a:pPr>
            <a:r>
              <a:rPr lang="he-IL" sz="2800" b="1" dirty="0">
                <a:latin typeface="David" pitchFamily="2" charset="-79"/>
                <a:cs typeface="David" pitchFamily="2" charset="-79"/>
              </a:rPr>
              <a:t>תנאי סף סטטוטוריים:</a:t>
            </a:r>
          </a:p>
          <a:p>
            <a:pPr algn="just">
              <a:defRPr/>
            </a:pPr>
            <a:r>
              <a:rPr lang="he-IL" sz="2800" b="1" dirty="0">
                <a:latin typeface="David" pitchFamily="2" charset="-79"/>
                <a:cs typeface="David" pitchFamily="2" charset="-79"/>
              </a:rPr>
              <a:t>בתקנה 13 (א) לתקנות העיריות (מכרזים) </a:t>
            </a:r>
          </a:p>
          <a:p>
            <a:pPr algn="just">
              <a:defRPr/>
            </a:pPr>
            <a:r>
              <a:rPr lang="he-IL" sz="2800" i="1" dirty="0">
                <a:latin typeface="David" pitchFamily="2" charset="-79"/>
                <a:cs typeface="David" pitchFamily="2" charset="-79"/>
              </a:rPr>
              <a:t>"המעוניין להשתתף במכרז יגיש לעירייה את מסמכי המכרז כמפורט בתקנה 10(א), וכן כל מסמך שידרוש ראש העיריה, כגון אישור פקיד השומה או רואה חשבון בגין ניהול ספרים כחוק, אישור רישום בפנקס הקבלנים </a:t>
            </a:r>
            <a:r>
              <a:rPr lang="he-IL" sz="2800" i="1" dirty="0" err="1">
                <a:latin typeface="David" pitchFamily="2" charset="-79"/>
                <a:cs typeface="David" pitchFamily="2" charset="-79"/>
              </a:rPr>
              <a:t>וכו</a:t>
            </a:r>
            <a:r>
              <a:rPr lang="he-IL" sz="2800" i="1" dirty="0">
                <a:latin typeface="David" pitchFamily="2" charset="-79"/>
                <a:cs typeface="David" pitchFamily="2" charset="-79"/>
              </a:rPr>
              <a:t>'; נדרשו מסמכים אלה - יהפכו חלק בלתי נפרד ממסמכי המכרז."</a:t>
            </a:r>
          </a:p>
          <a:p>
            <a:pPr algn="just">
              <a:defRPr/>
            </a:pPr>
            <a:endParaRPr lang="he-IL" sz="2800" dirty="0">
              <a:latin typeface="David" pitchFamily="2" charset="-79"/>
              <a:cs typeface="David" pitchFamily="2" charset="-79"/>
            </a:endParaRPr>
          </a:p>
          <a:p>
            <a:pPr algn="just">
              <a:defRPr/>
            </a:pPr>
            <a:r>
              <a:rPr lang="he-IL" sz="2800" dirty="0">
                <a:latin typeface="David" pitchFamily="2" charset="-79"/>
                <a:cs typeface="David" pitchFamily="2" charset="-79"/>
              </a:rPr>
              <a:t>הכוונה בתנאי סף מסוג זה הינה לאישורים שהרשות נדרשת לקבל במכרז כדי לבצע את ההתקשרות עם הזוכה (כגון אישור רישום תאגיד, אישור ניכוי מס וכד'). אין חובה בתקנות לדרוש מסמכים אלו אולם הם מחויבים לצורך ביצוע ההתקשרות.</a:t>
            </a:r>
          </a:p>
          <a:p>
            <a:pPr algn="just" fontAlgn="auto">
              <a:spcAft>
                <a:spcPts val="0"/>
              </a:spcAft>
              <a:buFont typeface="Wingdings 2"/>
              <a:buNone/>
              <a:defRPr/>
            </a:pPr>
            <a:endParaRPr lang="he-IL" sz="2800" dirty="0">
              <a:latin typeface="David" pitchFamily="2" charset="-79"/>
              <a:cs typeface="David" pitchFamily="2" charset="-79"/>
            </a:endParaRPr>
          </a:p>
        </p:txBody>
      </p:sp>
      <p:sp>
        <p:nvSpPr>
          <p:cNvPr id="5" name="מלבן 4"/>
          <p:cNvSpPr/>
          <p:nvPr/>
        </p:nvSpPr>
        <p:spPr>
          <a:xfrm>
            <a:off x="395536" y="687520"/>
            <a:ext cx="8352928" cy="1754326"/>
          </a:xfrm>
          <a:prstGeom prst="rect">
            <a:avLst/>
          </a:prstGeom>
        </p:spPr>
        <p:txBody>
          <a:bodyPr wrap="square">
            <a:spAutoFit/>
          </a:bodyPr>
          <a:lstStyle/>
          <a:p>
            <a:pPr algn="ctr" fontAlgn="auto">
              <a:spcAft>
                <a:spcPts val="0"/>
              </a:spcAft>
              <a:defRPr/>
            </a:pPr>
            <a:r>
              <a:rPr lang="he-IL" sz="3600" b="1" dirty="0">
                <a:solidFill>
                  <a:schemeClr val="tx2"/>
                </a:solidFill>
                <a:latin typeface="Aharoni" panose="02010803020104030203" pitchFamily="2" charset="-79"/>
                <a:ea typeface="+mj-ea"/>
                <a:cs typeface="+mn-cs"/>
              </a:rPr>
              <a:t>תנאים מקדמיים להשתתפות במכרז</a:t>
            </a:r>
          </a:p>
          <a:p>
            <a:pPr algn="ctr" fontAlgn="auto">
              <a:spcAft>
                <a:spcPts val="0"/>
              </a:spcAft>
              <a:defRPr/>
            </a:pPr>
            <a:r>
              <a:rPr lang="he-IL" sz="3600" b="1" dirty="0">
                <a:solidFill>
                  <a:schemeClr val="tx2"/>
                </a:solidFill>
                <a:latin typeface="Aharoni" panose="02010803020104030203" pitchFamily="2" charset="-79"/>
                <a:ea typeface="+mj-ea"/>
                <a:cs typeface="+mn-cs"/>
              </a:rPr>
              <a:t>תנאי סף</a:t>
            </a:r>
          </a:p>
          <a:p>
            <a:pPr algn="ctr" fontAlgn="auto">
              <a:spcAft>
                <a:spcPts val="0"/>
              </a:spcAft>
              <a:defRPr/>
            </a:pPr>
            <a:endParaRPr lang="he-IL" sz="3600" b="1" dirty="0">
              <a:solidFill>
                <a:schemeClr val="tx2"/>
              </a:solidFill>
              <a:latin typeface="Aharoni" panose="02010803020104030203" pitchFamily="2" charset="-79"/>
              <a:ea typeface="+mj-ea"/>
              <a:cs typeface="+mn-cs"/>
            </a:endParaRPr>
          </a:p>
        </p:txBody>
      </p:sp>
      <p:pic>
        <p:nvPicPr>
          <p:cNvPr id="2" name="תמונה 1"/>
          <p:cNvPicPr>
            <a:picLocks noChangeAspect="1"/>
          </p:cNvPicPr>
          <p:nvPr/>
        </p:nvPicPr>
        <p:blipFill>
          <a:blip r:embed="rId2"/>
          <a:stretch>
            <a:fillRect/>
          </a:stretch>
        </p:blipFill>
        <p:spPr>
          <a:xfrm>
            <a:off x="139918" y="29095"/>
            <a:ext cx="2670279" cy="658425"/>
          </a:xfrm>
          <a:prstGeom prst="rect">
            <a:avLst/>
          </a:prstGeom>
        </p:spPr>
      </p:pic>
    </p:spTree>
    <p:extLst>
      <p:ext uri="{BB962C8B-B14F-4D97-AF65-F5344CB8AC3E}">
        <p14:creationId xmlns:p14="http://schemas.microsoft.com/office/powerpoint/2010/main" val="3517233626"/>
      </p:ext>
    </p:extLst>
  </p:cSld>
  <p:clrMapOvr>
    <a:overrideClrMapping bg1="lt1" tx1="dk1" bg2="lt2" tx2="dk2" accent1="accent1" accent2="accent2" accent3="accent3" accent4="accent4" accent5="accent5" accent6="accent6" hlink="hlink" folHlink="folHlink"/>
  </p:clrMapOvr>
</p:sld>
</file>

<file path=ppt/slides/slide42.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26206" y="1196752"/>
            <a:ext cx="8891588" cy="5761037"/>
          </a:xfrm>
        </p:spPr>
        <p:txBody>
          <a:bodyPr>
            <a:normAutofit/>
          </a:bodyPr>
          <a:lstStyle/>
          <a:p>
            <a:pPr algn="just" fontAlgn="auto">
              <a:spcAft>
                <a:spcPts val="0"/>
              </a:spcAft>
              <a:buFont typeface="Wingdings 2"/>
              <a:buNone/>
              <a:defRPr/>
            </a:pPr>
            <a:r>
              <a:rPr lang="he-IL" sz="2400" dirty="0">
                <a:solidFill>
                  <a:schemeClr val="tx1"/>
                </a:solidFill>
                <a:latin typeface="David" pitchFamily="34" charset="-79"/>
                <a:cs typeface="David" pitchFamily="34" charset="-79"/>
              </a:rPr>
              <a:t> </a:t>
            </a:r>
            <a:endParaRPr lang="en-US" sz="2400" dirty="0">
              <a:solidFill>
                <a:schemeClr val="tx1"/>
              </a:solidFill>
              <a:latin typeface="David" pitchFamily="34" charset="-79"/>
              <a:cs typeface="David" pitchFamily="34" charset="-79"/>
            </a:endParaRPr>
          </a:p>
          <a:p>
            <a:pPr algn="just">
              <a:defRPr/>
            </a:pPr>
            <a:r>
              <a:rPr lang="he-IL" sz="2800" b="1" u="sng" dirty="0">
                <a:latin typeface="David" pitchFamily="2" charset="-79"/>
                <a:cs typeface="David" pitchFamily="2" charset="-79"/>
              </a:rPr>
              <a:t>ניסיון קודם</a:t>
            </a:r>
          </a:p>
          <a:p>
            <a:pPr algn="just">
              <a:defRPr/>
            </a:pPr>
            <a:r>
              <a:rPr lang="he-IL" sz="2800" dirty="0">
                <a:latin typeface="David" pitchFamily="2" charset="-79"/>
                <a:cs typeface="David" pitchFamily="2" charset="-79"/>
              </a:rPr>
              <a:t>רצוי כי במסגרת המכרז ייקבע תנאי הסף הקובע כי למציע ניסיון בעבודות המבוקשות במסגרת המכרז כאשר לרוב נדרש כי הניסיון האמור יהיה בעבודה עבור גופים ציבוריים. ישנם כמה מרכיבים לדרישת הניסיון:</a:t>
            </a:r>
            <a:endParaRPr lang="he-IL" sz="2800" b="1" u="sng" dirty="0">
              <a:latin typeface="David" pitchFamily="2" charset="-79"/>
              <a:cs typeface="David" pitchFamily="2" charset="-79"/>
            </a:endParaRPr>
          </a:p>
          <a:p>
            <a:pPr marL="457200" indent="-457200" algn="just">
              <a:buClr>
                <a:schemeClr val="tx2"/>
              </a:buClr>
              <a:buFont typeface="Arial" panose="020B0604020202020204" pitchFamily="34" charset="0"/>
              <a:buChar char="•"/>
              <a:defRPr/>
            </a:pPr>
            <a:r>
              <a:rPr lang="he-IL" sz="2800" dirty="0">
                <a:latin typeface="David" pitchFamily="2" charset="-79"/>
                <a:cs typeface="David" pitchFamily="2" charset="-79"/>
              </a:rPr>
              <a:t>מרכיב מהותי –איזה ניסיון נדרש, כמה ניסיון דרוש, מתי נרכש הניסיון.</a:t>
            </a:r>
          </a:p>
          <a:p>
            <a:pPr marL="457200" indent="-457200" algn="just">
              <a:buClr>
                <a:schemeClr val="tx2"/>
              </a:buClr>
              <a:buFont typeface="Arial" panose="020B0604020202020204" pitchFamily="34" charset="0"/>
              <a:buChar char="•"/>
              <a:defRPr/>
            </a:pPr>
            <a:r>
              <a:rPr lang="he-IL" sz="2800" dirty="0">
                <a:latin typeface="David" pitchFamily="2" charset="-79"/>
                <a:cs typeface="David" pitchFamily="2" charset="-79"/>
              </a:rPr>
              <a:t>מרכיב פרסונאלי – במי צריך להתקיים הניסיון.</a:t>
            </a:r>
          </a:p>
          <a:p>
            <a:pPr marL="457200" indent="-457200" algn="just">
              <a:buClr>
                <a:schemeClr val="tx2"/>
              </a:buClr>
              <a:buFont typeface="Arial" panose="020B0604020202020204" pitchFamily="34" charset="0"/>
              <a:buChar char="•"/>
              <a:defRPr/>
            </a:pPr>
            <a:r>
              <a:rPr lang="he-IL" sz="2800" dirty="0">
                <a:latin typeface="David" pitchFamily="2" charset="-79"/>
                <a:cs typeface="David" pitchFamily="2" charset="-79"/>
              </a:rPr>
              <a:t>מרכיב ראייתי – איך המציע מוכיח את עמידתו בדרישת הניסיון. כדוגמת תצהיר, מכתב מתאגידים שהתקשרו עמו וכד'.</a:t>
            </a:r>
          </a:p>
          <a:p>
            <a:pPr algn="just" fontAlgn="auto">
              <a:spcAft>
                <a:spcPts val="0"/>
              </a:spcAft>
              <a:buFont typeface="Wingdings 2"/>
              <a:buNone/>
              <a:defRPr/>
            </a:pPr>
            <a:endParaRPr lang="he-IL" sz="2800" dirty="0">
              <a:latin typeface="David" pitchFamily="2" charset="-79"/>
              <a:cs typeface="David" pitchFamily="2" charset="-79"/>
            </a:endParaRPr>
          </a:p>
        </p:txBody>
      </p:sp>
      <p:sp>
        <p:nvSpPr>
          <p:cNvPr id="5" name="מלבן 4"/>
          <p:cNvSpPr/>
          <p:nvPr/>
        </p:nvSpPr>
        <p:spPr>
          <a:xfrm>
            <a:off x="395536" y="836712"/>
            <a:ext cx="8352928" cy="1200329"/>
          </a:xfrm>
          <a:prstGeom prst="rect">
            <a:avLst/>
          </a:prstGeom>
        </p:spPr>
        <p:txBody>
          <a:bodyPr wrap="square">
            <a:spAutoFit/>
          </a:bodyPr>
          <a:lstStyle/>
          <a:p>
            <a:pPr algn="ctr" fontAlgn="auto">
              <a:spcAft>
                <a:spcPts val="0"/>
              </a:spcAft>
              <a:defRPr/>
            </a:pPr>
            <a:r>
              <a:rPr lang="he-IL" sz="3600" b="1" dirty="0">
                <a:solidFill>
                  <a:schemeClr val="tx2"/>
                </a:solidFill>
                <a:latin typeface="Aharoni" panose="02010803020104030203" pitchFamily="2" charset="-79"/>
                <a:ea typeface="+mj-ea"/>
                <a:cs typeface="+mn-cs"/>
              </a:rPr>
              <a:t>דוגמאות לתנאי סף נפוצים</a:t>
            </a:r>
          </a:p>
          <a:p>
            <a:pPr algn="ctr" fontAlgn="auto">
              <a:spcAft>
                <a:spcPts val="0"/>
              </a:spcAft>
              <a:defRPr/>
            </a:pPr>
            <a:r>
              <a:rPr lang="he-IL" sz="3600" b="1" dirty="0">
                <a:solidFill>
                  <a:schemeClr val="tx2"/>
                </a:solidFill>
                <a:latin typeface="Aharoni" panose="02010803020104030203" pitchFamily="2" charset="-79"/>
                <a:ea typeface="+mj-ea"/>
                <a:cs typeface="+mn-cs"/>
              </a:rPr>
              <a:t>על פי שיקול דעת עורך המכרז</a:t>
            </a:r>
          </a:p>
        </p:txBody>
      </p:sp>
      <p:pic>
        <p:nvPicPr>
          <p:cNvPr id="2" name="תמונה 1"/>
          <p:cNvPicPr>
            <a:picLocks noChangeAspect="1"/>
          </p:cNvPicPr>
          <p:nvPr/>
        </p:nvPicPr>
        <p:blipFill>
          <a:blip r:embed="rId2"/>
          <a:stretch>
            <a:fillRect/>
          </a:stretch>
        </p:blipFill>
        <p:spPr>
          <a:xfrm>
            <a:off x="139918" y="29095"/>
            <a:ext cx="2670279" cy="658425"/>
          </a:xfrm>
          <a:prstGeom prst="rect">
            <a:avLst/>
          </a:prstGeom>
        </p:spPr>
      </p:pic>
    </p:spTree>
    <p:extLst>
      <p:ext uri="{BB962C8B-B14F-4D97-AF65-F5344CB8AC3E}">
        <p14:creationId xmlns:p14="http://schemas.microsoft.com/office/powerpoint/2010/main" val="1436373564"/>
      </p:ext>
    </p:extLst>
  </p:cSld>
  <p:clrMapOvr>
    <a:overrideClrMapping bg1="lt1" tx1="dk1" bg2="lt2" tx2="dk2" accent1="accent1" accent2="accent2" accent3="accent3" accent4="accent4" accent5="accent5" accent6="accent6" hlink="hlink" folHlink="folHlink"/>
  </p:clrMapOvr>
</p:sld>
</file>

<file path=ppt/slides/slide43.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39918" y="718411"/>
            <a:ext cx="8877876" cy="6139589"/>
          </a:xfrm>
        </p:spPr>
        <p:txBody>
          <a:bodyPr>
            <a:normAutofit/>
          </a:bodyPr>
          <a:lstStyle/>
          <a:p>
            <a:pPr algn="just" fontAlgn="auto">
              <a:spcAft>
                <a:spcPts val="0"/>
              </a:spcAft>
              <a:buFont typeface="Wingdings 2"/>
              <a:buNone/>
              <a:defRPr/>
            </a:pPr>
            <a:r>
              <a:rPr lang="he-IL" sz="2400" dirty="0">
                <a:solidFill>
                  <a:schemeClr val="tx1"/>
                </a:solidFill>
                <a:latin typeface="David" pitchFamily="34" charset="-79"/>
                <a:cs typeface="David" pitchFamily="34" charset="-79"/>
              </a:rPr>
              <a:t> </a:t>
            </a:r>
            <a:endParaRPr lang="en-US" sz="2400" dirty="0">
              <a:solidFill>
                <a:schemeClr val="tx1"/>
              </a:solidFill>
              <a:latin typeface="David" pitchFamily="34" charset="-79"/>
              <a:cs typeface="David" pitchFamily="34" charset="-79"/>
            </a:endParaRPr>
          </a:p>
          <a:p>
            <a:pPr algn="just" fontAlgn="auto">
              <a:spcAft>
                <a:spcPts val="0"/>
              </a:spcAft>
              <a:buFont typeface="Wingdings 2"/>
              <a:buNone/>
              <a:defRPr/>
            </a:pPr>
            <a:endParaRPr lang="he-IL" sz="2800" dirty="0">
              <a:latin typeface="David" pitchFamily="2" charset="-79"/>
              <a:cs typeface="David" pitchFamily="2" charset="-79"/>
            </a:endParaRPr>
          </a:p>
          <a:p>
            <a:pPr algn="just">
              <a:defRPr/>
            </a:pPr>
            <a:r>
              <a:rPr lang="he-IL" sz="3500" b="1" u="sng" dirty="0">
                <a:latin typeface="David" pitchFamily="2" charset="-79"/>
                <a:cs typeface="David" pitchFamily="2" charset="-79"/>
              </a:rPr>
              <a:t>ערבות בנקאית להשתתפות במכרז</a:t>
            </a:r>
          </a:p>
          <a:p>
            <a:pPr marL="514350" indent="-514350" algn="just">
              <a:buClr>
                <a:schemeClr val="tx2"/>
              </a:buClr>
              <a:buFont typeface="Arial" panose="020B0604020202020204" pitchFamily="34" charset="0"/>
              <a:buChar char="•"/>
              <a:defRPr/>
            </a:pPr>
            <a:r>
              <a:rPr lang="he-IL" sz="2800" dirty="0">
                <a:latin typeface="David" pitchFamily="2" charset="-79"/>
                <a:cs typeface="David" pitchFamily="2" charset="-79"/>
              </a:rPr>
              <a:t>נהוג כי אחד מתנאי הסף במכרז הוא ערבות בנקאית להשתתפות במכרז.</a:t>
            </a:r>
          </a:p>
          <a:p>
            <a:pPr marL="514350" indent="-514350" algn="just">
              <a:buClr>
                <a:schemeClr val="tx2"/>
              </a:buClr>
              <a:buFont typeface="Arial" panose="020B0604020202020204" pitchFamily="34" charset="0"/>
              <a:buChar char="•"/>
              <a:defRPr/>
            </a:pPr>
            <a:r>
              <a:rPr lang="he-IL" sz="2800" dirty="0">
                <a:latin typeface="David" pitchFamily="2" charset="-79"/>
                <a:cs typeface="David" pitchFamily="2" charset="-79"/>
              </a:rPr>
              <a:t>מטרת ערבות ההשתתפות היא גם לעמוד על יכולתו הפיננסית של מגיש ההצעה וגם להבטיח שיהיה למזמין המכרז מהיכן להיפרע מצב בו המציע לא יעמוד מאחורי הצעתו במכרז או יחזור ממנה.</a:t>
            </a:r>
          </a:p>
          <a:p>
            <a:pPr marL="514350" indent="-514350" algn="just">
              <a:buClr>
                <a:schemeClr val="tx2"/>
              </a:buClr>
              <a:buFont typeface="Arial" panose="020B0604020202020204" pitchFamily="34" charset="0"/>
              <a:buChar char="•"/>
              <a:defRPr/>
            </a:pPr>
            <a:r>
              <a:rPr lang="he-IL" sz="2800" dirty="0">
                <a:latin typeface="David" pitchFamily="2" charset="-79"/>
                <a:cs typeface="David" pitchFamily="2" charset="-79"/>
              </a:rPr>
              <a:t>לרוב הוראות המכרז קובעות כי על הערבות ההשתתפות להיות אוטונומית וניתנת לחילוט באמצעות פניה חד צדדית של הגוף הציבורי וזאת מבלי שיהא עליו לנמק טענותיו.</a:t>
            </a:r>
          </a:p>
          <a:p>
            <a:pPr marL="514350" indent="-514350" algn="just">
              <a:buClr>
                <a:schemeClr val="tx2"/>
              </a:buClr>
              <a:buFont typeface="Arial" panose="020B0604020202020204" pitchFamily="34" charset="0"/>
              <a:buChar char="•"/>
              <a:defRPr/>
            </a:pPr>
            <a:r>
              <a:rPr lang="he-IL" sz="2800" dirty="0">
                <a:latin typeface="David" pitchFamily="2" charset="-79"/>
                <a:cs typeface="David" pitchFamily="2" charset="-79"/>
              </a:rPr>
              <a:t>גובה ערבות ההשתתפות נגזר לרוב מהיקף ההתקשרות (נהוג 5%).</a:t>
            </a:r>
          </a:p>
          <a:p>
            <a:pPr marL="514350" indent="-514350" algn="just">
              <a:buClr>
                <a:schemeClr val="tx2"/>
              </a:buClr>
              <a:buFont typeface="Arial" panose="020B0604020202020204" pitchFamily="34" charset="0"/>
              <a:buChar char="•"/>
              <a:defRPr/>
            </a:pPr>
            <a:endParaRPr lang="he-IL" sz="3500" dirty="0">
              <a:latin typeface="David" pitchFamily="2" charset="-79"/>
              <a:cs typeface="David" pitchFamily="2" charset="-79"/>
            </a:endParaRPr>
          </a:p>
          <a:p>
            <a:pPr algn="just">
              <a:defRPr/>
            </a:pPr>
            <a:endParaRPr lang="he-IL" sz="1400" dirty="0">
              <a:latin typeface="David" pitchFamily="2" charset="-79"/>
              <a:cs typeface="David" pitchFamily="2" charset="-79"/>
            </a:endParaRPr>
          </a:p>
          <a:p>
            <a:pPr algn="just">
              <a:buClr>
                <a:schemeClr val="tx2"/>
              </a:buClr>
              <a:defRPr/>
            </a:pPr>
            <a:endParaRPr lang="he-IL" sz="1900" b="1" dirty="0">
              <a:latin typeface="David" pitchFamily="2" charset="-79"/>
              <a:cs typeface="David" pitchFamily="2" charset="-79"/>
            </a:endParaRPr>
          </a:p>
          <a:p>
            <a:pPr algn="just">
              <a:defRPr/>
            </a:pPr>
            <a:endParaRPr lang="he-IL" sz="2800" dirty="0">
              <a:latin typeface="David" pitchFamily="2" charset="-79"/>
              <a:cs typeface="David" pitchFamily="2" charset="-79"/>
            </a:endParaRPr>
          </a:p>
          <a:p>
            <a:pPr algn="just" fontAlgn="auto">
              <a:spcAft>
                <a:spcPts val="0"/>
              </a:spcAft>
              <a:buFont typeface="Wingdings 2"/>
              <a:buNone/>
              <a:defRPr/>
            </a:pPr>
            <a:endParaRPr lang="he-IL" sz="2800" dirty="0">
              <a:latin typeface="David" pitchFamily="2" charset="-79"/>
              <a:cs typeface="David" pitchFamily="2" charset="-79"/>
            </a:endParaRPr>
          </a:p>
        </p:txBody>
      </p:sp>
      <p:sp>
        <p:nvSpPr>
          <p:cNvPr id="5" name="מלבן 4"/>
          <p:cNvSpPr/>
          <p:nvPr/>
        </p:nvSpPr>
        <p:spPr>
          <a:xfrm>
            <a:off x="395536" y="596587"/>
            <a:ext cx="8352928" cy="1754326"/>
          </a:xfrm>
          <a:prstGeom prst="rect">
            <a:avLst/>
          </a:prstGeom>
        </p:spPr>
        <p:txBody>
          <a:bodyPr wrap="square">
            <a:spAutoFit/>
          </a:bodyPr>
          <a:lstStyle/>
          <a:p>
            <a:pPr algn="ctr" fontAlgn="auto">
              <a:spcAft>
                <a:spcPts val="0"/>
              </a:spcAft>
              <a:defRPr/>
            </a:pPr>
            <a:r>
              <a:rPr lang="he-IL" sz="3600" b="1" dirty="0">
                <a:solidFill>
                  <a:schemeClr val="tx2"/>
                </a:solidFill>
                <a:latin typeface="Aharoni" panose="02010803020104030203" pitchFamily="2" charset="-79"/>
                <a:ea typeface="+mj-ea"/>
                <a:cs typeface="+mn-cs"/>
              </a:rPr>
              <a:t>דוגמאות לתנאי סף נפוצים</a:t>
            </a:r>
          </a:p>
          <a:p>
            <a:pPr algn="ctr" fontAlgn="auto">
              <a:spcAft>
                <a:spcPts val="0"/>
              </a:spcAft>
              <a:defRPr/>
            </a:pPr>
            <a:r>
              <a:rPr lang="he-IL" sz="3600" b="1" dirty="0">
                <a:solidFill>
                  <a:schemeClr val="tx2"/>
                </a:solidFill>
                <a:latin typeface="Aharoni" panose="02010803020104030203" pitchFamily="2" charset="-79"/>
                <a:ea typeface="+mj-ea"/>
                <a:cs typeface="+mn-cs"/>
              </a:rPr>
              <a:t>על פי שיקול דעת עורך המכרז</a:t>
            </a:r>
          </a:p>
          <a:p>
            <a:pPr algn="ctr" fontAlgn="auto">
              <a:spcAft>
                <a:spcPts val="0"/>
              </a:spcAft>
              <a:defRPr/>
            </a:pPr>
            <a:endParaRPr lang="he-IL" sz="3600" b="1" dirty="0">
              <a:solidFill>
                <a:schemeClr val="tx2"/>
              </a:solidFill>
              <a:latin typeface="Aharoni" panose="02010803020104030203" pitchFamily="2" charset="-79"/>
              <a:ea typeface="+mj-ea"/>
              <a:cs typeface="+mn-cs"/>
            </a:endParaRPr>
          </a:p>
        </p:txBody>
      </p:sp>
      <p:pic>
        <p:nvPicPr>
          <p:cNvPr id="2" name="תמונה 1"/>
          <p:cNvPicPr>
            <a:picLocks noChangeAspect="1"/>
          </p:cNvPicPr>
          <p:nvPr/>
        </p:nvPicPr>
        <p:blipFill>
          <a:blip r:embed="rId2"/>
          <a:stretch>
            <a:fillRect/>
          </a:stretch>
        </p:blipFill>
        <p:spPr>
          <a:xfrm>
            <a:off x="139918" y="29095"/>
            <a:ext cx="2670279" cy="658425"/>
          </a:xfrm>
          <a:prstGeom prst="rect">
            <a:avLst/>
          </a:prstGeom>
        </p:spPr>
      </p:pic>
    </p:spTree>
    <p:extLst>
      <p:ext uri="{BB962C8B-B14F-4D97-AF65-F5344CB8AC3E}">
        <p14:creationId xmlns:p14="http://schemas.microsoft.com/office/powerpoint/2010/main" val="3141866662"/>
      </p:ext>
    </p:extLst>
  </p:cSld>
  <p:clrMapOvr>
    <a:overrideClrMapping bg1="lt1" tx1="dk1" bg2="lt2" tx2="dk2" accent1="accent1" accent2="accent2" accent3="accent3" accent4="accent4" accent5="accent5" accent6="accent6" hlink="hlink" folHlink="folHlink"/>
  </p:clrMapOvr>
</p:sld>
</file>

<file path=ppt/slides/slide44.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19894" y="694099"/>
            <a:ext cx="8877876" cy="6139589"/>
          </a:xfrm>
        </p:spPr>
        <p:txBody>
          <a:bodyPr>
            <a:normAutofit/>
          </a:bodyPr>
          <a:lstStyle/>
          <a:p>
            <a:pPr algn="just" fontAlgn="auto">
              <a:spcAft>
                <a:spcPts val="0"/>
              </a:spcAft>
              <a:buFont typeface="Wingdings 2"/>
              <a:buNone/>
              <a:defRPr/>
            </a:pPr>
            <a:r>
              <a:rPr lang="he-IL" sz="2400" dirty="0">
                <a:solidFill>
                  <a:schemeClr val="tx1"/>
                </a:solidFill>
                <a:latin typeface="David" pitchFamily="34" charset="-79"/>
                <a:cs typeface="David" pitchFamily="34" charset="-79"/>
              </a:rPr>
              <a:t> </a:t>
            </a:r>
            <a:endParaRPr lang="en-US" sz="2400" dirty="0">
              <a:solidFill>
                <a:schemeClr val="tx1"/>
              </a:solidFill>
              <a:latin typeface="David" pitchFamily="34" charset="-79"/>
              <a:cs typeface="David" pitchFamily="34" charset="-79"/>
            </a:endParaRPr>
          </a:p>
          <a:p>
            <a:pPr algn="just" fontAlgn="auto">
              <a:spcAft>
                <a:spcPts val="0"/>
              </a:spcAft>
              <a:buFont typeface="Wingdings 2"/>
              <a:buNone/>
              <a:defRPr/>
            </a:pPr>
            <a:endParaRPr lang="he-IL" sz="2800" dirty="0">
              <a:latin typeface="David" pitchFamily="2" charset="-79"/>
              <a:cs typeface="David" pitchFamily="2" charset="-79"/>
            </a:endParaRPr>
          </a:p>
          <a:p>
            <a:pPr algn="just">
              <a:defRPr/>
            </a:pPr>
            <a:r>
              <a:rPr lang="he-IL" sz="2800" b="1" u="sng" dirty="0">
                <a:latin typeface="David" pitchFamily="2" charset="-79"/>
                <a:cs typeface="David" pitchFamily="2" charset="-79"/>
              </a:rPr>
              <a:t>ערבות בנקאית (המשך):</a:t>
            </a:r>
          </a:p>
          <a:p>
            <a:pPr marR="0" algn="just">
              <a:buClrTx/>
              <a:buSzTx/>
            </a:pPr>
            <a:r>
              <a:rPr lang="he-IL" sz="2400" dirty="0">
                <a:solidFill>
                  <a:srgbClr val="000000"/>
                </a:solidFill>
                <a:latin typeface="David" pitchFamily="34" charset="-79"/>
              </a:rPr>
              <a:t>בהתאם לפסיקת בית המשפט העליון פגם בערבות הבנקאית יוביל, בדרך כלל, לפסילת ההצעה וזאת אף אם מדובר בערבות המיטיבה עם עורך המכרז. במסגרת </a:t>
            </a:r>
            <a:r>
              <a:rPr lang="he-IL" sz="2400" dirty="0" err="1"/>
              <a:t>עע"מ</a:t>
            </a:r>
            <a:r>
              <a:rPr lang="he-IL" sz="2400" dirty="0"/>
              <a:t> 2628/11 </a:t>
            </a:r>
            <a:r>
              <a:rPr lang="he-IL" sz="2400" b="1" dirty="0" err="1"/>
              <a:t>אפקון</a:t>
            </a:r>
            <a:r>
              <a:rPr lang="he-IL" sz="2400" b="1" dirty="0"/>
              <a:t> בקרה ואוטומציה בע"מ נ' מדינת ישראל - הרשות הממשלתית למים ולביוב </a:t>
            </a:r>
            <a:r>
              <a:rPr lang="he-IL" sz="2400" dirty="0"/>
              <a:t>עמד בית המשפט העליון על החריגים המצומצמים בהם ניתן להכשיר פגם בערבות הבנקאית:</a:t>
            </a:r>
            <a:endParaRPr lang="en-US" sz="2400" b="1" dirty="0"/>
          </a:p>
          <a:p>
            <a:pPr marL="342900" marR="0" lvl="0" indent="-342900" algn="just">
              <a:buClrTx/>
              <a:buSzTx/>
            </a:pPr>
            <a:endParaRPr lang="he-IL" sz="1200" dirty="0">
              <a:solidFill>
                <a:srgbClr val="000000"/>
              </a:solidFill>
              <a:latin typeface="David" pitchFamily="34" charset="-79"/>
            </a:endParaRPr>
          </a:p>
          <a:p>
            <a:pPr marR="0" lvl="0" algn="just">
              <a:buClrTx/>
              <a:buSzTx/>
            </a:pPr>
            <a:r>
              <a:rPr lang="he-IL" sz="2200" b="1" dirty="0"/>
              <a:t>"בחריגים מצומצמים אלה יש לכלול פגם בערבות בנקאית הנובע מפליטת קולמוס, או מטעות סופר, או מהשמטה מקרית, או מהוספת דבר באקראי, כאשר כתנאים מצטברים חייבות להתקיים דרישות נוספות אלה: הטעות נלמדת מהערבות עצמה; ניתן לעמוד על כוונתו המדויקת של השוגה, תוך שימוש בראיות אובייקטיביות מובהקות המצויות בפני הועדה במועד פתיחת תיבת המכרזים; על פני הדברים נראה כי הטעות או אי-גילויה מקורם בתום לב והם נובעים מהיסח דעת גרידא; אין בטעות ובתיקונה כדי להקנות למציע יתרון הפוגע בעקרון השוויון וביתר כללי דיני המכרזים".</a:t>
            </a:r>
            <a:endParaRPr lang="en-US" sz="2200" b="1" dirty="0">
              <a:solidFill>
                <a:srgbClr val="000000"/>
              </a:solidFill>
              <a:latin typeface="David" pitchFamily="34" charset="-79"/>
              <a:cs typeface="David" pitchFamily="34" charset="-79"/>
            </a:endParaRPr>
          </a:p>
          <a:p>
            <a:pPr algn="just">
              <a:defRPr/>
            </a:pPr>
            <a:endParaRPr lang="he-IL" sz="3500" b="1" u="sng" dirty="0">
              <a:latin typeface="David" pitchFamily="2" charset="-79"/>
              <a:cs typeface="David" pitchFamily="2" charset="-79"/>
            </a:endParaRPr>
          </a:p>
          <a:p>
            <a:pPr algn="just">
              <a:buClr>
                <a:schemeClr val="tx2"/>
              </a:buClr>
              <a:defRPr/>
            </a:pPr>
            <a:endParaRPr lang="he-IL" sz="1900" b="1" dirty="0">
              <a:latin typeface="David" pitchFamily="2" charset="-79"/>
              <a:cs typeface="David" pitchFamily="2" charset="-79"/>
            </a:endParaRPr>
          </a:p>
          <a:p>
            <a:pPr algn="just">
              <a:defRPr/>
            </a:pPr>
            <a:endParaRPr lang="he-IL" sz="2800" dirty="0">
              <a:latin typeface="David" pitchFamily="2" charset="-79"/>
              <a:cs typeface="David" pitchFamily="2" charset="-79"/>
            </a:endParaRPr>
          </a:p>
          <a:p>
            <a:pPr algn="just" fontAlgn="auto">
              <a:spcAft>
                <a:spcPts val="0"/>
              </a:spcAft>
              <a:buFont typeface="Wingdings 2"/>
              <a:buNone/>
              <a:defRPr/>
            </a:pPr>
            <a:endParaRPr lang="he-IL" sz="2800" dirty="0">
              <a:latin typeface="David" pitchFamily="2" charset="-79"/>
              <a:cs typeface="David" pitchFamily="2" charset="-79"/>
            </a:endParaRPr>
          </a:p>
        </p:txBody>
      </p:sp>
      <p:sp>
        <p:nvSpPr>
          <p:cNvPr id="5" name="מלבן 4"/>
          <p:cNvSpPr/>
          <p:nvPr/>
        </p:nvSpPr>
        <p:spPr>
          <a:xfrm>
            <a:off x="395536" y="596587"/>
            <a:ext cx="8352928" cy="1200329"/>
          </a:xfrm>
          <a:prstGeom prst="rect">
            <a:avLst/>
          </a:prstGeom>
        </p:spPr>
        <p:txBody>
          <a:bodyPr wrap="square">
            <a:spAutoFit/>
          </a:bodyPr>
          <a:lstStyle/>
          <a:p>
            <a:pPr algn="ctr" fontAlgn="auto">
              <a:spcAft>
                <a:spcPts val="0"/>
              </a:spcAft>
              <a:defRPr/>
            </a:pPr>
            <a:r>
              <a:rPr lang="he-IL" sz="3600" b="1" dirty="0">
                <a:solidFill>
                  <a:schemeClr val="tx2"/>
                </a:solidFill>
                <a:latin typeface="Aharoni" panose="02010803020104030203" pitchFamily="2" charset="-79"/>
                <a:ea typeface="+mj-ea"/>
                <a:cs typeface="+mn-cs"/>
              </a:rPr>
              <a:t>דוגמאות לתנאי סף נפוצים</a:t>
            </a:r>
          </a:p>
          <a:p>
            <a:pPr algn="ctr" fontAlgn="auto">
              <a:spcAft>
                <a:spcPts val="0"/>
              </a:spcAft>
              <a:defRPr/>
            </a:pPr>
            <a:r>
              <a:rPr lang="he-IL" sz="3600" b="1" dirty="0">
                <a:solidFill>
                  <a:schemeClr val="tx2"/>
                </a:solidFill>
                <a:latin typeface="Aharoni" panose="02010803020104030203" pitchFamily="2" charset="-79"/>
                <a:ea typeface="+mj-ea"/>
                <a:cs typeface="+mn-cs"/>
              </a:rPr>
              <a:t>על פי שיקול דעת עורך המכרז</a:t>
            </a:r>
          </a:p>
        </p:txBody>
      </p:sp>
      <p:pic>
        <p:nvPicPr>
          <p:cNvPr id="2" name="תמונה 1"/>
          <p:cNvPicPr>
            <a:picLocks noChangeAspect="1"/>
          </p:cNvPicPr>
          <p:nvPr/>
        </p:nvPicPr>
        <p:blipFill>
          <a:blip r:embed="rId2"/>
          <a:stretch>
            <a:fillRect/>
          </a:stretch>
        </p:blipFill>
        <p:spPr>
          <a:xfrm>
            <a:off x="139918" y="29095"/>
            <a:ext cx="2670279" cy="658425"/>
          </a:xfrm>
          <a:prstGeom prst="rect">
            <a:avLst/>
          </a:prstGeom>
        </p:spPr>
      </p:pic>
    </p:spTree>
    <p:extLst>
      <p:ext uri="{BB962C8B-B14F-4D97-AF65-F5344CB8AC3E}">
        <p14:creationId xmlns:p14="http://schemas.microsoft.com/office/powerpoint/2010/main" val="3693971354"/>
      </p:ext>
    </p:extLst>
  </p:cSld>
  <p:clrMapOvr>
    <a:overrideClrMapping bg1="lt1" tx1="dk1" bg2="lt2" tx2="dk2" accent1="accent1" accent2="accent2" accent3="accent3" accent4="accent4" accent5="accent5" accent6="accent6" hlink="hlink" folHlink="folHlink"/>
  </p:clrMapOvr>
</p:sld>
</file>

<file path=ppt/slides/slide45.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115616" y="718411"/>
            <a:ext cx="7902178" cy="6382997"/>
          </a:xfrm>
        </p:spPr>
        <p:txBody>
          <a:bodyPr>
            <a:normAutofit/>
          </a:bodyPr>
          <a:lstStyle/>
          <a:p>
            <a:pPr algn="just" fontAlgn="auto">
              <a:spcAft>
                <a:spcPts val="0"/>
              </a:spcAft>
              <a:buFont typeface="Wingdings 2"/>
              <a:buNone/>
              <a:defRPr/>
            </a:pPr>
            <a:r>
              <a:rPr lang="he-IL" sz="2400" dirty="0">
                <a:solidFill>
                  <a:schemeClr val="tx1"/>
                </a:solidFill>
                <a:latin typeface="David" pitchFamily="34" charset="-79"/>
                <a:cs typeface="David" pitchFamily="34" charset="-79"/>
              </a:rPr>
              <a:t> </a:t>
            </a:r>
            <a:endParaRPr lang="en-US" sz="2400" dirty="0">
              <a:solidFill>
                <a:schemeClr val="tx1"/>
              </a:solidFill>
              <a:latin typeface="David" pitchFamily="34" charset="-79"/>
              <a:cs typeface="David" pitchFamily="34" charset="-79"/>
            </a:endParaRPr>
          </a:p>
          <a:p>
            <a:pPr algn="just" fontAlgn="auto">
              <a:spcAft>
                <a:spcPts val="0"/>
              </a:spcAft>
              <a:buFont typeface="Wingdings 2"/>
              <a:buNone/>
              <a:defRPr/>
            </a:pPr>
            <a:endParaRPr lang="he-IL" sz="2800" dirty="0">
              <a:latin typeface="David" pitchFamily="2" charset="-79"/>
              <a:cs typeface="David" pitchFamily="2" charset="-79"/>
            </a:endParaRPr>
          </a:p>
          <a:p>
            <a:pPr algn="just">
              <a:buClr>
                <a:schemeClr val="tx2"/>
              </a:buClr>
              <a:defRPr/>
            </a:pPr>
            <a:r>
              <a:rPr lang="he-IL" b="1" u="sng" dirty="0">
                <a:latin typeface="David" pitchFamily="2" charset="-79"/>
                <a:cs typeface="David" pitchFamily="2" charset="-79"/>
              </a:rPr>
              <a:t>המלצות למניעת פגמים בערבות:</a:t>
            </a:r>
          </a:p>
          <a:p>
            <a:pPr marL="514350" indent="-514350" algn="just">
              <a:buClr>
                <a:schemeClr val="tx2"/>
              </a:buClr>
              <a:buAutoNum type="arabicPeriod"/>
              <a:defRPr/>
            </a:pPr>
            <a:r>
              <a:rPr lang="he-IL" sz="2200" dirty="0">
                <a:latin typeface="David" pitchFamily="2" charset="-79"/>
                <a:cs typeface="David" pitchFamily="2" charset="-79"/>
              </a:rPr>
              <a:t>לקבוע סכום פיקס לערבות הבנקאית ולא לגזור אותו כחלק מההצעה הכספית (כלומר, לא לציין כי סכום ערבות ההשתתפות יהיה אחוז מסוים מההצעה הכספית). </a:t>
            </a:r>
          </a:p>
          <a:p>
            <a:pPr marL="514350" indent="-514350" algn="just">
              <a:buClr>
                <a:schemeClr val="tx2"/>
              </a:buClr>
              <a:buAutoNum type="arabicPeriod"/>
              <a:defRPr/>
            </a:pPr>
            <a:r>
              <a:rPr lang="he-IL" sz="2200" dirty="0">
                <a:latin typeface="David" pitchFamily="2" charset="-79"/>
                <a:cs typeface="David" pitchFamily="2" charset="-79"/>
              </a:rPr>
              <a:t>לנקוב במועד תוקף הערבות, לא לנקוב את מספר הימים בהם היא תהא בתוקף (כלומר לא לציין כי הערבות תעמוד בתוקף עד 90 ימים לאחר הגשת ההצעות אלא לציין את התאריך המדויק).</a:t>
            </a:r>
          </a:p>
          <a:p>
            <a:pPr marL="514350" indent="-514350" algn="just">
              <a:buClr>
                <a:schemeClr val="tx2"/>
              </a:buClr>
              <a:buAutoNum type="arabicPeriod"/>
              <a:defRPr/>
            </a:pPr>
            <a:r>
              <a:rPr lang="he-IL" sz="2200" dirty="0">
                <a:latin typeface="David" pitchFamily="2" charset="-79"/>
                <a:cs typeface="David" pitchFamily="2" charset="-79"/>
              </a:rPr>
              <a:t>לא להצמיד את הערבות למדד המחירים לצרכן (תוקפה של ערבות ההשתתפות הוא למספר חודשים מצומצם כך שאין משמעות כספית </a:t>
            </a:r>
            <a:r>
              <a:rPr lang="he-IL" sz="2200" dirty="0" err="1">
                <a:latin typeface="David" pitchFamily="2" charset="-79"/>
                <a:cs typeface="David" pitchFamily="2" charset="-79"/>
              </a:rPr>
              <a:t>אמיתית</a:t>
            </a:r>
            <a:r>
              <a:rPr lang="he-IL" sz="2200" dirty="0">
                <a:latin typeface="David" pitchFamily="2" charset="-79"/>
                <a:cs typeface="David" pitchFamily="2" charset="-79"/>
              </a:rPr>
              <a:t> להצמדה בעוד שמנגד קיימים מקרים רבים בהם הוצמדה הערבות למדד הלא נכון דבר שגרם לפסילת ההצעה.</a:t>
            </a:r>
          </a:p>
          <a:p>
            <a:pPr marL="514350" indent="-514350" algn="just">
              <a:buClr>
                <a:schemeClr val="tx2"/>
              </a:buClr>
              <a:buAutoNum type="arabicPeriod"/>
              <a:defRPr/>
            </a:pPr>
            <a:r>
              <a:rPr lang="he-IL" sz="2200" dirty="0">
                <a:latin typeface="David" pitchFamily="2" charset="-79"/>
                <a:cs typeface="David" pitchFamily="2" charset="-79"/>
              </a:rPr>
              <a:t>לצרף נוסח ערבות למכרז.</a:t>
            </a:r>
          </a:p>
          <a:p>
            <a:pPr algn="just">
              <a:defRPr/>
            </a:pPr>
            <a:endParaRPr lang="he-IL" sz="2800" dirty="0">
              <a:latin typeface="David" pitchFamily="2" charset="-79"/>
              <a:cs typeface="David" pitchFamily="2" charset="-79"/>
            </a:endParaRPr>
          </a:p>
          <a:p>
            <a:pPr algn="just" fontAlgn="auto">
              <a:spcAft>
                <a:spcPts val="0"/>
              </a:spcAft>
              <a:buFont typeface="Wingdings 2"/>
              <a:buNone/>
              <a:defRPr/>
            </a:pPr>
            <a:endParaRPr lang="he-IL" sz="2800" dirty="0">
              <a:latin typeface="David" pitchFamily="2" charset="-79"/>
              <a:cs typeface="David" pitchFamily="2" charset="-79"/>
            </a:endParaRPr>
          </a:p>
        </p:txBody>
      </p:sp>
      <p:sp>
        <p:nvSpPr>
          <p:cNvPr id="5" name="מלבן 4"/>
          <p:cNvSpPr/>
          <p:nvPr/>
        </p:nvSpPr>
        <p:spPr>
          <a:xfrm>
            <a:off x="395536" y="596587"/>
            <a:ext cx="8352928" cy="1200329"/>
          </a:xfrm>
          <a:prstGeom prst="rect">
            <a:avLst/>
          </a:prstGeom>
        </p:spPr>
        <p:txBody>
          <a:bodyPr wrap="square">
            <a:spAutoFit/>
          </a:bodyPr>
          <a:lstStyle/>
          <a:p>
            <a:pPr algn="ctr" fontAlgn="auto">
              <a:spcAft>
                <a:spcPts val="0"/>
              </a:spcAft>
              <a:defRPr/>
            </a:pPr>
            <a:r>
              <a:rPr lang="he-IL" sz="3600" b="1" dirty="0">
                <a:solidFill>
                  <a:schemeClr val="tx2"/>
                </a:solidFill>
                <a:latin typeface="Aharoni" panose="02010803020104030203" pitchFamily="2" charset="-79"/>
                <a:ea typeface="+mj-ea"/>
                <a:cs typeface="+mn-cs"/>
              </a:rPr>
              <a:t>דוגמאות לתנאי סף נפוצים</a:t>
            </a:r>
          </a:p>
          <a:p>
            <a:pPr algn="ctr" fontAlgn="auto">
              <a:spcAft>
                <a:spcPts val="0"/>
              </a:spcAft>
              <a:defRPr/>
            </a:pPr>
            <a:r>
              <a:rPr lang="he-IL" sz="3600" b="1" dirty="0">
                <a:solidFill>
                  <a:schemeClr val="tx2"/>
                </a:solidFill>
                <a:latin typeface="Aharoni" panose="02010803020104030203" pitchFamily="2" charset="-79"/>
                <a:ea typeface="+mj-ea"/>
                <a:cs typeface="+mn-cs"/>
              </a:rPr>
              <a:t>על פי שיקול דעת עורך המכרז</a:t>
            </a:r>
          </a:p>
        </p:txBody>
      </p:sp>
      <p:pic>
        <p:nvPicPr>
          <p:cNvPr id="2" name="תמונה 1"/>
          <p:cNvPicPr>
            <a:picLocks noChangeAspect="1"/>
          </p:cNvPicPr>
          <p:nvPr/>
        </p:nvPicPr>
        <p:blipFill>
          <a:blip r:embed="rId2"/>
          <a:stretch>
            <a:fillRect/>
          </a:stretch>
        </p:blipFill>
        <p:spPr>
          <a:xfrm>
            <a:off x="139918" y="29095"/>
            <a:ext cx="2670279" cy="658425"/>
          </a:xfrm>
          <a:prstGeom prst="rect">
            <a:avLst/>
          </a:prstGeom>
        </p:spPr>
      </p:pic>
    </p:spTree>
    <p:extLst>
      <p:ext uri="{BB962C8B-B14F-4D97-AF65-F5344CB8AC3E}">
        <p14:creationId xmlns:p14="http://schemas.microsoft.com/office/powerpoint/2010/main" val="2313082748"/>
      </p:ext>
    </p:extLst>
  </p:cSld>
  <p:clrMapOvr>
    <a:overrideClrMapping bg1="lt1" tx1="dk1" bg2="lt2" tx2="dk2" accent1="accent1" accent2="accent2" accent3="accent3" accent4="accent4" accent5="accent5" accent6="accent6" hlink="hlink" folHlink="folHlink"/>
  </p:clrMapOvr>
</p:sld>
</file>

<file path=ppt/slides/slide46.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611560" y="1196753"/>
            <a:ext cx="8406234" cy="5328592"/>
          </a:xfrm>
        </p:spPr>
        <p:txBody>
          <a:bodyPr>
            <a:normAutofit/>
          </a:bodyPr>
          <a:lstStyle/>
          <a:p>
            <a:pPr algn="just" fontAlgn="auto">
              <a:spcAft>
                <a:spcPts val="0"/>
              </a:spcAft>
              <a:buFont typeface="Wingdings 2"/>
              <a:buNone/>
              <a:defRPr/>
            </a:pPr>
            <a:r>
              <a:rPr lang="he-IL" sz="2400" dirty="0">
                <a:solidFill>
                  <a:schemeClr val="tx1"/>
                </a:solidFill>
                <a:latin typeface="David" pitchFamily="34" charset="-79"/>
                <a:cs typeface="David" pitchFamily="34" charset="-79"/>
              </a:rPr>
              <a:t> </a:t>
            </a:r>
            <a:endParaRPr lang="en-US" sz="2400" dirty="0">
              <a:solidFill>
                <a:schemeClr val="tx1"/>
              </a:solidFill>
              <a:latin typeface="David" pitchFamily="34" charset="-79"/>
              <a:cs typeface="David" pitchFamily="34" charset="-79"/>
            </a:endParaRPr>
          </a:p>
          <a:p>
            <a:pPr algn="just" fontAlgn="auto">
              <a:spcAft>
                <a:spcPts val="0"/>
              </a:spcAft>
              <a:buFont typeface="Wingdings 2"/>
              <a:buNone/>
              <a:defRPr/>
            </a:pPr>
            <a:endParaRPr lang="he-IL" sz="2800" dirty="0">
              <a:latin typeface="David" pitchFamily="2" charset="-79"/>
              <a:cs typeface="David" pitchFamily="2" charset="-79"/>
            </a:endParaRPr>
          </a:p>
          <a:p>
            <a:pPr algn="just">
              <a:defRPr/>
            </a:pPr>
            <a:r>
              <a:rPr lang="he-IL" sz="2800" b="1" u="sng" dirty="0">
                <a:latin typeface="David" pitchFamily="2" charset="-79"/>
                <a:cs typeface="David" pitchFamily="2" charset="-79"/>
              </a:rPr>
              <a:t>סיווג קבלני:</a:t>
            </a:r>
          </a:p>
          <a:p>
            <a:pPr algn="just">
              <a:defRPr/>
            </a:pPr>
            <a:r>
              <a:rPr lang="he-IL" sz="2800" dirty="0">
                <a:latin typeface="David" pitchFamily="2" charset="-79"/>
                <a:cs typeface="David" pitchFamily="2" charset="-79"/>
              </a:rPr>
              <a:t>בתי המשפט התייחסו פעמים רבות לחובתו של מציע במכרז להיות בעל סיווג מתאים לביצוע העבודות מושא המכרז. יצוין כי  הפסיקה קובעת כי כל עוד לא הוצב תנאי סף לגבי הסיווג, די לו לקבלן להיות בעל סיווג מתאים בעת ביצוע העבודה. </a:t>
            </a:r>
          </a:p>
        </p:txBody>
      </p:sp>
      <p:sp>
        <p:nvSpPr>
          <p:cNvPr id="5" name="מלבן 4"/>
          <p:cNvSpPr/>
          <p:nvPr/>
        </p:nvSpPr>
        <p:spPr>
          <a:xfrm>
            <a:off x="395536" y="836712"/>
            <a:ext cx="8352928" cy="1200329"/>
          </a:xfrm>
          <a:prstGeom prst="rect">
            <a:avLst/>
          </a:prstGeom>
        </p:spPr>
        <p:txBody>
          <a:bodyPr wrap="square">
            <a:spAutoFit/>
          </a:bodyPr>
          <a:lstStyle/>
          <a:p>
            <a:pPr algn="ctr" fontAlgn="auto">
              <a:spcAft>
                <a:spcPts val="0"/>
              </a:spcAft>
              <a:defRPr/>
            </a:pPr>
            <a:r>
              <a:rPr lang="he-IL" sz="3600" b="1" dirty="0">
                <a:solidFill>
                  <a:schemeClr val="tx2"/>
                </a:solidFill>
                <a:latin typeface="Aharoni" panose="02010803020104030203" pitchFamily="2" charset="-79"/>
                <a:ea typeface="+mj-ea"/>
                <a:cs typeface="+mn-cs"/>
              </a:rPr>
              <a:t>דוגמאות לתנאי סף נפוצים</a:t>
            </a:r>
          </a:p>
          <a:p>
            <a:pPr algn="ctr" fontAlgn="auto">
              <a:spcAft>
                <a:spcPts val="0"/>
              </a:spcAft>
              <a:defRPr/>
            </a:pPr>
            <a:r>
              <a:rPr lang="he-IL" sz="3600" b="1" dirty="0">
                <a:solidFill>
                  <a:schemeClr val="tx2"/>
                </a:solidFill>
                <a:latin typeface="Aharoni" panose="02010803020104030203" pitchFamily="2" charset="-79"/>
                <a:ea typeface="+mj-ea"/>
                <a:cs typeface="+mn-cs"/>
              </a:rPr>
              <a:t>על פי שיקול דעת עורך המכרז</a:t>
            </a:r>
          </a:p>
        </p:txBody>
      </p:sp>
      <p:pic>
        <p:nvPicPr>
          <p:cNvPr id="2" name="תמונה 1"/>
          <p:cNvPicPr>
            <a:picLocks noChangeAspect="1"/>
          </p:cNvPicPr>
          <p:nvPr/>
        </p:nvPicPr>
        <p:blipFill>
          <a:blip r:embed="rId2"/>
          <a:stretch>
            <a:fillRect/>
          </a:stretch>
        </p:blipFill>
        <p:spPr>
          <a:xfrm>
            <a:off x="139918" y="29095"/>
            <a:ext cx="2670279" cy="658425"/>
          </a:xfrm>
          <a:prstGeom prst="rect">
            <a:avLst/>
          </a:prstGeom>
        </p:spPr>
      </p:pic>
    </p:spTree>
    <p:extLst>
      <p:ext uri="{BB962C8B-B14F-4D97-AF65-F5344CB8AC3E}">
        <p14:creationId xmlns:p14="http://schemas.microsoft.com/office/powerpoint/2010/main" val="922836443"/>
      </p:ext>
    </p:extLst>
  </p:cSld>
  <p:clrMapOvr>
    <a:overrideClrMapping bg1="lt1" tx1="dk1" bg2="lt2" tx2="dk2" accent1="accent1" accent2="accent2" accent3="accent3" accent4="accent4" accent5="accent5" accent6="accent6" hlink="hlink" folHlink="folHlink"/>
  </p:clrMapOvr>
</p:sld>
</file>

<file path=ppt/slides/slide47.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26206" y="1196752"/>
            <a:ext cx="8891588" cy="5761037"/>
          </a:xfrm>
        </p:spPr>
        <p:txBody>
          <a:bodyPr>
            <a:normAutofit fontScale="77500" lnSpcReduction="20000"/>
          </a:bodyPr>
          <a:lstStyle/>
          <a:p>
            <a:pPr algn="just" fontAlgn="auto">
              <a:spcAft>
                <a:spcPts val="0"/>
              </a:spcAft>
              <a:buFont typeface="Wingdings 2"/>
              <a:buNone/>
              <a:defRPr/>
            </a:pPr>
            <a:r>
              <a:rPr lang="he-IL" sz="2400" dirty="0">
                <a:solidFill>
                  <a:schemeClr val="tx1"/>
                </a:solidFill>
                <a:latin typeface="David" pitchFamily="34" charset="-79"/>
                <a:cs typeface="David" pitchFamily="34" charset="-79"/>
              </a:rPr>
              <a:t> </a:t>
            </a:r>
            <a:endParaRPr lang="en-US" sz="2400" dirty="0">
              <a:solidFill>
                <a:schemeClr val="tx1"/>
              </a:solidFill>
              <a:latin typeface="David" pitchFamily="34" charset="-79"/>
              <a:cs typeface="David" pitchFamily="34" charset="-79"/>
            </a:endParaRPr>
          </a:p>
          <a:p>
            <a:pPr marL="457200" indent="-457200" algn="just">
              <a:buClr>
                <a:schemeClr val="tx2"/>
              </a:buClr>
              <a:buFont typeface="Arial" panose="020B0604020202020204" pitchFamily="34" charset="0"/>
              <a:buChar char="•"/>
              <a:defRPr/>
            </a:pPr>
            <a:endParaRPr lang="he-IL" sz="2800" dirty="0">
              <a:latin typeface="David" pitchFamily="2" charset="-79"/>
              <a:cs typeface="David" pitchFamily="2" charset="-79"/>
            </a:endParaRPr>
          </a:p>
          <a:p>
            <a:pPr marL="457200" indent="-457200" algn="just">
              <a:buClr>
                <a:schemeClr val="tx2"/>
              </a:buClr>
              <a:buFont typeface="Arial" panose="020B0604020202020204" pitchFamily="34" charset="0"/>
              <a:buChar char="•"/>
              <a:defRPr/>
            </a:pPr>
            <a:r>
              <a:rPr lang="he-IL" sz="2800" dirty="0">
                <a:latin typeface="David" pitchFamily="2" charset="-79"/>
                <a:cs typeface="David" pitchFamily="2" charset="-79"/>
              </a:rPr>
              <a:t>עמידה או אי עמידה בתנאי סף קובעת האם ההצעה תבוא במניין ההצעות.</a:t>
            </a:r>
          </a:p>
          <a:p>
            <a:pPr algn="just">
              <a:defRPr/>
            </a:pPr>
            <a:endParaRPr lang="he-IL" sz="1600" dirty="0">
              <a:latin typeface="David" pitchFamily="2" charset="-79"/>
              <a:cs typeface="David" pitchFamily="2" charset="-79"/>
            </a:endParaRPr>
          </a:p>
          <a:p>
            <a:pPr marL="457200" indent="-457200" algn="just">
              <a:buClr>
                <a:schemeClr val="tx2"/>
              </a:buClr>
              <a:buFont typeface="Arial" panose="020B0604020202020204" pitchFamily="34" charset="0"/>
              <a:buChar char="•"/>
              <a:defRPr/>
            </a:pPr>
            <a:r>
              <a:rPr lang="he-IL" sz="2800" dirty="0">
                <a:latin typeface="David" pitchFamily="2" charset="-79"/>
                <a:cs typeface="David" pitchFamily="2" charset="-79"/>
              </a:rPr>
              <a:t>מומלץ כי בכל מכרז, בעיקר כאשר מדובר במכרזים מורכבים, תקבע ועדת המכרזים אמות מידה נוספות (מעבר למחיר) לצורך בחינת הצעות המציעים כך שבחינת ההצעה וציונה הסופי יהוו שקלול של הצעת המחיר ושל אמות המידה הנוספות שקבע עורך המכרז. בכך יש לעורך המכרז להבטיח כי ההצעה שתיבחר היא ההצעה הטובה ביותר וזאת אף אם לא בהכרח הזולה ביותר. </a:t>
            </a:r>
          </a:p>
          <a:p>
            <a:pPr marL="457200" indent="-457200" algn="just">
              <a:buClr>
                <a:schemeClr val="tx2"/>
              </a:buClr>
              <a:buFont typeface="Arial" panose="020B0604020202020204" pitchFamily="34" charset="0"/>
              <a:buChar char="•"/>
              <a:defRPr/>
            </a:pPr>
            <a:endParaRPr lang="he-IL" sz="2800" dirty="0">
              <a:latin typeface="David" pitchFamily="2" charset="-79"/>
              <a:cs typeface="David" pitchFamily="2" charset="-79"/>
            </a:endParaRPr>
          </a:p>
          <a:p>
            <a:pPr marL="457200" lvl="0" indent="-457200" algn="just">
              <a:buClr>
                <a:schemeClr val="tx2"/>
              </a:buClr>
              <a:buFont typeface="Arial" panose="020B0604020202020204" pitchFamily="34" charset="0"/>
              <a:buChar char="•"/>
              <a:defRPr/>
            </a:pPr>
            <a:r>
              <a:rPr lang="he-IL" sz="2800" dirty="0">
                <a:solidFill>
                  <a:srgbClr val="000000"/>
                </a:solidFill>
                <a:latin typeface="David" pitchFamily="34" charset="-79"/>
              </a:rPr>
              <a:t>כך למשל ניתן לקבוע כי להצעת המחיר יינתן משקל של 80% בבחינת ההצעות ולאמות המידה הנוספות יינתן משקל של 20%. יצוין כי ככל שמדובר במכרז מורכב יותר, רצוי לתת משקל רב יותר למדדי האיכות. </a:t>
            </a:r>
          </a:p>
          <a:p>
            <a:pPr marL="457200" indent="-457200" algn="just">
              <a:buClr>
                <a:schemeClr val="tx2"/>
              </a:buClr>
              <a:buFont typeface="Arial" panose="020B0604020202020204" pitchFamily="34" charset="0"/>
              <a:buChar char="•"/>
              <a:defRPr/>
            </a:pPr>
            <a:endParaRPr lang="he-IL" sz="2800" dirty="0">
              <a:latin typeface="David" pitchFamily="2" charset="-79"/>
              <a:cs typeface="David" pitchFamily="2" charset="-79"/>
            </a:endParaRPr>
          </a:p>
          <a:p>
            <a:pPr marL="342900" marR="0" lvl="0" indent="-342900" algn="just">
              <a:lnSpc>
                <a:spcPct val="90000"/>
              </a:lnSpc>
              <a:buClrTx/>
              <a:buSzTx/>
              <a:buFont typeface="Arial" pitchFamily="34" charset="0"/>
              <a:buChar char="•"/>
            </a:pPr>
            <a:r>
              <a:rPr lang="he-IL" sz="2800" dirty="0">
                <a:solidFill>
                  <a:srgbClr val="000000"/>
                </a:solidFill>
                <a:latin typeface="David" pitchFamily="34" charset="-79"/>
              </a:rPr>
              <a:t>את אמות המידה, את המשקל שניתן לכל אמת מידה ואת הנוסחה המדויקת לבחינת  ההצעות יש לפרסם במסגרת מסמכי המכרז. רצוי כי אמות המידה תהיינה ברורות ומדידות. וזאת על מנת לפתוח פתח לפרשנויות שונות.</a:t>
            </a:r>
          </a:p>
          <a:p>
            <a:pPr marL="342900" marR="0" lvl="0" indent="-342900" algn="just">
              <a:lnSpc>
                <a:spcPct val="90000"/>
              </a:lnSpc>
              <a:buClrTx/>
              <a:buSzTx/>
              <a:buFont typeface="Arial" pitchFamily="34" charset="0"/>
              <a:buChar char="•"/>
            </a:pPr>
            <a:endParaRPr lang="he-IL" sz="2800" dirty="0">
              <a:solidFill>
                <a:srgbClr val="000000"/>
              </a:solidFill>
              <a:latin typeface="David" pitchFamily="34" charset="-79"/>
            </a:endParaRPr>
          </a:p>
          <a:p>
            <a:pPr marL="457200" indent="-457200" algn="just">
              <a:buClr>
                <a:schemeClr val="tx2"/>
              </a:buClr>
              <a:buFont typeface="Arial" panose="020B0604020202020204" pitchFamily="34" charset="0"/>
              <a:buChar char="•"/>
              <a:defRPr/>
            </a:pPr>
            <a:r>
              <a:rPr lang="he-IL" sz="2800" dirty="0">
                <a:latin typeface="David" pitchFamily="2" charset="-79"/>
                <a:cs typeface="David" pitchFamily="2" charset="-79"/>
              </a:rPr>
              <a:t>. </a:t>
            </a:r>
          </a:p>
          <a:p>
            <a:pPr algn="just">
              <a:defRPr/>
            </a:pPr>
            <a:endParaRPr lang="he-IL" sz="1600" dirty="0">
              <a:latin typeface="David" pitchFamily="2" charset="-79"/>
              <a:cs typeface="David" pitchFamily="2" charset="-79"/>
            </a:endParaRPr>
          </a:p>
          <a:p>
            <a:pPr marL="457200" indent="-457200" algn="just">
              <a:buClr>
                <a:schemeClr val="tx2"/>
              </a:buClr>
              <a:buFont typeface="Arial" panose="020B0604020202020204" pitchFamily="34" charset="0"/>
              <a:buChar char="•"/>
              <a:defRPr/>
            </a:pPr>
            <a:endParaRPr lang="he-IL" sz="2800" b="1" dirty="0">
              <a:latin typeface="David" pitchFamily="2" charset="-79"/>
              <a:cs typeface="David" pitchFamily="2" charset="-79"/>
            </a:endParaRPr>
          </a:p>
          <a:p>
            <a:pPr marL="457200" indent="-457200" algn="just">
              <a:buClr>
                <a:schemeClr val="tx2"/>
              </a:buClr>
              <a:buFont typeface="Arial" panose="020B0604020202020204" pitchFamily="34" charset="0"/>
              <a:buChar char="•"/>
              <a:defRPr/>
            </a:pPr>
            <a:endParaRPr lang="he-IL" sz="2800" b="1" dirty="0">
              <a:latin typeface="David" pitchFamily="2" charset="-79"/>
              <a:cs typeface="David" pitchFamily="2" charset="-79"/>
            </a:endParaRPr>
          </a:p>
          <a:p>
            <a:pPr algn="just" fontAlgn="auto">
              <a:spcAft>
                <a:spcPts val="0"/>
              </a:spcAft>
              <a:buFont typeface="Wingdings 2"/>
              <a:buNone/>
              <a:defRPr/>
            </a:pPr>
            <a:endParaRPr lang="he-IL" sz="2800" dirty="0">
              <a:latin typeface="David" pitchFamily="2" charset="-79"/>
              <a:cs typeface="David" pitchFamily="2" charset="-79"/>
            </a:endParaRPr>
          </a:p>
          <a:p>
            <a:pPr algn="just" fontAlgn="auto">
              <a:spcAft>
                <a:spcPts val="0"/>
              </a:spcAft>
              <a:buFont typeface="Wingdings 2"/>
              <a:buNone/>
              <a:defRPr/>
            </a:pPr>
            <a:endParaRPr lang="he-IL" sz="2800" dirty="0">
              <a:latin typeface="David" pitchFamily="2" charset="-79"/>
              <a:cs typeface="David" pitchFamily="2" charset="-79"/>
            </a:endParaRPr>
          </a:p>
          <a:p>
            <a:pPr algn="just" fontAlgn="auto">
              <a:spcAft>
                <a:spcPts val="0"/>
              </a:spcAft>
              <a:buFont typeface="Wingdings 2"/>
              <a:buNone/>
              <a:defRPr/>
            </a:pPr>
            <a:endParaRPr lang="he-IL" sz="2800" dirty="0">
              <a:latin typeface="David" pitchFamily="2" charset="-79"/>
              <a:cs typeface="David" pitchFamily="2" charset="-79"/>
            </a:endParaRPr>
          </a:p>
        </p:txBody>
      </p:sp>
      <p:sp>
        <p:nvSpPr>
          <p:cNvPr id="5" name="מלבן 4"/>
          <p:cNvSpPr/>
          <p:nvPr/>
        </p:nvSpPr>
        <p:spPr>
          <a:xfrm>
            <a:off x="395536" y="836712"/>
            <a:ext cx="8352928" cy="1938992"/>
          </a:xfrm>
          <a:prstGeom prst="rect">
            <a:avLst/>
          </a:prstGeom>
        </p:spPr>
        <p:txBody>
          <a:bodyPr wrap="square">
            <a:spAutoFit/>
          </a:bodyPr>
          <a:lstStyle/>
          <a:p>
            <a:pPr algn="ctr" fontAlgn="auto">
              <a:spcAft>
                <a:spcPts val="0"/>
              </a:spcAft>
              <a:defRPr/>
            </a:pPr>
            <a:r>
              <a:rPr lang="he-IL" sz="4000" b="1" dirty="0">
                <a:solidFill>
                  <a:schemeClr val="tx2"/>
                </a:solidFill>
                <a:latin typeface="Aharoni" panose="02010803020104030203" pitchFamily="2" charset="-79"/>
                <a:ea typeface="+mj-ea"/>
                <a:cs typeface="+mn-cs"/>
              </a:rPr>
              <a:t>אמות מידה לבחינת ההצעות</a:t>
            </a:r>
          </a:p>
          <a:p>
            <a:pPr algn="ctr" fontAlgn="auto">
              <a:spcAft>
                <a:spcPts val="0"/>
              </a:spcAft>
              <a:defRPr/>
            </a:pPr>
            <a:endParaRPr lang="he-IL" sz="4000" b="1" dirty="0">
              <a:solidFill>
                <a:schemeClr val="tx2"/>
              </a:solidFill>
              <a:latin typeface="Aharoni" panose="02010803020104030203" pitchFamily="2" charset="-79"/>
              <a:ea typeface="+mj-ea"/>
              <a:cs typeface="+mn-cs"/>
            </a:endParaRPr>
          </a:p>
          <a:p>
            <a:pPr algn="ctr" fontAlgn="auto">
              <a:spcAft>
                <a:spcPts val="0"/>
              </a:spcAft>
              <a:defRPr/>
            </a:pPr>
            <a:endParaRPr lang="he-IL" sz="4000" b="1" dirty="0">
              <a:solidFill>
                <a:schemeClr val="tx2"/>
              </a:solidFill>
              <a:latin typeface="Aharoni" panose="02010803020104030203" pitchFamily="2" charset="-79"/>
              <a:ea typeface="+mj-ea"/>
              <a:cs typeface="+mn-cs"/>
            </a:endParaRPr>
          </a:p>
        </p:txBody>
      </p:sp>
      <p:pic>
        <p:nvPicPr>
          <p:cNvPr id="2" name="תמונה 1"/>
          <p:cNvPicPr>
            <a:picLocks noChangeAspect="1"/>
          </p:cNvPicPr>
          <p:nvPr/>
        </p:nvPicPr>
        <p:blipFill>
          <a:blip r:embed="rId2"/>
          <a:stretch>
            <a:fillRect/>
          </a:stretch>
        </p:blipFill>
        <p:spPr>
          <a:xfrm>
            <a:off x="139918" y="29095"/>
            <a:ext cx="2670279" cy="658425"/>
          </a:xfrm>
          <a:prstGeom prst="rect">
            <a:avLst/>
          </a:prstGeom>
        </p:spPr>
      </p:pic>
    </p:spTree>
    <p:extLst>
      <p:ext uri="{BB962C8B-B14F-4D97-AF65-F5344CB8AC3E}">
        <p14:creationId xmlns:p14="http://schemas.microsoft.com/office/powerpoint/2010/main" val="2308292222"/>
      </p:ext>
    </p:extLst>
  </p:cSld>
  <p:clrMapOvr>
    <a:overrideClrMapping bg1="lt1" tx1="dk1" bg2="lt2" tx2="dk2" accent1="accent1" accent2="accent2" accent3="accent3" accent4="accent4" accent5="accent5" accent6="accent6" hlink="hlink" folHlink="folHlink"/>
  </p:clrMapOvr>
</p:sld>
</file>

<file path=ppt/slides/slide48.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39918" y="1083893"/>
            <a:ext cx="8891588" cy="5761037"/>
          </a:xfrm>
        </p:spPr>
        <p:txBody>
          <a:bodyPr>
            <a:normAutofit fontScale="85000" lnSpcReduction="10000"/>
          </a:bodyPr>
          <a:lstStyle/>
          <a:p>
            <a:pPr algn="just" fontAlgn="auto">
              <a:spcAft>
                <a:spcPts val="0"/>
              </a:spcAft>
              <a:buFont typeface="Wingdings 2"/>
              <a:buNone/>
              <a:defRPr/>
            </a:pPr>
            <a:endParaRPr lang="he-IL" sz="2800" dirty="0">
              <a:latin typeface="David" pitchFamily="2" charset="-79"/>
              <a:cs typeface="David" pitchFamily="2" charset="-79"/>
            </a:endParaRPr>
          </a:p>
          <a:p>
            <a:pPr algn="just">
              <a:defRPr/>
            </a:pPr>
            <a:r>
              <a:rPr lang="he-IL" sz="2800" b="1" u="sng" dirty="0">
                <a:latin typeface="David" pitchFamily="2" charset="-79"/>
                <a:cs typeface="David" pitchFamily="2" charset="-79"/>
              </a:rPr>
              <a:t> בתקנה 22 לתקנות חובת המכרזים מציע המחוקק אמות מידה לבחינת ההצעות:</a:t>
            </a:r>
          </a:p>
          <a:p>
            <a:pPr algn="just">
              <a:defRPr/>
            </a:pPr>
            <a:r>
              <a:rPr lang="he-IL" sz="2800" dirty="0">
                <a:latin typeface="David" pitchFamily="2" charset="-79"/>
                <a:cs typeface="David" pitchFamily="2" charset="-79"/>
              </a:rPr>
              <a:t>אמות המידה לבחירת ההצעה המעניקה את מרב היתרונות לעורך המכרז הן אלה, כולן או חלקן:</a:t>
            </a:r>
          </a:p>
          <a:p>
            <a:pPr algn="just">
              <a:defRPr/>
            </a:pPr>
            <a:r>
              <a:rPr lang="he-IL" sz="2800" dirty="0">
                <a:latin typeface="David" pitchFamily="2" charset="-79"/>
                <a:cs typeface="David" pitchFamily="2" charset="-79"/>
              </a:rPr>
              <a:t>(1) המחיר המוצע או המבוקש, לפי העניין;</a:t>
            </a:r>
          </a:p>
          <a:p>
            <a:pPr algn="just">
              <a:defRPr/>
            </a:pPr>
            <a:r>
              <a:rPr lang="he-IL" sz="2800" dirty="0">
                <a:latin typeface="David" pitchFamily="2" charset="-79"/>
                <a:cs typeface="David" pitchFamily="2" charset="-79"/>
              </a:rPr>
              <a:t>(2) איכות הטובין, המקרקעין, העבודה או השירות המוצעים או נתונים מיוחדים שלהם והתאמתם לעורך המכרז;</a:t>
            </a:r>
          </a:p>
          <a:p>
            <a:pPr algn="just">
              <a:defRPr/>
            </a:pPr>
            <a:r>
              <a:rPr lang="he-IL" sz="2800" dirty="0">
                <a:latin typeface="David" pitchFamily="2" charset="-79"/>
                <a:cs typeface="David" pitchFamily="2" charset="-79"/>
              </a:rPr>
              <a:t>(3) אמינותו של המציע, כישוריו, </a:t>
            </a:r>
            <a:r>
              <a:rPr lang="he-IL" sz="2800" dirty="0" err="1">
                <a:latin typeface="David" pitchFamily="2" charset="-79"/>
                <a:cs typeface="David" pitchFamily="2" charset="-79"/>
              </a:rPr>
              <a:t>נסיונו</a:t>
            </a:r>
            <a:r>
              <a:rPr lang="he-IL" sz="2800" dirty="0">
                <a:latin typeface="David" pitchFamily="2" charset="-79"/>
                <a:cs typeface="David" pitchFamily="2" charset="-79"/>
              </a:rPr>
              <a:t>, מומחיותו ותחומי התמחותו;</a:t>
            </a:r>
          </a:p>
          <a:p>
            <a:pPr algn="just">
              <a:defRPr/>
            </a:pPr>
            <a:r>
              <a:rPr lang="he-IL" sz="2800" dirty="0">
                <a:latin typeface="David" pitchFamily="2" charset="-79"/>
                <a:cs typeface="David" pitchFamily="2" charset="-79"/>
              </a:rPr>
              <a:t>(4) המלצות אודות המציע, אם נדרשו לפי תנאי המכרז, ומידת שביעות הרצון מאופן ביצוע התקשרויות קודמות;</a:t>
            </a:r>
          </a:p>
          <a:p>
            <a:pPr algn="just">
              <a:defRPr/>
            </a:pPr>
            <a:r>
              <a:rPr lang="he-IL" sz="2800" dirty="0">
                <a:latin typeface="David" pitchFamily="2" charset="-79"/>
                <a:cs typeface="David" pitchFamily="2" charset="-79"/>
              </a:rPr>
              <a:t>(5) דרישות מיוחדות של עורך המכרז.</a:t>
            </a:r>
          </a:p>
          <a:p>
            <a:pPr algn="just" fontAlgn="auto">
              <a:spcAft>
                <a:spcPts val="0"/>
              </a:spcAft>
              <a:buFont typeface="Wingdings 2"/>
              <a:buNone/>
              <a:defRPr/>
            </a:pPr>
            <a:r>
              <a:rPr lang="he-IL" sz="2800" b="1" dirty="0">
                <a:latin typeface="David" pitchFamily="2" charset="-79"/>
                <a:cs typeface="David" pitchFamily="2" charset="-79"/>
              </a:rPr>
              <a:t>התקנה אינה מחייבת קביעה של אף לא אחת מאמות המידה המפורטות בה ואף אינה מגבילה את הרשות בקביעת אמות המידה להכרזה במכרז. משמע, אין על פי הדין החקוק בישראל אמת מידה </a:t>
            </a:r>
            <a:r>
              <a:rPr lang="he-IL" sz="2800" b="1" dirty="0" err="1">
                <a:latin typeface="David" pitchFamily="2" charset="-79"/>
                <a:cs typeface="David" pitchFamily="2" charset="-79"/>
              </a:rPr>
              <a:t>קוגנטית</a:t>
            </a:r>
            <a:r>
              <a:rPr lang="he-IL" sz="2800" b="1" dirty="0">
                <a:latin typeface="David" pitchFamily="2" charset="-79"/>
                <a:cs typeface="David" pitchFamily="2" charset="-79"/>
              </a:rPr>
              <a:t>, החייבת להופיע בכל מכרז. </a:t>
            </a:r>
          </a:p>
          <a:p>
            <a:pPr algn="just" fontAlgn="auto">
              <a:spcAft>
                <a:spcPts val="0"/>
              </a:spcAft>
              <a:buFont typeface="Wingdings 2"/>
              <a:buNone/>
              <a:defRPr/>
            </a:pPr>
            <a:endParaRPr lang="he-IL" sz="2800" dirty="0">
              <a:latin typeface="David" pitchFamily="2" charset="-79"/>
              <a:cs typeface="David" pitchFamily="2" charset="-79"/>
            </a:endParaRPr>
          </a:p>
        </p:txBody>
      </p:sp>
      <p:sp>
        <p:nvSpPr>
          <p:cNvPr id="5" name="מלבן 4"/>
          <p:cNvSpPr/>
          <p:nvPr/>
        </p:nvSpPr>
        <p:spPr>
          <a:xfrm>
            <a:off x="409248" y="729950"/>
            <a:ext cx="8352928" cy="707886"/>
          </a:xfrm>
          <a:prstGeom prst="rect">
            <a:avLst/>
          </a:prstGeom>
        </p:spPr>
        <p:txBody>
          <a:bodyPr wrap="square">
            <a:spAutoFit/>
          </a:bodyPr>
          <a:lstStyle/>
          <a:p>
            <a:pPr algn="ctr" fontAlgn="auto">
              <a:spcAft>
                <a:spcPts val="0"/>
              </a:spcAft>
              <a:defRPr/>
            </a:pPr>
            <a:r>
              <a:rPr lang="he-IL" sz="4000" b="1" dirty="0">
                <a:solidFill>
                  <a:schemeClr val="tx2"/>
                </a:solidFill>
                <a:latin typeface="Aharoni" panose="02010803020104030203" pitchFamily="2" charset="-79"/>
                <a:ea typeface="+mj-ea"/>
                <a:cs typeface="+mn-cs"/>
              </a:rPr>
              <a:t>אמות מידה לבחינת ההצעות</a:t>
            </a:r>
          </a:p>
        </p:txBody>
      </p:sp>
      <p:pic>
        <p:nvPicPr>
          <p:cNvPr id="2" name="תמונה 1"/>
          <p:cNvPicPr>
            <a:picLocks noChangeAspect="1"/>
          </p:cNvPicPr>
          <p:nvPr/>
        </p:nvPicPr>
        <p:blipFill>
          <a:blip r:embed="rId2"/>
          <a:stretch>
            <a:fillRect/>
          </a:stretch>
        </p:blipFill>
        <p:spPr>
          <a:xfrm>
            <a:off x="139918" y="29095"/>
            <a:ext cx="2670279" cy="658425"/>
          </a:xfrm>
          <a:prstGeom prst="rect">
            <a:avLst/>
          </a:prstGeom>
        </p:spPr>
      </p:pic>
    </p:spTree>
    <p:extLst>
      <p:ext uri="{BB962C8B-B14F-4D97-AF65-F5344CB8AC3E}">
        <p14:creationId xmlns:p14="http://schemas.microsoft.com/office/powerpoint/2010/main" val="342060048"/>
      </p:ext>
    </p:extLst>
  </p:cSld>
  <p:clrMapOvr>
    <a:overrideClrMapping bg1="lt1" tx1="dk1" bg2="lt2" tx2="dk2" accent1="accent1" accent2="accent2" accent3="accent3" accent4="accent4" accent5="accent5" accent6="accent6" hlink="hlink" folHlink="folHlink"/>
  </p:clrMapOvr>
</p:sld>
</file>

<file path=ppt/slides/slide49.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26206" y="1196752"/>
            <a:ext cx="8891588" cy="5761037"/>
          </a:xfrm>
        </p:spPr>
        <p:txBody>
          <a:bodyPr>
            <a:normAutofit fontScale="92500" lnSpcReduction="10000"/>
          </a:bodyPr>
          <a:lstStyle/>
          <a:p>
            <a:pPr algn="just" fontAlgn="auto">
              <a:spcAft>
                <a:spcPts val="0"/>
              </a:spcAft>
              <a:buFont typeface="Wingdings 2"/>
              <a:buNone/>
              <a:defRPr/>
            </a:pPr>
            <a:endParaRPr lang="he-IL" sz="2800" dirty="0">
              <a:latin typeface="David" pitchFamily="2" charset="-79"/>
              <a:cs typeface="David" pitchFamily="2" charset="-79"/>
            </a:endParaRPr>
          </a:p>
          <a:p>
            <a:pPr algn="just">
              <a:buClr>
                <a:schemeClr val="tx2"/>
              </a:buClr>
              <a:defRPr/>
            </a:pPr>
            <a:r>
              <a:rPr lang="he-IL" sz="2800" b="1" u="sng" dirty="0">
                <a:latin typeface="David" pitchFamily="2" charset="-79"/>
                <a:cs typeface="David" pitchFamily="2" charset="-79"/>
              </a:rPr>
              <a:t>מטרת פרסום אמות המידה במסגרת המכרז</a:t>
            </a:r>
          </a:p>
          <a:p>
            <a:pPr marL="514350" indent="-514350" algn="just">
              <a:buClr>
                <a:schemeClr val="tx2"/>
              </a:buClr>
              <a:buFont typeface="Arial" panose="020B0604020202020204" pitchFamily="34" charset="0"/>
              <a:buChar char="•"/>
              <a:defRPr/>
            </a:pPr>
            <a:r>
              <a:rPr lang="he-IL" sz="2400" b="1" dirty="0">
                <a:latin typeface="David" pitchFamily="2" charset="-79"/>
                <a:cs typeface="David" pitchFamily="2" charset="-79"/>
              </a:rPr>
              <a:t>צמצום בעיית הנציג- </a:t>
            </a:r>
            <a:r>
              <a:rPr lang="he-IL" sz="2400" dirty="0">
                <a:latin typeface="David" pitchFamily="2" charset="-79"/>
                <a:cs typeface="David" pitchFamily="2" charset="-79"/>
              </a:rPr>
              <a:t>הענקת שיקול הדעת לוועדת מכרזים לקבוע את אמות המידה להכרעה במכרז לאחר העיון בהצעות יוצרת פתח לשחיתות ולהשפעה אסורה על ועדת המכרזים. </a:t>
            </a:r>
          </a:p>
          <a:p>
            <a:pPr marL="514350" indent="-514350" algn="just">
              <a:buClr>
                <a:schemeClr val="tx2"/>
              </a:buClr>
              <a:buFont typeface="Arial" panose="020B0604020202020204" pitchFamily="34" charset="0"/>
              <a:buChar char="•"/>
              <a:defRPr/>
            </a:pPr>
            <a:r>
              <a:rPr lang="he-IL" sz="2400" b="1" dirty="0">
                <a:latin typeface="David" pitchFamily="2" charset="-79"/>
                <a:cs typeface="David" pitchFamily="2" charset="-79"/>
              </a:rPr>
              <a:t>לעומת זאת, קביעת אמות המידה מראש יוצרת מחויבות כלפי אמות מידה אלה- </a:t>
            </a:r>
            <a:r>
              <a:rPr lang="he-IL" sz="2400" dirty="0">
                <a:latin typeface="David" pitchFamily="2" charset="-79"/>
                <a:cs typeface="David" pitchFamily="2" charset="-79"/>
              </a:rPr>
              <a:t>מחויבות שלא ניתן לסטות ממנה, ובמידת הצורך אף ניתן להעמידה בביקורת. </a:t>
            </a:r>
          </a:p>
          <a:p>
            <a:pPr marL="514350" indent="-514350" algn="just">
              <a:buClr>
                <a:schemeClr val="tx2"/>
              </a:buClr>
              <a:buFont typeface="Arial" panose="020B0604020202020204" pitchFamily="34" charset="0"/>
              <a:buChar char="•"/>
              <a:defRPr/>
            </a:pPr>
            <a:r>
              <a:rPr lang="he-IL" sz="2400" b="1" dirty="0">
                <a:latin typeface="David" pitchFamily="2" charset="-79"/>
                <a:cs typeface="David" pitchFamily="2" charset="-79"/>
              </a:rPr>
              <a:t>העלאת הסיכויים לקבלת ההצעה הטובה ביותר ולא הזולה ביתר</a:t>
            </a:r>
            <a:r>
              <a:rPr lang="he-IL" sz="2400" dirty="0">
                <a:latin typeface="David" pitchFamily="2" charset="-79"/>
                <a:cs typeface="David" pitchFamily="2" charset="-79"/>
              </a:rPr>
              <a:t>. גם מבקר המדינה עמד על חשיבות קביעת מדדי איכות במכרזים וכך הוא קבע במסגרת דו"ח ביקורת על חברת נתיבי איילון בע"מ: </a:t>
            </a:r>
            <a:r>
              <a:rPr lang="he-IL" sz="2400" b="1" dirty="0"/>
              <a:t>"לדעת מבקר המדינה, לגבי פרויקטים הנדסיים, על מנת להבטיח את איכות ביצוע העבודות ולמנוע התקשרות עם קבלנים שאינם מתאימים, יש לקבוע את הזוכים במכרזים לקבלנים על פי אמות מידה נוספות מלבד המחיר, כגון ניסיון העבר של </a:t>
            </a:r>
            <a:r>
              <a:rPr lang="he-IL" sz="2400" b="1" dirty="0" err="1"/>
              <a:t>נת"א</a:t>
            </a:r>
            <a:r>
              <a:rPr lang="he-IL" sz="2400" b="1" dirty="0"/>
              <a:t> עם הקבלן, עמידתו בעבר </a:t>
            </a:r>
            <a:r>
              <a:rPr lang="he-IL" sz="2400" b="1"/>
              <a:t>בלוחות הזמנים </a:t>
            </a:r>
            <a:r>
              <a:rPr lang="he-IL" sz="2400" b="1" dirty="0"/>
              <a:t>ובדרישות לביצוע פרויקטים דומים והאיתנות הפיננסית שלו.... בוויתור על מתן ציון במכרזים למרכיבי איכות ולאיתנות פיננסית פוגמת החברה ביכולתה לוודא שבחירתה תהא מיטבית ושיבחר הקבלן המתאים ביותר לביצוע העבודה</a:t>
            </a:r>
            <a:r>
              <a:rPr lang="he-IL" sz="2400" dirty="0"/>
              <a:t>"</a:t>
            </a:r>
            <a:endParaRPr lang="he-IL" sz="2400" dirty="0">
              <a:latin typeface="David" pitchFamily="2" charset="-79"/>
              <a:cs typeface="David" pitchFamily="2" charset="-79"/>
            </a:endParaRPr>
          </a:p>
          <a:p>
            <a:pPr algn="just" fontAlgn="auto">
              <a:spcAft>
                <a:spcPts val="0"/>
              </a:spcAft>
              <a:buFont typeface="Wingdings 2"/>
              <a:buNone/>
              <a:defRPr/>
            </a:pPr>
            <a:endParaRPr lang="he-IL" sz="2800" dirty="0">
              <a:latin typeface="David" pitchFamily="2" charset="-79"/>
              <a:cs typeface="David" pitchFamily="2" charset="-79"/>
            </a:endParaRPr>
          </a:p>
          <a:p>
            <a:pPr algn="just" fontAlgn="auto">
              <a:spcAft>
                <a:spcPts val="0"/>
              </a:spcAft>
              <a:buFont typeface="Wingdings 2"/>
              <a:buNone/>
              <a:defRPr/>
            </a:pPr>
            <a:endParaRPr lang="he-IL" sz="2800" dirty="0">
              <a:latin typeface="David" pitchFamily="2" charset="-79"/>
              <a:cs typeface="David" pitchFamily="2" charset="-79"/>
            </a:endParaRPr>
          </a:p>
        </p:txBody>
      </p:sp>
      <p:sp>
        <p:nvSpPr>
          <p:cNvPr id="5" name="מלבן 4"/>
          <p:cNvSpPr/>
          <p:nvPr/>
        </p:nvSpPr>
        <p:spPr>
          <a:xfrm>
            <a:off x="395536" y="687520"/>
            <a:ext cx="8352928" cy="707886"/>
          </a:xfrm>
          <a:prstGeom prst="rect">
            <a:avLst/>
          </a:prstGeom>
        </p:spPr>
        <p:txBody>
          <a:bodyPr wrap="square">
            <a:spAutoFit/>
          </a:bodyPr>
          <a:lstStyle/>
          <a:p>
            <a:pPr algn="ctr" fontAlgn="auto">
              <a:spcAft>
                <a:spcPts val="0"/>
              </a:spcAft>
              <a:defRPr/>
            </a:pPr>
            <a:r>
              <a:rPr lang="he-IL" sz="4000" b="1" dirty="0">
                <a:solidFill>
                  <a:schemeClr val="tx2"/>
                </a:solidFill>
                <a:latin typeface="Aharoni" panose="02010803020104030203" pitchFamily="2" charset="-79"/>
                <a:ea typeface="+mj-ea"/>
                <a:cs typeface="+mn-cs"/>
              </a:rPr>
              <a:t>אמות מידה</a:t>
            </a:r>
          </a:p>
        </p:txBody>
      </p:sp>
      <p:pic>
        <p:nvPicPr>
          <p:cNvPr id="2" name="תמונה 1"/>
          <p:cNvPicPr>
            <a:picLocks noChangeAspect="1"/>
          </p:cNvPicPr>
          <p:nvPr/>
        </p:nvPicPr>
        <p:blipFill>
          <a:blip r:embed="rId2"/>
          <a:stretch>
            <a:fillRect/>
          </a:stretch>
        </p:blipFill>
        <p:spPr>
          <a:xfrm>
            <a:off x="139918" y="29095"/>
            <a:ext cx="2670279" cy="658425"/>
          </a:xfrm>
          <a:prstGeom prst="rect">
            <a:avLst/>
          </a:prstGeom>
        </p:spPr>
      </p:pic>
    </p:spTree>
    <p:extLst>
      <p:ext uri="{BB962C8B-B14F-4D97-AF65-F5344CB8AC3E}">
        <p14:creationId xmlns:p14="http://schemas.microsoft.com/office/powerpoint/2010/main" val="940340220"/>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07950" y="188640"/>
            <a:ext cx="8891588" cy="5761037"/>
          </a:xfrm>
        </p:spPr>
        <p:txBody>
          <a:bodyPr>
            <a:normAutofit/>
          </a:bodyPr>
          <a:lstStyle/>
          <a:p>
            <a:pPr algn="just" fontAlgn="auto">
              <a:spcAft>
                <a:spcPts val="0"/>
              </a:spcAft>
              <a:buFont typeface="Wingdings 2"/>
              <a:buNone/>
              <a:defRPr/>
            </a:pPr>
            <a:r>
              <a:rPr lang="he-IL" sz="2400" dirty="0">
                <a:solidFill>
                  <a:schemeClr val="tx1"/>
                </a:solidFill>
                <a:latin typeface="David" pitchFamily="34" charset="-79"/>
                <a:cs typeface="David" pitchFamily="34" charset="-79"/>
              </a:rPr>
              <a:t> </a:t>
            </a:r>
            <a:endParaRPr lang="en-US" sz="2400" dirty="0">
              <a:solidFill>
                <a:schemeClr val="tx1"/>
              </a:solidFill>
              <a:latin typeface="David" pitchFamily="34" charset="-79"/>
              <a:cs typeface="David" pitchFamily="34" charset="-79"/>
            </a:endParaRPr>
          </a:p>
          <a:p>
            <a:pPr algn="just" fontAlgn="auto">
              <a:spcAft>
                <a:spcPts val="0"/>
              </a:spcAft>
              <a:buFont typeface="Wingdings 2"/>
              <a:buNone/>
              <a:defRPr/>
            </a:pPr>
            <a:endParaRPr lang="he-IL" sz="2400" dirty="0">
              <a:solidFill>
                <a:schemeClr val="tx1"/>
              </a:solidFill>
              <a:latin typeface="David" pitchFamily="34" charset="-79"/>
              <a:cs typeface="David" pitchFamily="34" charset="-79"/>
            </a:endParaRPr>
          </a:p>
          <a:p>
            <a:pPr>
              <a:lnSpc>
                <a:spcPct val="90000"/>
              </a:lnSpc>
              <a:defRPr/>
            </a:pPr>
            <a:r>
              <a:rPr lang="he-IL" sz="3200" dirty="0">
                <a:solidFill>
                  <a:schemeClr val="tx1"/>
                </a:solidFill>
                <a:latin typeface="David" pitchFamily="34" charset="-79"/>
                <a:cs typeface="David" pitchFamily="34" charset="-79"/>
              </a:rPr>
              <a:t> </a:t>
            </a:r>
            <a:endParaRPr lang="he-IL" dirty="0">
              <a:solidFill>
                <a:schemeClr val="tx1"/>
              </a:solidFill>
              <a:latin typeface="David" pitchFamily="2" charset="-79"/>
              <a:cs typeface="David" pitchFamily="2" charset="-79"/>
            </a:endParaRPr>
          </a:p>
          <a:p>
            <a:pPr algn="just" eaLnBrk="1" hangingPunct="1"/>
            <a:r>
              <a:rPr lang="he-IL" sz="2000" dirty="0">
                <a:solidFill>
                  <a:schemeClr val="tx1"/>
                </a:solidFill>
                <a:latin typeface="David" pitchFamily="2" charset="-79"/>
                <a:cs typeface="David" pitchFamily="2" charset="-79"/>
              </a:rPr>
              <a:t>בהתאם להוראות נוהל </a:t>
            </a:r>
            <a:r>
              <a:rPr lang="he-IL" sz="2000" dirty="0" err="1">
                <a:solidFill>
                  <a:schemeClr val="tx1"/>
                </a:solidFill>
                <a:latin typeface="David" pitchFamily="2" charset="-79"/>
                <a:cs typeface="David" pitchFamily="2" charset="-79"/>
              </a:rPr>
              <a:t>אסדרת</a:t>
            </a:r>
            <a:r>
              <a:rPr lang="he-IL" sz="2000" dirty="0">
                <a:solidFill>
                  <a:schemeClr val="tx1"/>
                </a:solidFill>
                <a:latin typeface="David" pitchFamily="2" charset="-79"/>
                <a:cs typeface="David" pitchFamily="2" charset="-79"/>
              </a:rPr>
              <a:t> חברה עירונית </a:t>
            </a:r>
            <a:r>
              <a:rPr lang="he-IL" sz="2000" dirty="0">
                <a:latin typeface="David" pitchFamily="2" charset="-79"/>
                <a:cs typeface="David" pitchFamily="2" charset="-79"/>
              </a:rPr>
              <a:t>של משרד הפנים, על </a:t>
            </a:r>
            <a:r>
              <a:rPr lang="he-IL" sz="2000" dirty="0">
                <a:solidFill>
                  <a:schemeClr val="tx1"/>
                </a:solidFill>
                <a:latin typeface="David" pitchFamily="2" charset="-79"/>
                <a:cs typeface="David" pitchFamily="2" charset="-79"/>
              </a:rPr>
              <a:t>התאגידים העירוניים יחולו הוראות דיני המכרזים החלים על הרשות המקומית (בשינויים המחויבים) בהתאם לתקנות העיריות (מכרזים), תשמ"ח-(1987) וזאת על לחקיקת תקנות ספציפיות לתאגידים עירוניים שיחוקקו מכוח חוק חובת המכרזים, תשנ"ב-1992. </a:t>
            </a:r>
            <a:r>
              <a:rPr lang="he-IL" sz="2000" dirty="0">
                <a:latin typeface="David" pitchFamily="2" charset="-79"/>
                <a:cs typeface="David" pitchFamily="2" charset="-79"/>
              </a:rPr>
              <a:t>תקנות העיריות קובעות את הסכומים המחייבים (בכפוף לפטורים עליהם נרחיב בהמשך) יציאה להליך מכרזי כמפורט להלן</a:t>
            </a:r>
            <a:r>
              <a:rPr lang="he-IL" sz="2000" dirty="0">
                <a:solidFill>
                  <a:schemeClr val="tx1"/>
                </a:solidFill>
                <a:latin typeface="David" pitchFamily="2" charset="-79"/>
                <a:cs typeface="David" pitchFamily="2" charset="-79"/>
              </a:rPr>
              <a:t> (הסכומים משתנים בהתאם למדד המחירים לצרכן ואינם כוללים מע"מ) :</a:t>
            </a:r>
          </a:p>
          <a:p>
            <a:pPr algn="just" eaLnBrk="1" hangingPunct="1"/>
            <a:endParaRPr lang="he-IL" sz="2800" dirty="0">
              <a:latin typeface="David" pitchFamily="2" charset="-79"/>
              <a:cs typeface="David" pitchFamily="2" charset="-79"/>
            </a:endParaRPr>
          </a:p>
          <a:p>
            <a:pPr algn="just" eaLnBrk="1" hangingPunct="1"/>
            <a:endParaRPr lang="he-IL" sz="2800" dirty="0">
              <a:solidFill>
                <a:schemeClr val="tx1"/>
              </a:solidFill>
              <a:latin typeface="David" pitchFamily="2" charset="-79"/>
              <a:cs typeface="David" pitchFamily="2" charset="-79"/>
            </a:endParaRPr>
          </a:p>
          <a:p>
            <a:pPr algn="just" fontAlgn="auto">
              <a:spcAft>
                <a:spcPts val="0"/>
              </a:spcAft>
              <a:buFont typeface="Wingdings 2"/>
              <a:buNone/>
              <a:defRPr/>
            </a:pPr>
            <a:endParaRPr lang="he-IL" dirty="0">
              <a:solidFill>
                <a:schemeClr val="tx1"/>
              </a:solidFill>
              <a:latin typeface="David" pitchFamily="34" charset="-79"/>
              <a:cs typeface="David" pitchFamily="34" charset="-79"/>
            </a:endParaRPr>
          </a:p>
        </p:txBody>
      </p:sp>
      <p:sp>
        <p:nvSpPr>
          <p:cNvPr id="5" name="מלבן 4"/>
          <p:cNvSpPr/>
          <p:nvPr/>
        </p:nvSpPr>
        <p:spPr>
          <a:xfrm>
            <a:off x="251074" y="908720"/>
            <a:ext cx="8748464" cy="707886"/>
          </a:xfrm>
          <a:prstGeom prst="rect">
            <a:avLst/>
          </a:prstGeom>
        </p:spPr>
        <p:txBody>
          <a:bodyPr wrap="square">
            <a:spAutoFit/>
          </a:bodyPr>
          <a:lstStyle/>
          <a:p>
            <a:pPr algn="ctr" fontAlgn="auto">
              <a:spcAft>
                <a:spcPts val="0"/>
              </a:spcAft>
              <a:defRPr/>
            </a:pPr>
            <a:r>
              <a:rPr lang="he-IL" sz="4000" b="1" dirty="0">
                <a:solidFill>
                  <a:schemeClr val="tx2"/>
                </a:solidFill>
                <a:latin typeface="Aharoni" panose="02010803020104030203" pitchFamily="2" charset="-79"/>
                <a:ea typeface="+mj-ea"/>
                <a:cs typeface="+mn-cs"/>
              </a:rPr>
              <a:t>המכרז בתאגיד העירוני</a:t>
            </a:r>
          </a:p>
        </p:txBody>
      </p:sp>
      <p:pic>
        <p:nvPicPr>
          <p:cNvPr id="2" name="תמונה 1"/>
          <p:cNvPicPr>
            <a:picLocks noChangeAspect="1"/>
          </p:cNvPicPr>
          <p:nvPr/>
        </p:nvPicPr>
        <p:blipFill>
          <a:blip r:embed="rId2"/>
          <a:stretch>
            <a:fillRect/>
          </a:stretch>
        </p:blipFill>
        <p:spPr>
          <a:xfrm>
            <a:off x="86246" y="182930"/>
            <a:ext cx="2670279" cy="658425"/>
          </a:xfrm>
          <a:prstGeom prst="rect">
            <a:avLst/>
          </a:prstGeom>
        </p:spPr>
      </p:pic>
      <p:graphicFrame>
        <p:nvGraphicFramePr>
          <p:cNvPr id="4" name="טבלה 3"/>
          <p:cNvGraphicFramePr>
            <a:graphicFrameLocks noGrp="1"/>
          </p:cNvGraphicFramePr>
          <p:nvPr>
            <p:extLst>
              <p:ext uri="{D42A27DB-BD31-4B8C-83A1-F6EECF244321}">
                <p14:modId xmlns:p14="http://schemas.microsoft.com/office/powerpoint/2010/main" val="2263393489"/>
              </p:ext>
            </p:extLst>
          </p:nvPr>
        </p:nvGraphicFramePr>
        <p:xfrm>
          <a:off x="1553134" y="3735284"/>
          <a:ext cx="6144344" cy="2939792"/>
        </p:xfrm>
        <a:graphic>
          <a:graphicData uri="http://schemas.openxmlformats.org/drawingml/2006/table">
            <a:tbl>
              <a:tblPr rtl="1" firstRow="1" bandRow="1">
                <a:tableStyleId>{5C22544A-7EE6-4342-B048-85BDC9FD1C3A}</a:tableStyleId>
              </a:tblPr>
              <a:tblGrid>
                <a:gridCol w="3072172">
                  <a:extLst>
                    <a:ext uri="{9D8B030D-6E8A-4147-A177-3AD203B41FA5}">
                      <a16:colId xmlns:a16="http://schemas.microsoft.com/office/drawing/2014/main" val="20000"/>
                    </a:ext>
                  </a:extLst>
                </a:gridCol>
                <a:gridCol w="3072172">
                  <a:extLst>
                    <a:ext uri="{9D8B030D-6E8A-4147-A177-3AD203B41FA5}">
                      <a16:colId xmlns:a16="http://schemas.microsoft.com/office/drawing/2014/main" val="20001"/>
                    </a:ext>
                  </a:extLst>
                </a:gridCol>
              </a:tblGrid>
              <a:tr h="448760">
                <a:tc>
                  <a:txBody>
                    <a:bodyPr/>
                    <a:lstStyle/>
                    <a:p>
                      <a:pPr algn="ctr" rtl="1"/>
                      <a:r>
                        <a:rPr lang="he-IL" dirty="0"/>
                        <a:t>       סכום בש"ח</a:t>
                      </a:r>
                    </a:p>
                  </a:txBody>
                  <a:tcPr/>
                </a:tc>
                <a:tc>
                  <a:txBody>
                    <a:bodyPr/>
                    <a:lstStyle/>
                    <a:p>
                      <a:pPr algn="ctr" rtl="1"/>
                      <a:r>
                        <a:rPr lang="he-IL" dirty="0"/>
                        <a:t>       דרך ההתקשרות</a:t>
                      </a:r>
                    </a:p>
                  </a:txBody>
                  <a:tcPr/>
                </a:tc>
                <a:extLst>
                  <a:ext uri="{0D108BD9-81ED-4DB2-BD59-A6C34878D82A}">
                    <a16:rowId xmlns:a16="http://schemas.microsoft.com/office/drawing/2014/main" val="10000"/>
                  </a:ext>
                </a:extLst>
              </a:tr>
              <a:tr h="448760">
                <a:tc>
                  <a:txBody>
                    <a:bodyPr/>
                    <a:lstStyle/>
                    <a:p>
                      <a:pPr algn="ctr" rtl="1"/>
                      <a:r>
                        <a:rPr lang="he-IL" dirty="0"/>
                        <a:t>עד 141,200 ₪ </a:t>
                      </a:r>
                    </a:p>
                  </a:txBody>
                  <a:tcPr/>
                </a:tc>
                <a:tc>
                  <a:txBody>
                    <a:bodyPr/>
                    <a:lstStyle/>
                    <a:p>
                      <a:pPr algn="ctr" rtl="1"/>
                      <a:r>
                        <a:rPr lang="he-IL" dirty="0"/>
                        <a:t>     פטור ממכרז</a:t>
                      </a:r>
                    </a:p>
                  </a:txBody>
                  <a:tcPr/>
                </a:tc>
                <a:extLst>
                  <a:ext uri="{0D108BD9-81ED-4DB2-BD59-A6C34878D82A}">
                    <a16:rowId xmlns:a16="http://schemas.microsoft.com/office/drawing/2014/main" val="10001"/>
                  </a:ext>
                </a:extLst>
              </a:tr>
              <a:tr h="656152">
                <a:tc>
                  <a:txBody>
                    <a:bodyPr/>
                    <a:lstStyle/>
                    <a:p>
                      <a:pPr algn="ctr" rtl="1"/>
                      <a:r>
                        <a:rPr lang="he-IL" dirty="0"/>
                        <a:t>141,200</a:t>
                      </a:r>
                      <a:r>
                        <a:rPr lang="he-IL" baseline="0" dirty="0"/>
                        <a:t> עד 344,900</a:t>
                      </a:r>
                      <a:endParaRPr lang="he-IL" dirty="0"/>
                    </a:p>
                  </a:txBody>
                  <a:tcPr/>
                </a:tc>
                <a:tc>
                  <a:txBody>
                    <a:bodyPr/>
                    <a:lstStyle/>
                    <a:p>
                      <a:pPr algn="ctr" rtl="1"/>
                      <a:r>
                        <a:rPr lang="he-IL" dirty="0"/>
                        <a:t>מכרז זוטא תוך פניה ל-4</a:t>
                      </a:r>
                      <a:r>
                        <a:rPr lang="he-IL" baseline="0" dirty="0"/>
                        <a:t> לספקים (כפוף להקמת מאגר ספקים)</a:t>
                      </a:r>
                      <a:endParaRPr lang="he-IL" dirty="0"/>
                    </a:p>
                  </a:txBody>
                  <a:tcPr/>
                </a:tc>
                <a:extLst>
                  <a:ext uri="{0D108BD9-81ED-4DB2-BD59-A6C34878D82A}">
                    <a16:rowId xmlns:a16="http://schemas.microsoft.com/office/drawing/2014/main" val="10002"/>
                  </a:ext>
                </a:extLst>
              </a:tr>
              <a:tr h="937360">
                <a:tc>
                  <a:txBody>
                    <a:bodyPr/>
                    <a:lstStyle/>
                    <a:p>
                      <a:pPr algn="ctr" rtl="1"/>
                      <a:r>
                        <a:rPr lang="he-IL" dirty="0"/>
                        <a:t>344,900 עד 689,900</a:t>
                      </a:r>
                    </a:p>
                  </a:txBody>
                  <a:tcPr/>
                </a:tc>
                <a:tc>
                  <a:txBody>
                    <a:bodyPr/>
                    <a:lstStyle/>
                    <a:p>
                      <a:pPr algn="ctr" rtl="1"/>
                      <a:r>
                        <a:rPr lang="he-IL" dirty="0"/>
                        <a:t>מכרז זוטא תוך פניה ל-6 לספקים (כפוף להקמת מאגר ספקים)</a:t>
                      </a:r>
                    </a:p>
                    <a:p>
                      <a:pPr algn="ctr" rtl="1"/>
                      <a:endParaRPr lang="he-IL" dirty="0"/>
                    </a:p>
                  </a:txBody>
                  <a:tcPr/>
                </a:tc>
                <a:extLst>
                  <a:ext uri="{0D108BD9-81ED-4DB2-BD59-A6C34878D82A}">
                    <a16:rowId xmlns:a16="http://schemas.microsoft.com/office/drawing/2014/main" val="10003"/>
                  </a:ext>
                </a:extLst>
              </a:tr>
              <a:tr h="448760">
                <a:tc>
                  <a:txBody>
                    <a:bodyPr/>
                    <a:lstStyle/>
                    <a:p>
                      <a:pPr algn="ctr" rtl="1"/>
                      <a:r>
                        <a:rPr lang="he-IL" dirty="0"/>
                        <a:t>689,900 ומעלה</a:t>
                      </a:r>
                    </a:p>
                  </a:txBody>
                  <a:tcPr/>
                </a:tc>
                <a:tc>
                  <a:txBody>
                    <a:bodyPr/>
                    <a:lstStyle/>
                    <a:p>
                      <a:pPr algn="ctr" rtl="1"/>
                      <a:r>
                        <a:rPr lang="he-IL" dirty="0"/>
                        <a:t>מכרז פומבי</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748473902"/>
      </p:ext>
    </p:extLst>
  </p:cSld>
  <p:clrMapOvr>
    <a:overrideClrMapping bg1="lt1" tx1="dk1" bg2="lt2" tx2="dk2" accent1="accent1" accent2="accent2" accent3="accent3" accent4="accent4" accent5="accent5" accent6="accent6" hlink="hlink" folHlink="folHlink"/>
  </p:clrMapOvr>
</p:sld>
</file>

<file path=ppt/slides/slide50.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400080" y="1628800"/>
            <a:ext cx="8118202" cy="5040560"/>
          </a:xfrm>
        </p:spPr>
        <p:txBody>
          <a:bodyPr>
            <a:normAutofit lnSpcReduction="10000"/>
          </a:bodyPr>
          <a:lstStyle/>
          <a:p>
            <a:pPr marL="457200" indent="-457200" algn="just">
              <a:buFont typeface="Arial" panose="020B0604020202020204" pitchFamily="34" charset="0"/>
              <a:buChar char="•"/>
              <a:defRPr/>
            </a:pPr>
            <a:r>
              <a:rPr lang="he-IL" sz="2800" b="1" dirty="0">
                <a:latin typeface="David" pitchFamily="2" charset="-79"/>
                <a:cs typeface="David" pitchFamily="2" charset="-79"/>
              </a:rPr>
              <a:t>כלל מקבילית הכוחות</a:t>
            </a:r>
            <a:r>
              <a:rPr lang="he-IL" sz="2800" dirty="0">
                <a:latin typeface="David" pitchFamily="2" charset="-79"/>
                <a:cs typeface="David" pitchFamily="2" charset="-79"/>
              </a:rPr>
              <a:t> קובע כי מצב בו </a:t>
            </a:r>
            <a:r>
              <a:rPr lang="he-IL" sz="2800" b="1" u="sng" dirty="0">
                <a:latin typeface="David" pitchFamily="2" charset="-79"/>
                <a:cs typeface="David" pitchFamily="2" charset="-79"/>
              </a:rPr>
              <a:t>לאחר</a:t>
            </a:r>
            <a:r>
              <a:rPr lang="he-IL" sz="2800" dirty="0">
                <a:latin typeface="David" pitchFamily="2" charset="-79"/>
                <a:cs typeface="David" pitchFamily="2" charset="-79"/>
              </a:rPr>
              <a:t> בחינת ההצעות במכרז ישנן שתי הצעות זהות או הצעות אשר יש ביניהן הפרש זעום רשאית ועדת המכרזים להוסיף אמות מידה נוספות לבחינת ההצעות וזאת לצורך הכרעה בין שתי ההצעות (כגון ניסיון קודם על המציע למשל).</a:t>
            </a:r>
          </a:p>
          <a:p>
            <a:pPr marL="457200" indent="-457200" algn="just">
              <a:buFont typeface="Arial" panose="020B0604020202020204" pitchFamily="34" charset="0"/>
              <a:buChar char="•"/>
              <a:defRPr/>
            </a:pPr>
            <a:endParaRPr lang="he-IL" sz="2800" dirty="0">
              <a:latin typeface="David" pitchFamily="2" charset="-79"/>
              <a:cs typeface="David" pitchFamily="2" charset="-79"/>
            </a:endParaRPr>
          </a:p>
          <a:p>
            <a:pPr marL="457200" indent="-457200" algn="just">
              <a:buFont typeface="Arial" panose="020B0604020202020204" pitchFamily="34" charset="0"/>
              <a:buChar char="•"/>
              <a:defRPr/>
            </a:pPr>
            <a:r>
              <a:rPr lang="he-IL" sz="2800" b="1" dirty="0">
                <a:latin typeface="David" pitchFamily="2" charset="-79"/>
                <a:cs typeface="David" pitchFamily="2" charset="-79"/>
              </a:rPr>
              <a:t>בפס"ד ערוצי מדידה נ' מנהלת בר לב</a:t>
            </a:r>
            <a:r>
              <a:rPr lang="he-IL" sz="2800" dirty="0">
                <a:latin typeface="David" pitchFamily="2" charset="-79"/>
                <a:cs typeface="David" pitchFamily="2" charset="-79"/>
              </a:rPr>
              <a:t>  קבע בית השפט כי ככל שיגדל ההפרש במחיר המוצע בין המתמודדים כן יגברו כוחה ומשקלה של ההצעה הזולה אך במקרה של הפרש קטן במחיר המוצע בין המתמודדים ניתן לראות את ההצעות כשוות ולתת משמעות גדולה יותר להיבטים האחרים כגון רמת ביצוע, מיומנות, וכדו', ואפילו ניסיון קודם עם המציע.</a:t>
            </a:r>
          </a:p>
          <a:p>
            <a:pPr algn="just" fontAlgn="auto">
              <a:spcAft>
                <a:spcPts val="0"/>
              </a:spcAft>
              <a:buFont typeface="Wingdings 2"/>
              <a:buNone/>
              <a:defRPr/>
            </a:pPr>
            <a:endParaRPr lang="he-IL" sz="2800" dirty="0">
              <a:latin typeface="David" pitchFamily="2" charset="-79"/>
              <a:cs typeface="David" pitchFamily="2" charset="-79"/>
            </a:endParaRPr>
          </a:p>
          <a:p>
            <a:pPr algn="just" fontAlgn="auto">
              <a:spcAft>
                <a:spcPts val="0"/>
              </a:spcAft>
              <a:buFont typeface="Wingdings 2"/>
              <a:buNone/>
              <a:defRPr/>
            </a:pPr>
            <a:endParaRPr lang="he-IL" sz="2800" dirty="0">
              <a:latin typeface="David" pitchFamily="2" charset="-79"/>
              <a:cs typeface="David" pitchFamily="2" charset="-79"/>
            </a:endParaRPr>
          </a:p>
        </p:txBody>
      </p:sp>
      <p:sp>
        <p:nvSpPr>
          <p:cNvPr id="5" name="מלבן 4"/>
          <p:cNvSpPr/>
          <p:nvPr/>
        </p:nvSpPr>
        <p:spPr>
          <a:xfrm>
            <a:off x="395536" y="687520"/>
            <a:ext cx="8352928" cy="707886"/>
          </a:xfrm>
          <a:prstGeom prst="rect">
            <a:avLst/>
          </a:prstGeom>
        </p:spPr>
        <p:txBody>
          <a:bodyPr wrap="square">
            <a:spAutoFit/>
          </a:bodyPr>
          <a:lstStyle/>
          <a:p>
            <a:pPr algn="ctr" fontAlgn="auto">
              <a:spcAft>
                <a:spcPts val="0"/>
              </a:spcAft>
              <a:defRPr/>
            </a:pPr>
            <a:r>
              <a:rPr lang="he-IL" sz="4000" b="1" dirty="0">
                <a:solidFill>
                  <a:schemeClr val="tx2"/>
                </a:solidFill>
                <a:latin typeface="Aharoni" panose="02010803020104030203" pitchFamily="2" charset="-79"/>
                <a:ea typeface="+mj-ea"/>
                <a:cs typeface="+mn-cs"/>
              </a:rPr>
              <a:t>אמות מידה- מקבילית הכוחות</a:t>
            </a:r>
          </a:p>
        </p:txBody>
      </p:sp>
      <p:pic>
        <p:nvPicPr>
          <p:cNvPr id="2" name="תמונה 1"/>
          <p:cNvPicPr>
            <a:picLocks noChangeAspect="1"/>
          </p:cNvPicPr>
          <p:nvPr/>
        </p:nvPicPr>
        <p:blipFill>
          <a:blip r:embed="rId2"/>
          <a:stretch>
            <a:fillRect/>
          </a:stretch>
        </p:blipFill>
        <p:spPr>
          <a:xfrm>
            <a:off x="139918" y="29095"/>
            <a:ext cx="2670279" cy="658425"/>
          </a:xfrm>
          <a:prstGeom prst="rect">
            <a:avLst/>
          </a:prstGeom>
        </p:spPr>
      </p:pic>
    </p:spTree>
    <p:extLst>
      <p:ext uri="{BB962C8B-B14F-4D97-AF65-F5344CB8AC3E}">
        <p14:creationId xmlns:p14="http://schemas.microsoft.com/office/powerpoint/2010/main" val="3103472373"/>
      </p:ext>
    </p:extLst>
  </p:cSld>
  <p:clrMapOvr>
    <a:overrideClrMapping bg1="lt1" tx1="dk1" bg2="lt2" tx2="dk2" accent1="accent1" accent2="accent2" accent3="accent3" accent4="accent4" accent5="accent5" accent6="accent6" hlink="hlink" folHlink="folHlink"/>
  </p:clrMapOvr>
</p:sld>
</file>

<file path=ppt/slides/slide51.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39918" y="1083893"/>
            <a:ext cx="8891588" cy="5761037"/>
          </a:xfrm>
        </p:spPr>
        <p:txBody>
          <a:bodyPr>
            <a:normAutofit/>
          </a:bodyPr>
          <a:lstStyle/>
          <a:p>
            <a:pPr algn="just" fontAlgn="auto">
              <a:spcAft>
                <a:spcPts val="0"/>
              </a:spcAft>
              <a:buFont typeface="Wingdings 2"/>
              <a:buNone/>
              <a:defRPr/>
            </a:pPr>
            <a:endParaRPr lang="he-IL" sz="2800" dirty="0">
              <a:latin typeface="David" pitchFamily="2" charset="-79"/>
              <a:cs typeface="David" pitchFamily="2" charset="-79"/>
            </a:endParaRPr>
          </a:p>
          <a:p>
            <a:pPr algn="just">
              <a:defRPr/>
            </a:pPr>
            <a:endParaRPr lang="he-IL" sz="2800" b="1" dirty="0">
              <a:latin typeface="David" pitchFamily="2" charset="-79"/>
              <a:cs typeface="David" pitchFamily="2" charset="-79"/>
            </a:endParaRPr>
          </a:p>
          <a:p>
            <a:pPr algn="just">
              <a:defRPr/>
            </a:pPr>
            <a:r>
              <a:rPr lang="he-IL" sz="2800" b="1" u="sng" dirty="0">
                <a:latin typeface="David" pitchFamily="2" charset="-79"/>
                <a:cs typeface="David" pitchFamily="2" charset="-79"/>
              </a:rPr>
              <a:t>אומדן:</a:t>
            </a:r>
          </a:p>
          <a:p>
            <a:pPr algn="just">
              <a:defRPr/>
            </a:pPr>
            <a:r>
              <a:rPr lang="he-IL" sz="2800" i="1" dirty="0">
                <a:latin typeface="David" pitchFamily="2" charset="-79"/>
                <a:cs typeface="David" pitchFamily="2" charset="-79"/>
              </a:rPr>
              <a:t>תקנה 11(א) לתקנות העיריות קובעת כי לפני תום המועד להגשת ההצעות יפקיד יושב-ראש הועדה או מי שהוא הסמיך בתיבת המכרזים האמורה בתקנה 14(א), אומדן מפורט של ההוצאות או ההכנסות הכרוכות בחוזה המוצע.</a:t>
            </a:r>
          </a:p>
          <a:p>
            <a:pPr algn="just">
              <a:defRPr/>
            </a:pPr>
            <a:endParaRPr lang="he-IL" sz="2800" dirty="0">
              <a:latin typeface="David" pitchFamily="2" charset="-79"/>
              <a:cs typeface="David" pitchFamily="2" charset="-79"/>
            </a:endParaRPr>
          </a:p>
          <a:p>
            <a:pPr algn="just">
              <a:defRPr/>
            </a:pPr>
            <a:r>
              <a:rPr lang="he-IL" sz="2800" u="sng" dirty="0">
                <a:latin typeface="David" pitchFamily="2" charset="-79"/>
                <a:cs typeface="David" pitchFamily="2" charset="-79"/>
              </a:rPr>
              <a:t>האומדן יופקד לפני תום המועד להגשת המכרז בתיבת המכרזים.</a:t>
            </a:r>
          </a:p>
          <a:p>
            <a:pPr algn="just">
              <a:defRPr/>
            </a:pPr>
            <a:endParaRPr lang="he-IL" sz="2800" dirty="0">
              <a:latin typeface="David" pitchFamily="2" charset="-79"/>
              <a:cs typeface="David" pitchFamily="2" charset="-79"/>
            </a:endParaRPr>
          </a:p>
          <a:p>
            <a:pPr algn="just" fontAlgn="auto">
              <a:spcAft>
                <a:spcPts val="0"/>
              </a:spcAft>
              <a:buFont typeface="Wingdings 2"/>
              <a:buNone/>
              <a:defRPr/>
            </a:pPr>
            <a:endParaRPr lang="he-IL" sz="2800" dirty="0">
              <a:latin typeface="David" pitchFamily="2" charset="-79"/>
              <a:cs typeface="David" pitchFamily="2" charset="-79"/>
            </a:endParaRPr>
          </a:p>
        </p:txBody>
      </p:sp>
      <p:sp>
        <p:nvSpPr>
          <p:cNvPr id="5" name="מלבן 4"/>
          <p:cNvSpPr/>
          <p:nvPr/>
        </p:nvSpPr>
        <p:spPr>
          <a:xfrm>
            <a:off x="409248" y="729950"/>
            <a:ext cx="8352928" cy="707886"/>
          </a:xfrm>
          <a:prstGeom prst="rect">
            <a:avLst/>
          </a:prstGeom>
        </p:spPr>
        <p:txBody>
          <a:bodyPr wrap="square">
            <a:spAutoFit/>
          </a:bodyPr>
          <a:lstStyle/>
          <a:p>
            <a:pPr algn="ctr" fontAlgn="auto">
              <a:spcAft>
                <a:spcPts val="0"/>
              </a:spcAft>
              <a:defRPr/>
            </a:pPr>
            <a:r>
              <a:rPr lang="he-IL" sz="4000" b="1" dirty="0">
                <a:solidFill>
                  <a:schemeClr val="tx2"/>
                </a:solidFill>
                <a:latin typeface="Aharoni" panose="02010803020104030203" pitchFamily="2" charset="-79"/>
                <a:ea typeface="+mj-ea"/>
                <a:cs typeface="+mn-cs"/>
              </a:rPr>
              <a:t>אומדן</a:t>
            </a:r>
          </a:p>
        </p:txBody>
      </p:sp>
      <p:pic>
        <p:nvPicPr>
          <p:cNvPr id="2" name="תמונה 1"/>
          <p:cNvPicPr>
            <a:picLocks noChangeAspect="1"/>
          </p:cNvPicPr>
          <p:nvPr/>
        </p:nvPicPr>
        <p:blipFill>
          <a:blip r:embed="rId2"/>
          <a:stretch>
            <a:fillRect/>
          </a:stretch>
        </p:blipFill>
        <p:spPr>
          <a:xfrm>
            <a:off x="139918" y="29095"/>
            <a:ext cx="2670279" cy="658425"/>
          </a:xfrm>
          <a:prstGeom prst="rect">
            <a:avLst/>
          </a:prstGeom>
        </p:spPr>
      </p:pic>
    </p:spTree>
    <p:extLst>
      <p:ext uri="{BB962C8B-B14F-4D97-AF65-F5344CB8AC3E}">
        <p14:creationId xmlns:p14="http://schemas.microsoft.com/office/powerpoint/2010/main" val="4132727458"/>
      </p:ext>
    </p:extLst>
  </p:cSld>
  <p:clrMapOvr>
    <a:overrideClrMapping bg1="lt1" tx1="dk1" bg2="lt2" tx2="dk2" accent1="accent1" accent2="accent2" accent3="accent3" accent4="accent4" accent5="accent5" accent6="accent6" hlink="hlink" folHlink="folHlink"/>
  </p:clrMapOvr>
</p:sld>
</file>

<file path=ppt/slides/slide52.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39918" y="1083893"/>
            <a:ext cx="8891588" cy="5761037"/>
          </a:xfrm>
        </p:spPr>
        <p:txBody>
          <a:bodyPr>
            <a:normAutofit lnSpcReduction="10000"/>
          </a:bodyPr>
          <a:lstStyle/>
          <a:p>
            <a:pPr algn="just" fontAlgn="auto">
              <a:spcAft>
                <a:spcPts val="0"/>
              </a:spcAft>
              <a:buFont typeface="Wingdings 2"/>
              <a:buNone/>
              <a:defRPr/>
            </a:pPr>
            <a:endParaRPr lang="he-IL" sz="2800" dirty="0">
              <a:latin typeface="David" pitchFamily="2" charset="-79"/>
              <a:cs typeface="David" pitchFamily="2" charset="-79"/>
            </a:endParaRPr>
          </a:p>
          <a:p>
            <a:pPr algn="just">
              <a:defRPr/>
            </a:pPr>
            <a:r>
              <a:rPr lang="he-IL" sz="2800" b="1" u="sng" dirty="0">
                <a:latin typeface="David" pitchFamily="2" charset="-79"/>
                <a:cs typeface="David" pitchFamily="2" charset="-79"/>
              </a:rPr>
              <a:t>מטרות האומדן</a:t>
            </a:r>
            <a:r>
              <a:rPr lang="he-IL" sz="2800" b="1" dirty="0">
                <a:latin typeface="David" pitchFamily="2" charset="-79"/>
                <a:cs typeface="David" pitchFamily="2" charset="-79"/>
              </a:rPr>
              <a:t>:</a:t>
            </a:r>
          </a:p>
          <a:p>
            <a:pPr algn="just">
              <a:defRPr/>
            </a:pPr>
            <a:endParaRPr lang="he-IL" sz="1600" dirty="0">
              <a:latin typeface="David" pitchFamily="2" charset="-79"/>
              <a:cs typeface="David" pitchFamily="2" charset="-79"/>
            </a:endParaRPr>
          </a:p>
          <a:p>
            <a:pPr marL="457200" indent="-457200" algn="just">
              <a:buClr>
                <a:schemeClr val="tx2"/>
              </a:buClr>
              <a:buFont typeface="Arial" panose="020B0604020202020204" pitchFamily="34" charset="0"/>
              <a:buChar char="•"/>
              <a:defRPr/>
            </a:pPr>
            <a:r>
              <a:rPr lang="he-IL" sz="2800" dirty="0">
                <a:latin typeface="David" pitchFamily="2" charset="-79"/>
                <a:cs typeface="David" pitchFamily="2" charset="-79"/>
              </a:rPr>
              <a:t>לבחון את סבירות ההצעות ולוודא כי אין לו חורגות מהמחיר הריאלי של המוצר/שירות.</a:t>
            </a:r>
          </a:p>
          <a:p>
            <a:pPr marL="457200" indent="-457200" algn="just">
              <a:buClr>
                <a:schemeClr val="tx2"/>
              </a:buClr>
              <a:buFont typeface="Arial" panose="020B0604020202020204" pitchFamily="34" charset="0"/>
              <a:buChar char="•"/>
              <a:defRPr/>
            </a:pPr>
            <a:r>
              <a:rPr lang="he-IL" sz="2800" dirty="0">
                <a:latin typeface="David" pitchFamily="2" charset="-79"/>
                <a:cs typeface="David" pitchFamily="2" charset="-79"/>
              </a:rPr>
              <a:t>למנוע קבלת הצעה הנמוכה באופן משמעותי מן האומדן (הצעה גרעונית) אשר מעלה חשש כי המציע לא יוכל לעמוד בהצעתו.</a:t>
            </a:r>
          </a:p>
          <a:p>
            <a:pPr marL="457200" indent="-457200" algn="just">
              <a:buClr>
                <a:schemeClr val="tx2"/>
              </a:buClr>
              <a:buFont typeface="Arial" panose="020B0604020202020204" pitchFamily="34" charset="0"/>
              <a:buChar char="•"/>
              <a:defRPr/>
            </a:pPr>
            <a:r>
              <a:rPr lang="he-IL" sz="2800" dirty="0">
                <a:latin typeface="David" pitchFamily="2" charset="-79"/>
                <a:cs typeface="David" pitchFamily="2" charset="-79"/>
              </a:rPr>
              <a:t>למנוע קבלת הצעות גבוהות באופן משמעותי מהאומדן ובכך לפגוע בעקרון היעילות הכלכלית ולגרום לחריגה מהתקציב העומד לרשות הרשות המקומית/התאגיד העירוני לביצוע העבודה.</a:t>
            </a:r>
          </a:p>
          <a:p>
            <a:pPr marL="457200" indent="-457200" algn="just">
              <a:buClr>
                <a:schemeClr val="tx2"/>
              </a:buClr>
              <a:buFont typeface="Arial" panose="020B0604020202020204" pitchFamily="34" charset="0"/>
              <a:buChar char="•"/>
              <a:defRPr/>
            </a:pPr>
            <a:r>
              <a:rPr lang="he-IL" sz="2800" dirty="0">
                <a:latin typeface="David" pitchFamily="2" charset="-79"/>
                <a:cs typeface="David" pitchFamily="2" charset="-79"/>
              </a:rPr>
              <a:t>למנוע ממציעים בעלי גב כלכלי איתן, אשר מעוניינים להשתלט על השוק, להגיש הצעות הפסד, בבחינת "שלח לחמך", וכך לזכות במכרז.</a:t>
            </a:r>
          </a:p>
          <a:p>
            <a:pPr algn="just" fontAlgn="auto">
              <a:spcAft>
                <a:spcPts val="0"/>
              </a:spcAft>
              <a:buFont typeface="Wingdings 2"/>
              <a:buNone/>
              <a:defRPr/>
            </a:pPr>
            <a:endParaRPr lang="he-IL" sz="2800" dirty="0">
              <a:latin typeface="David" pitchFamily="2" charset="-79"/>
              <a:cs typeface="David" pitchFamily="2" charset="-79"/>
            </a:endParaRPr>
          </a:p>
        </p:txBody>
      </p:sp>
      <p:sp>
        <p:nvSpPr>
          <p:cNvPr id="5" name="מלבן 4"/>
          <p:cNvSpPr/>
          <p:nvPr/>
        </p:nvSpPr>
        <p:spPr>
          <a:xfrm>
            <a:off x="409248" y="729950"/>
            <a:ext cx="8352928" cy="707886"/>
          </a:xfrm>
          <a:prstGeom prst="rect">
            <a:avLst/>
          </a:prstGeom>
        </p:spPr>
        <p:txBody>
          <a:bodyPr wrap="square">
            <a:spAutoFit/>
          </a:bodyPr>
          <a:lstStyle/>
          <a:p>
            <a:pPr algn="ctr" fontAlgn="auto">
              <a:spcAft>
                <a:spcPts val="0"/>
              </a:spcAft>
              <a:defRPr/>
            </a:pPr>
            <a:r>
              <a:rPr lang="he-IL" sz="4000" b="1" dirty="0">
                <a:solidFill>
                  <a:schemeClr val="tx2"/>
                </a:solidFill>
                <a:latin typeface="Aharoni" panose="02010803020104030203" pitchFamily="2" charset="-79"/>
                <a:ea typeface="+mj-ea"/>
                <a:cs typeface="+mn-cs"/>
              </a:rPr>
              <a:t>אומדן</a:t>
            </a:r>
          </a:p>
        </p:txBody>
      </p:sp>
      <p:pic>
        <p:nvPicPr>
          <p:cNvPr id="2" name="תמונה 1"/>
          <p:cNvPicPr>
            <a:picLocks noChangeAspect="1"/>
          </p:cNvPicPr>
          <p:nvPr/>
        </p:nvPicPr>
        <p:blipFill>
          <a:blip r:embed="rId2"/>
          <a:stretch>
            <a:fillRect/>
          </a:stretch>
        </p:blipFill>
        <p:spPr>
          <a:xfrm>
            <a:off x="139918" y="29095"/>
            <a:ext cx="2670279" cy="658425"/>
          </a:xfrm>
          <a:prstGeom prst="rect">
            <a:avLst/>
          </a:prstGeom>
        </p:spPr>
      </p:pic>
    </p:spTree>
    <p:extLst>
      <p:ext uri="{BB962C8B-B14F-4D97-AF65-F5344CB8AC3E}">
        <p14:creationId xmlns:p14="http://schemas.microsoft.com/office/powerpoint/2010/main" val="1657632375"/>
      </p:ext>
    </p:extLst>
  </p:cSld>
  <p:clrMapOvr>
    <a:overrideClrMapping bg1="lt1" tx1="dk1" bg2="lt2" tx2="dk2" accent1="accent1" accent2="accent2" accent3="accent3" accent4="accent4" accent5="accent5" accent6="accent6" hlink="hlink" folHlink="folHlink"/>
  </p:clrMapOvr>
</p:sld>
</file>

<file path=ppt/slides/slide53.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39918" y="1083893"/>
            <a:ext cx="8891588" cy="5761037"/>
          </a:xfrm>
        </p:spPr>
        <p:txBody>
          <a:bodyPr>
            <a:normAutofit fontScale="92500" lnSpcReduction="10000"/>
          </a:bodyPr>
          <a:lstStyle/>
          <a:p>
            <a:pPr algn="just" fontAlgn="auto">
              <a:spcAft>
                <a:spcPts val="0"/>
              </a:spcAft>
              <a:buFont typeface="Wingdings 2"/>
              <a:buNone/>
              <a:defRPr/>
            </a:pPr>
            <a:endParaRPr lang="he-IL" sz="2800" dirty="0">
              <a:latin typeface="David" pitchFamily="2" charset="-79"/>
              <a:cs typeface="David" pitchFamily="2" charset="-79"/>
            </a:endParaRPr>
          </a:p>
          <a:p>
            <a:pPr marL="457200" indent="-457200" algn="just">
              <a:buClr>
                <a:schemeClr val="tx2"/>
              </a:buClr>
              <a:buFont typeface="Arial" panose="020B0604020202020204" pitchFamily="34" charset="0"/>
              <a:buChar char="•"/>
              <a:defRPr/>
            </a:pPr>
            <a:r>
              <a:rPr lang="he-IL" sz="2800" b="1" dirty="0">
                <a:latin typeface="David" pitchFamily="2" charset="-79"/>
                <a:cs typeface="David" pitchFamily="2" charset="-79"/>
              </a:rPr>
              <a:t>אי צירופו של אומדן למכרז או הפקדה מאוחרת של אומדן לתיבת המכרזים עשויה להוות עילה לפסילתו של המכרז.</a:t>
            </a:r>
          </a:p>
          <a:p>
            <a:pPr marL="457200" indent="-457200" algn="just">
              <a:buClr>
                <a:schemeClr val="tx2"/>
              </a:buClr>
              <a:buFont typeface="Arial" panose="020B0604020202020204" pitchFamily="34" charset="0"/>
              <a:buChar char="•"/>
              <a:defRPr/>
            </a:pPr>
            <a:r>
              <a:rPr lang="he-IL" sz="2800" dirty="0">
                <a:latin typeface="David" pitchFamily="2" charset="-79"/>
                <a:cs typeface="David" pitchFamily="2" charset="-79"/>
              </a:rPr>
              <a:t>הצעה נמוכה מאומדן של למעלה מאחוז מסוים (תלוי בסוג המכרז ובנסיבות הקונקרטיות של כל מקרה), עלולה להוביל לפסילת ההצעה בשל החשש כי המציע לא יוכל לספק את השירות או לבצע את העבודות (הצעה גרעונית כאמור). יודגש כי במכרזים עתירי כוח אדם (למשל בתחום השמירה, הניקיון) ישנו חשש כי הצעה גרעונית תוביל פגיעה בזכויות הסוציאליות של העובדים מה שמעלה את </a:t>
            </a:r>
            <a:r>
              <a:rPr lang="he-IL" sz="2800" dirty="0" err="1">
                <a:latin typeface="David" pitchFamily="2" charset="-79"/>
                <a:cs typeface="David" pitchFamily="2" charset="-79"/>
              </a:rPr>
              <a:t>ההצדק</a:t>
            </a:r>
            <a:r>
              <a:rPr lang="he-IL" sz="2800" dirty="0">
                <a:latin typeface="David" pitchFamily="2" charset="-79"/>
                <a:cs typeface="David" pitchFamily="2" charset="-79"/>
              </a:rPr>
              <a:t> לפסול את ההצעה</a:t>
            </a:r>
            <a:endParaRPr lang="he-IL" sz="2800" b="1" dirty="0">
              <a:latin typeface="David" pitchFamily="2" charset="-79"/>
              <a:cs typeface="David" pitchFamily="2" charset="-79"/>
            </a:endParaRPr>
          </a:p>
          <a:p>
            <a:pPr marL="457200" indent="-457200" algn="just">
              <a:buClr>
                <a:schemeClr val="tx2"/>
              </a:buClr>
              <a:buFont typeface="Arial" panose="020B0604020202020204" pitchFamily="34" charset="0"/>
              <a:buChar char="•"/>
              <a:defRPr/>
            </a:pPr>
            <a:r>
              <a:rPr lang="he-IL" sz="2800" dirty="0">
                <a:latin typeface="David" pitchFamily="2" charset="-79"/>
                <a:cs typeface="David" pitchFamily="2" charset="-79"/>
              </a:rPr>
              <a:t>יחד עם זאת, בהתאם לפסיקה, לעיתים למציע ישנם שיקולים נוספים מעבר להפקת רווחים כמו דריסת רגל בשוק, הגדלת היקף הפעילות הכספי </a:t>
            </a:r>
            <a:r>
              <a:rPr lang="he-IL" sz="2800" dirty="0" err="1">
                <a:latin typeface="David" pitchFamily="2" charset="-79"/>
                <a:cs typeface="David" pitchFamily="2" charset="-79"/>
              </a:rPr>
              <a:t>וכו</a:t>
            </a:r>
            <a:r>
              <a:rPr lang="he-IL" sz="2800" dirty="0">
                <a:latin typeface="David" pitchFamily="2" charset="-79"/>
                <a:cs typeface="David" pitchFamily="2" charset="-79"/>
              </a:rPr>
              <a:t>'. בכל מקרה, טרם פסילת הצעה בשל היותה נמוכה מהאומדן יש לערוך למציע שימוע במסגרתו יטען טענותיו בקשר עם מחירי הצעתו.</a:t>
            </a:r>
          </a:p>
          <a:p>
            <a:pPr algn="just" fontAlgn="auto">
              <a:spcAft>
                <a:spcPts val="0"/>
              </a:spcAft>
              <a:buFont typeface="Wingdings 2"/>
              <a:buNone/>
              <a:defRPr/>
            </a:pPr>
            <a:endParaRPr lang="he-IL" sz="2800" dirty="0">
              <a:latin typeface="David" pitchFamily="2" charset="-79"/>
              <a:cs typeface="David" pitchFamily="2" charset="-79"/>
            </a:endParaRPr>
          </a:p>
        </p:txBody>
      </p:sp>
      <p:sp>
        <p:nvSpPr>
          <p:cNvPr id="5" name="מלבן 4"/>
          <p:cNvSpPr/>
          <p:nvPr/>
        </p:nvSpPr>
        <p:spPr>
          <a:xfrm>
            <a:off x="409248" y="729950"/>
            <a:ext cx="8352928" cy="707886"/>
          </a:xfrm>
          <a:prstGeom prst="rect">
            <a:avLst/>
          </a:prstGeom>
        </p:spPr>
        <p:txBody>
          <a:bodyPr wrap="square">
            <a:spAutoFit/>
          </a:bodyPr>
          <a:lstStyle/>
          <a:p>
            <a:pPr algn="ctr" fontAlgn="auto">
              <a:spcAft>
                <a:spcPts val="0"/>
              </a:spcAft>
              <a:defRPr/>
            </a:pPr>
            <a:r>
              <a:rPr lang="he-IL" sz="4000" b="1" dirty="0">
                <a:solidFill>
                  <a:schemeClr val="tx2"/>
                </a:solidFill>
                <a:latin typeface="Aharoni" panose="02010803020104030203" pitchFamily="2" charset="-79"/>
                <a:ea typeface="+mj-ea"/>
                <a:cs typeface="+mn-cs"/>
              </a:rPr>
              <a:t>אומדן</a:t>
            </a:r>
          </a:p>
        </p:txBody>
      </p:sp>
      <p:pic>
        <p:nvPicPr>
          <p:cNvPr id="2" name="תמונה 1"/>
          <p:cNvPicPr>
            <a:picLocks noChangeAspect="1"/>
          </p:cNvPicPr>
          <p:nvPr/>
        </p:nvPicPr>
        <p:blipFill>
          <a:blip r:embed="rId2"/>
          <a:stretch>
            <a:fillRect/>
          </a:stretch>
        </p:blipFill>
        <p:spPr>
          <a:xfrm>
            <a:off x="139918" y="29095"/>
            <a:ext cx="2670279" cy="658425"/>
          </a:xfrm>
          <a:prstGeom prst="rect">
            <a:avLst/>
          </a:prstGeom>
        </p:spPr>
      </p:pic>
    </p:spTree>
    <p:extLst>
      <p:ext uri="{BB962C8B-B14F-4D97-AF65-F5344CB8AC3E}">
        <p14:creationId xmlns:p14="http://schemas.microsoft.com/office/powerpoint/2010/main" val="846903193"/>
      </p:ext>
    </p:extLst>
  </p:cSld>
  <p:clrMapOvr>
    <a:overrideClrMapping bg1="lt1" tx1="dk1" bg2="lt2" tx2="dk2" accent1="accent1" accent2="accent2" accent3="accent3" accent4="accent4" accent5="accent5" accent6="accent6" hlink="hlink" folHlink="folHlink"/>
  </p:clrMapOvr>
</p:sld>
</file>

<file path=ppt/slides/slide54.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39918" y="1083893"/>
            <a:ext cx="8891588" cy="5761037"/>
          </a:xfrm>
        </p:spPr>
        <p:txBody>
          <a:bodyPr>
            <a:normAutofit/>
          </a:bodyPr>
          <a:lstStyle/>
          <a:p>
            <a:pPr algn="just" fontAlgn="auto">
              <a:spcAft>
                <a:spcPts val="0"/>
              </a:spcAft>
              <a:buFont typeface="Wingdings 2"/>
              <a:buNone/>
              <a:defRPr/>
            </a:pPr>
            <a:endParaRPr lang="he-IL" sz="2800" dirty="0">
              <a:latin typeface="David" pitchFamily="2" charset="-79"/>
              <a:cs typeface="David" pitchFamily="2" charset="-79"/>
            </a:endParaRPr>
          </a:p>
          <a:p>
            <a:pPr algn="just">
              <a:buClr>
                <a:schemeClr val="tx2"/>
              </a:buClr>
              <a:defRPr/>
            </a:pPr>
            <a:r>
              <a:rPr lang="he-IL" sz="2800" b="1" dirty="0">
                <a:latin typeface="David" pitchFamily="2" charset="-79"/>
                <a:cs typeface="David" pitchFamily="2" charset="-79"/>
              </a:rPr>
              <a:t>בבואו לפרסם מכרז פומבי עומדות בפני הגוף הציבורי מספר אפשרויות בקשר עם סוג המכרז שיפורסם:</a:t>
            </a:r>
          </a:p>
          <a:p>
            <a:pPr marL="514350" indent="-514350" algn="just">
              <a:buClr>
                <a:schemeClr val="tx2"/>
              </a:buClr>
              <a:buFont typeface="Arial" panose="020B0604020202020204" pitchFamily="34" charset="0"/>
              <a:buChar char="•"/>
              <a:defRPr/>
            </a:pPr>
            <a:r>
              <a:rPr lang="he-IL" sz="2800" b="1" u="sng" dirty="0">
                <a:latin typeface="David" pitchFamily="2" charset="-79"/>
                <a:cs typeface="David" pitchFamily="2" charset="-79"/>
              </a:rPr>
              <a:t>מכרז "רגיל"- </a:t>
            </a:r>
            <a:r>
              <a:rPr lang="he-IL" sz="2800" b="1" dirty="0">
                <a:latin typeface="David" pitchFamily="2" charset="-79"/>
                <a:cs typeface="David" pitchFamily="2" charset="-79"/>
              </a:rPr>
              <a:t>מכרז לביצוע עבודה מסוימת או לקבל שירות מסוים או לרכישת טובין מסוימים במסגרתו נבחרת הצעה אחת כאשר ההתקשרות מסתיימת עם סיום העבודה, למשל מכרז לבניית בית ספר או לסלילת כביש.</a:t>
            </a:r>
          </a:p>
          <a:p>
            <a:pPr marL="514350" indent="-514350" algn="just">
              <a:buClr>
                <a:schemeClr val="tx2"/>
              </a:buClr>
              <a:buFont typeface="Arial" panose="020B0604020202020204" pitchFamily="34" charset="0"/>
              <a:buChar char="•"/>
              <a:defRPr/>
            </a:pPr>
            <a:r>
              <a:rPr lang="he-IL" sz="2800" b="1" u="sng" dirty="0">
                <a:latin typeface="David" pitchFamily="2" charset="-79"/>
                <a:cs typeface="David" pitchFamily="2" charset="-79"/>
              </a:rPr>
              <a:t>מכרז שירותי מסגרת- </a:t>
            </a:r>
            <a:r>
              <a:rPr lang="he-IL" sz="2800" b="1" dirty="0">
                <a:latin typeface="David" pitchFamily="2" charset="-79"/>
                <a:cs typeface="David" pitchFamily="2" charset="-79"/>
              </a:rPr>
              <a:t>מכרז למתן שירותים אשר נדרשים לגוף הציבורי מעת לעת. למשל, מכרז לאספקת מוצרי מכלת במסגרתו הגוף הציבורי לא מתחייב להזמין מוצרים כלשהם אך בכל פעם שהוא נדרש לאספקת המוצרים הוא פונה לזוכה המכרז.</a:t>
            </a:r>
          </a:p>
          <a:p>
            <a:pPr algn="just" fontAlgn="auto">
              <a:spcAft>
                <a:spcPts val="0"/>
              </a:spcAft>
              <a:buFont typeface="Wingdings 2"/>
              <a:buNone/>
              <a:defRPr/>
            </a:pPr>
            <a:endParaRPr lang="he-IL" sz="2800" dirty="0">
              <a:latin typeface="David" pitchFamily="2" charset="-79"/>
              <a:cs typeface="David" pitchFamily="2" charset="-79"/>
            </a:endParaRPr>
          </a:p>
          <a:p>
            <a:pPr algn="just" fontAlgn="auto">
              <a:spcAft>
                <a:spcPts val="0"/>
              </a:spcAft>
              <a:buFont typeface="Wingdings 2"/>
              <a:buNone/>
              <a:defRPr/>
            </a:pPr>
            <a:endParaRPr lang="he-IL" sz="2800" dirty="0">
              <a:latin typeface="David" pitchFamily="2" charset="-79"/>
              <a:cs typeface="David" pitchFamily="2" charset="-79"/>
            </a:endParaRPr>
          </a:p>
        </p:txBody>
      </p:sp>
      <p:sp>
        <p:nvSpPr>
          <p:cNvPr id="5" name="מלבן 4"/>
          <p:cNvSpPr/>
          <p:nvPr/>
        </p:nvSpPr>
        <p:spPr>
          <a:xfrm>
            <a:off x="409248" y="729950"/>
            <a:ext cx="8352928" cy="707886"/>
          </a:xfrm>
          <a:prstGeom prst="rect">
            <a:avLst/>
          </a:prstGeom>
        </p:spPr>
        <p:txBody>
          <a:bodyPr wrap="square">
            <a:spAutoFit/>
          </a:bodyPr>
          <a:lstStyle/>
          <a:p>
            <a:pPr algn="ctr" fontAlgn="auto">
              <a:spcAft>
                <a:spcPts val="0"/>
              </a:spcAft>
              <a:defRPr/>
            </a:pPr>
            <a:r>
              <a:rPr lang="he-IL" sz="4000" b="1" dirty="0">
                <a:solidFill>
                  <a:schemeClr val="tx2"/>
                </a:solidFill>
                <a:latin typeface="Aharoni" panose="02010803020104030203" pitchFamily="2" charset="-79"/>
                <a:ea typeface="+mj-ea"/>
                <a:cs typeface="+mn-cs"/>
              </a:rPr>
              <a:t>סוגי מכרזים</a:t>
            </a:r>
          </a:p>
        </p:txBody>
      </p:sp>
      <p:pic>
        <p:nvPicPr>
          <p:cNvPr id="2" name="תמונה 1"/>
          <p:cNvPicPr>
            <a:picLocks noChangeAspect="1"/>
          </p:cNvPicPr>
          <p:nvPr/>
        </p:nvPicPr>
        <p:blipFill>
          <a:blip r:embed="rId2"/>
          <a:stretch>
            <a:fillRect/>
          </a:stretch>
        </p:blipFill>
        <p:spPr>
          <a:xfrm>
            <a:off x="139918" y="29095"/>
            <a:ext cx="2670279" cy="658425"/>
          </a:xfrm>
          <a:prstGeom prst="rect">
            <a:avLst/>
          </a:prstGeom>
        </p:spPr>
      </p:pic>
    </p:spTree>
    <p:extLst>
      <p:ext uri="{BB962C8B-B14F-4D97-AF65-F5344CB8AC3E}">
        <p14:creationId xmlns:p14="http://schemas.microsoft.com/office/powerpoint/2010/main" val="795506895"/>
      </p:ext>
    </p:extLst>
  </p:cSld>
  <p:clrMapOvr>
    <a:overrideClrMapping bg1="lt1" tx1="dk1" bg2="lt2" tx2="dk2" accent1="accent1" accent2="accent2" accent3="accent3" accent4="accent4" accent5="accent5" accent6="accent6" hlink="hlink" folHlink="folHlink"/>
  </p:clrMapOvr>
</p:sld>
</file>

<file path=ppt/slides/slide55.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39918" y="1083893"/>
            <a:ext cx="8891588" cy="5761037"/>
          </a:xfrm>
        </p:spPr>
        <p:txBody>
          <a:bodyPr>
            <a:normAutofit fontScale="92500" lnSpcReduction="10000"/>
          </a:bodyPr>
          <a:lstStyle/>
          <a:p>
            <a:pPr algn="just" fontAlgn="auto">
              <a:spcAft>
                <a:spcPts val="0"/>
              </a:spcAft>
              <a:buFont typeface="Wingdings 2"/>
              <a:buNone/>
              <a:defRPr/>
            </a:pPr>
            <a:endParaRPr lang="he-IL" sz="2800" dirty="0">
              <a:latin typeface="David" pitchFamily="2" charset="-79"/>
              <a:cs typeface="David" pitchFamily="2" charset="-79"/>
            </a:endParaRPr>
          </a:p>
          <a:p>
            <a:pPr marL="457200" indent="-457200" algn="just">
              <a:buClr>
                <a:schemeClr val="tx2"/>
              </a:buClr>
              <a:buFont typeface="Arial" panose="020B0604020202020204" pitchFamily="34" charset="0"/>
              <a:buChar char="•"/>
              <a:defRPr/>
            </a:pPr>
            <a:r>
              <a:rPr lang="he-IL" sz="2800" b="1" u="sng" dirty="0">
                <a:latin typeface="David" pitchFamily="2" charset="-79"/>
                <a:cs typeface="David" pitchFamily="2" charset="-79"/>
              </a:rPr>
              <a:t>מכרז קבלני מסגרת (הקמת מאגר קבלנים)-</a:t>
            </a:r>
            <a:r>
              <a:rPr lang="he-IL" sz="2800" b="1" dirty="0">
                <a:latin typeface="David" pitchFamily="2" charset="-79"/>
                <a:cs typeface="David" pitchFamily="2" charset="-79"/>
              </a:rPr>
              <a:t>מדובר במכרז בו נדרשים לגוף הציבורי עבודות מעת לעת, למשל עבודות פיתוח תשתית, אך במקום לבחור קבלן אחד לביצוע העבודות נבחרים מספר זוכים המהווים "מאגר קבלנים" לביצוע העבודות הנדרשות כאשר בכל פעם שנדרשת ביצוע העבודה, פונה הגוף הציבורי לאחד מקבלני המאגר. </a:t>
            </a:r>
          </a:p>
          <a:p>
            <a:pPr algn="just">
              <a:buClr>
                <a:schemeClr val="tx2"/>
              </a:buClr>
              <a:defRPr/>
            </a:pPr>
            <a:endParaRPr lang="he-IL" sz="2800" b="1" dirty="0">
              <a:latin typeface="David" pitchFamily="2" charset="-79"/>
              <a:cs typeface="David" pitchFamily="2" charset="-79"/>
            </a:endParaRPr>
          </a:p>
          <a:p>
            <a:pPr marL="457200" indent="-457200" algn="just">
              <a:buClr>
                <a:schemeClr val="tx2"/>
              </a:buClr>
              <a:buFont typeface="Arial" panose="020B0604020202020204" pitchFamily="34" charset="0"/>
              <a:buChar char="•"/>
              <a:defRPr/>
            </a:pPr>
            <a:r>
              <a:rPr lang="he-IL" sz="2800" b="1" dirty="0">
                <a:latin typeface="David" pitchFamily="2" charset="-79"/>
                <a:cs typeface="David" pitchFamily="2" charset="-79"/>
              </a:rPr>
              <a:t>פניה כאמור יכולה להיעשות באמצעות הליך התמחרות במסגרתו נערכת פניה לקבלני המסגרת אשר זכו במכרז והם נדרשים להגיש הצעת מחיר לביצוע העבודה הספציפית. אפשרות נוספת היא כי במסגרת המכרז ייקבע נוהל חלקות עבודות בין זוכי המאגר המתבסס על הצעתם המקורית במכרז או על שביעות רצון המזמין מעבודתם בעת תקופת ההתקשרות. בכל מקרה, אופן חלוקת העבודות צריך להיות קבוע במפורש במסמכי המכרז.</a:t>
            </a:r>
          </a:p>
          <a:p>
            <a:pPr algn="just" fontAlgn="auto">
              <a:spcAft>
                <a:spcPts val="0"/>
              </a:spcAft>
              <a:buFont typeface="Wingdings 2"/>
              <a:buNone/>
              <a:defRPr/>
            </a:pPr>
            <a:endParaRPr lang="he-IL" sz="2800" dirty="0">
              <a:latin typeface="David" pitchFamily="2" charset="-79"/>
              <a:cs typeface="David" pitchFamily="2" charset="-79"/>
            </a:endParaRPr>
          </a:p>
          <a:p>
            <a:pPr algn="just" fontAlgn="auto">
              <a:spcAft>
                <a:spcPts val="0"/>
              </a:spcAft>
              <a:buFont typeface="Wingdings 2"/>
              <a:buNone/>
              <a:defRPr/>
            </a:pPr>
            <a:endParaRPr lang="he-IL" sz="2800" dirty="0">
              <a:latin typeface="David" pitchFamily="2" charset="-79"/>
              <a:cs typeface="David" pitchFamily="2" charset="-79"/>
            </a:endParaRPr>
          </a:p>
        </p:txBody>
      </p:sp>
      <p:sp>
        <p:nvSpPr>
          <p:cNvPr id="5" name="מלבן 4"/>
          <p:cNvSpPr/>
          <p:nvPr/>
        </p:nvSpPr>
        <p:spPr>
          <a:xfrm>
            <a:off x="409248" y="729950"/>
            <a:ext cx="8352928" cy="707886"/>
          </a:xfrm>
          <a:prstGeom prst="rect">
            <a:avLst/>
          </a:prstGeom>
        </p:spPr>
        <p:txBody>
          <a:bodyPr wrap="square">
            <a:spAutoFit/>
          </a:bodyPr>
          <a:lstStyle/>
          <a:p>
            <a:pPr algn="ctr" fontAlgn="auto">
              <a:spcAft>
                <a:spcPts val="0"/>
              </a:spcAft>
              <a:defRPr/>
            </a:pPr>
            <a:r>
              <a:rPr lang="he-IL" sz="4000" b="1" dirty="0">
                <a:solidFill>
                  <a:schemeClr val="tx2"/>
                </a:solidFill>
                <a:latin typeface="Aharoni" panose="02010803020104030203" pitchFamily="2" charset="-79"/>
                <a:ea typeface="+mj-ea"/>
                <a:cs typeface="+mn-cs"/>
              </a:rPr>
              <a:t>סוגי מכרזים</a:t>
            </a:r>
          </a:p>
        </p:txBody>
      </p:sp>
      <p:pic>
        <p:nvPicPr>
          <p:cNvPr id="2" name="תמונה 1"/>
          <p:cNvPicPr>
            <a:picLocks noChangeAspect="1"/>
          </p:cNvPicPr>
          <p:nvPr/>
        </p:nvPicPr>
        <p:blipFill>
          <a:blip r:embed="rId2"/>
          <a:stretch>
            <a:fillRect/>
          </a:stretch>
        </p:blipFill>
        <p:spPr>
          <a:xfrm>
            <a:off x="139918" y="29095"/>
            <a:ext cx="2670279" cy="658425"/>
          </a:xfrm>
          <a:prstGeom prst="rect">
            <a:avLst/>
          </a:prstGeom>
        </p:spPr>
      </p:pic>
    </p:spTree>
    <p:extLst>
      <p:ext uri="{BB962C8B-B14F-4D97-AF65-F5344CB8AC3E}">
        <p14:creationId xmlns:p14="http://schemas.microsoft.com/office/powerpoint/2010/main" val="2998731903"/>
      </p:ext>
    </p:extLst>
  </p:cSld>
  <p:clrMapOvr>
    <a:overrideClrMapping bg1="lt1" tx1="dk1" bg2="lt2" tx2="dk2" accent1="accent1" accent2="accent2" accent3="accent3" accent4="accent4" accent5="accent5" accent6="accent6" hlink="hlink" folHlink="folHlink"/>
  </p:clrMapOvr>
</p:sld>
</file>

<file path=ppt/slides/slide56.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39918" y="1083893"/>
            <a:ext cx="8891588" cy="5761037"/>
          </a:xfrm>
        </p:spPr>
        <p:txBody>
          <a:bodyPr>
            <a:normAutofit fontScale="77500" lnSpcReduction="20000"/>
          </a:bodyPr>
          <a:lstStyle/>
          <a:p>
            <a:pPr algn="just" fontAlgn="auto">
              <a:spcAft>
                <a:spcPts val="0"/>
              </a:spcAft>
              <a:buFont typeface="Wingdings 2"/>
              <a:buNone/>
              <a:defRPr/>
            </a:pPr>
            <a:endParaRPr lang="he-IL" sz="2800" dirty="0">
              <a:latin typeface="David" pitchFamily="2" charset="-79"/>
              <a:cs typeface="David" pitchFamily="2" charset="-79"/>
            </a:endParaRPr>
          </a:p>
          <a:p>
            <a:pPr marL="457200" indent="-457200" algn="just">
              <a:buClr>
                <a:schemeClr val="tx2"/>
              </a:buClr>
              <a:buFont typeface="Arial" panose="020B0604020202020204" pitchFamily="34" charset="0"/>
              <a:buChar char="•"/>
              <a:defRPr/>
            </a:pPr>
            <a:endParaRPr lang="he-IL" sz="2800" b="1" u="sng" dirty="0">
              <a:latin typeface="David" pitchFamily="2" charset="-79"/>
              <a:cs typeface="David" pitchFamily="2" charset="-79"/>
            </a:endParaRPr>
          </a:p>
          <a:p>
            <a:pPr marL="457200" indent="-457200" algn="just">
              <a:buClr>
                <a:schemeClr val="tx2"/>
              </a:buClr>
              <a:buFont typeface="Arial" panose="020B0604020202020204" pitchFamily="34" charset="0"/>
              <a:buChar char="•"/>
              <a:defRPr/>
            </a:pPr>
            <a:r>
              <a:rPr lang="he-IL" sz="2800" b="1" u="sng" dirty="0">
                <a:latin typeface="David" pitchFamily="2" charset="-79"/>
                <a:cs typeface="David" pitchFamily="2" charset="-79"/>
              </a:rPr>
              <a:t>מכרז </a:t>
            </a:r>
            <a:r>
              <a:rPr lang="en-US" sz="2800" b="1" u="sng" dirty="0">
                <a:latin typeface="David" pitchFamily="2" charset="-79"/>
                <a:cs typeface="David" pitchFamily="2" charset="-79"/>
              </a:rPr>
              <a:t>BOT</a:t>
            </a:r>
            <a:r>
              <a:rPr lang="he-IL" sz="2800" b="1" u="sng" dirty="0">
                <a:latin typeface="David" pitchFamily="2" charset="-79"/>
                <a:cs typeface="David" pitchFamily="2" charset="-79"/>
              </a:rPr>
              <a:t>, </a:t>
            </a:r>
            <a:r>
              <a:rPr lang="en-US" sz="2800" b="1" u="sng" dirty="0">
                <a:latin typeface="David" pitchFamily="2" charset="-79"/>
                <a:cs typeface="David" pitchFamily="2" charset="-79"/>
              </a:rPr>
              <a:t>DBOT</a:t>
            </a:r>
            <a:r>
              <a:rPr lang="he-IL" sz="2800" b="1" u="sng" dirty="0">
                <a:latin typeface="David" pitchFamily="2" charset="-79"/>
                <a:cs typeface="David" pitchFamily="2" charset="-79"/>
              </a:rPr>
              <a:t>-</a:t>
            </a:r>
            <a:r>
              <a:rPr lang="he-IL" sz="2800" b="1" dirty="0">
                <a:latin typeface="David" pitchFamily="2" charset="-79"/>
                <a:cs typeface="David" pitchFamily="2" charset="-79"/>
              </a:rPr>
              <a:t>השקעת משאבים על ידי יזם פרטי המקים את הפרויקט (ולעיתים אף מתכנן) על חשבונו תמורת זכות לתפעול הפרויקט. במכרזים מסוג זה "נפרד" הגוף הציבורי מהמשאב הציבורי לתקופה ארוכת טווח (49-25 שנים) וזאת תמורת דמי זיכיון קבועים. </a:t>
            </a:r>
          </a:p>
          <a:p>
            <a:pPr marL="457200" indent="-457200" algn="just">
              <a:buClr>
                <a:schemeClr val="tx2"/>
              </a:buClr>
              <a:buFont typeface="Arial" panose="020B0604020202020204" pitchFamily="34" charset="0"/>
              <a:buChar char="•"/>
              <a:defRPr/>
            </a:pPr>
            <a:r>
              <a:rPr lang="he-IL" sz="2800" b="1" dirty="0">
                <a:latin typeface="David" pitchFamily="2" charset="-79"/>
                <a:cs typeface="David" pitchFamily="2" charset="-79"/>
              </a:rPr>
              <a:t>בתום תקופת ההתקשרות מקבלת הרשות חזרה את המשאב הציבורי לחזקתה. </a:t>
            </a:r>
          </a:p>
          <a:p>
            <a:pPr marL="457200" indent="-457200" algn="just">
              <a:buClr>
                <a:schemeClr val="tx2"/>
              </a:buClr>
              <a:buFont typeface="Arial" panose="020B0604020202020204" pitchFamily="34" charset="0"/>
              <a:buChar char="•"/>
              <a:defRPr/>
            </a:pPr>
            <a:r>
              <a:rPr lang="he-IL" sz="2800" b="1" dirty="0">
                <a:latin typeface="David" pitchFamily="2" charset="-79"/>
                <a:cs typeface="David" pitchFamily="2" charset="-79"/>
              </a:rPr>
              <a:t>יצוין כי חוזר מנכ"ל 5/04 של משרד הפנים הקובע את התנאים ליציאה למכרז מסוג זה מערים קשיים על רשויות מקומיות ותאגידים עירוניים טרם יציאה למכרז מסוג זה. </a:t>
            </a:r>
          </a:p>
          <a:p>
            <a:pPr marL="457200" indent="-457200" algn="just">
              <a:buClr>
                <a:schemeClr val="tx2"/>
              </a:buClr>
              <a:buFont typeface="Arial" panose="020B0604020202020204" pitchFamily="34" charset="0"/>
              <a:buChar char="•"/>
              <a:defRPr/>
            </a:pPr>
            <a:r>
              <a:rPr lang="he-IL" sz="2800" b="1" dirty="0">
                <a:latin typeface="David" pitchFamily="2" charset="-79"/>
                <a:cs typeface="David" pitchFamily="2" charset="-79"/>
              </a:rPr>
              <a:t>חוזר מנכ"ל משרד הפנים 5/04 קובע, בין היתר, כי על הרשות המקומית להציג את סך ההתחייבות כלפי הזכיין כחלק ממצבת חובותיה (אובליגו) בדו"חות הכספיים שלה.</a:t>
            </a:r>
          </a:p>
          <a:p>
            <a:pPr marL="457200" indent="-457200" algn="just">
              <a:buClr>
                <a:schemeClr val="tx2"/>
              </a:buClr>
              <a:buFont typeface="Arial" panose="020B0604020202020204" pitchFamily="34" charset="0"/>
              <a:buChar char="•"/>
              <a:defRPr/>
            </a:pPr>
            <a:r>
              <a:rPr lang="he-IL" sz="2800" b="1" dirty="0">
                <a:latin typeface="David" pitchFamily="2" charset="-79"/>
                <a:cs typeface="David" pitchFamily="2" charset="-79"/>
              </a:rPr>
              <a:t>בימים אלו פורסמה טיוטת חוזר מנכ"ל להערות הציבור  אשר עתיד להחליף את חוזר 5/04. החוזר החדש עתיד להקל על רשויות מקומיות ותאגידים עירוניים בבואם לפרסם מכרז </a:t>
            </a:r>
            <a:r>
              <a:rPr lang="en-US" sz="2800" b="1" dirty="0">
                <a:latin typeface="David" pitchFamily="2" charset="-79"/>
                <a:cs typeface="David" pitchFamily="2" charset="-79"/>
              </a:rPr>
              <a:t>ppp</a:t>
            </a:r>
            <a:r>
              <a:rPr lang="he-IL" sz="2800" b="1" dirty="0">
                <a:latin typeface="David" pitchFamily="2" charset="-79"/>
                <a:cs typeface="David" pitchFamily="2" charset="-79"/>
              </a:rPr>
              <a:t> תוך שהוא עורך הבחנה בין רשויות מקומיות איתנות (אשר </a:t>
            </a:r>
            <a:r>
              <a:rPr lang="he-IL" sz="2800" b="1" dirty="0" err="1">
                <a:latin typeface="David" pitchFamily="2" charset="-79"/>
                <a:cs typeface="David" pitchFamily="2" charset="-79"/>
              </a:rPr>
              <a:t>יהנו</a:t>
            </a:r>
            <a:r>
              <a:rPr lang="he-IL" sz="2800" b="1" dirty="0">
                <a:latin typeface="David" pitchFamily="2" charset="-79"/>
                <a:cs typeface="David" pitchFamily="2" charset="-79"/>
              </a:rPr>
              <a:t> מתנאים מקלים יותר טרם יציאה למכרז) ובין רשויות מקומיות שאינן איתנות (אשר יצטרכו לעמוד בתנאים מחמירים יותר מאלה של הרשויות האיתנות טרם יציאה למכרז).</a:t>
            </a:r>
            <a:endParaRPr lang="en-US" sz="2800" b="1" dirty="0">
              <a:latin typeface="David" pitchFamily="2" charset="-79"/>
              <a:cs typeface="David" pitchFamily="2" charset="-79"/>
            </a:endParaRPr>
          </a:p>
          <a:p>
            <a:pPr marL="457200" indent="-457200" algn="just">
              <a:buClr>
                <a:schemeClr val="tx2"/>
              </a:buClr>
              <a:buFont typeface="Arial" panose="020B0604020202020204" pitchFamily="34" charset="0"/>
              <a:buChar char="•"/>
              <a:defRPr/>
            </a:pPr>
            <a:endParaRPr lang="he-IL" sz="2800" b="1" dirty="0">
              <a:latin typeface="David" pitchFamily="2" charset="-79"/>
              <a:cs typeface="David" pitchFamily="2" charset="-79"/>
            </a:endParaRPr>
          </a:p>
          <a:p>
            <a:pPr marL="457200" indent="-457200" algn="just">
              <a:buClr>
                <a:schemeClr val="tx2"/>
              </a:buClr>
              <a:buFont typeface="Arial" panose="020B0604020202020204" pitchFamily="34" charset="0"/>
              <a:buChar char="•"/>
              <a:defRPr/>
            </a:pPr>
            <a:endParaRPr lang="he-IL" sz="2800" b="1" dirty="0">
              <a:latin typeface="David" pitchFamily="2" charset="-79"/>
              <a:cs typeface="David" pitchFamily="2" charset="-79"/>
            </a:endParaRPr>
          </a:p>
          <a:p>
            <a:pPr marL="457200" indent="-457200" algn="just">
              <a:buClr>
                <a:schemeClr val="tx2"/>
              </a:buClr>
              <a:buFont typeface="Arial" panose="020B0604020202020204" pitchFamily="34" charset="0"/>
              <a:buChar char="•"/>
              <a:defRPr/>
            </a:pPr>
            <a:endParaRPr lang="he-IL" sz="2800" b="1" dirty="0">
              <a:latin typeface="David" pitchFamily="2" charset="-79"/>
              <a:cs typeface="David" pitchFamily="2" charset="-79"/>
            </a:endParaRPr>
          </a:p>
          <a:p>
            <a:pPr algn="just">
              <a:buClr>
                <a:schemeClr val="tx2"/>
              </a:buClr>
              <a:defRPr/>
            </a:pPr>
            <a:endParaRPr lang="he-IL" sz="2800" b="1" dirty="0">
              <a:latin typeface="David" pitchFamily="2" charset="-79"/>
              <a:cs typeface="David" pitchFamily="2" charset="-79"/>
            </a:endParaRPr>
          </a:p>
          <a:p>
            <a:pPr algn="just" fontAlgn="auto">
              <a:spcAft>
                <a:spcPts val="0"/>
              </a:spcAft>
              <a:buFont typeface="Wingdings 2"/>
              <a:buNone/>
              <a:defRPr/>
            </a:pPr>
            <a:endParaRPr lang="he-IL" sz="2800" dirty="0">
              <a:latin typeface="David" pitchFamily="2" charset="-79"/>
              <a:cs typeface="David" pitchFamily="2" charset="-79"/>
            </a:endParaRPr>
          </a:p>
          <a:p>
            <a:pPr algn="just" fontAlgn="auto">
              <a:spcAft>
                <a:spcPts val="0"/>
              </a:spcAft>
              <a:buFont typeface="Wingdings 2"/>
              <a:buNone/>
              <a:defRPr/>
            </a:pPr>
            <a:endParaRPr lang="he-IL" sz="2800" dirty="0">
              <a:latin typeface="David" pitchFamily="2" charset="-79"/>
              <a:cs typeface="David" pitchFamily="2" charset="-79"/>
            </a:endParaRPr>
          </a:p>
        </p:txBody>
      </p:sp>
      <p:sp>
        <p:nvSpPr>
          <p:cNvPr id="5" name="מלבן 4"/>
          <p:cNvSpPr/>
          <p:nvPr/>
        </p:nvSpPr>
        <p:spPr>
          <a:xfrm>
            <a:off x="411956" y="641790"/>
            <a:ext cx="8352928" cy="1938992"/>
          </a:xfrm>
          <a:prstGeom prst="rect">
            <a:avLst/>
          </a:prstGeom>
        </p:spPr>
        <p:txBody>
          <a:bodyPr wrap="square">
            <a:spAutoFit/>
          </a:bodyPr>
          <a:lstStyle/>
          <a:p>
            <a:pPr algn="ctr" fontAlgn="auto">
              <a:spcAft>
                <a:spcPts val="0"/>
              </a:spcAft>
              <a:defRPr/>
            </a:pPr>
            <a:r>
              <a:rPr lang="he-IL" sz="4000" b="1" dirty="0">
                <a:solidFill>
                  <a:schemeClr val="tx2"/>
                </a:solidFill>
                <a:latin typeface="Aharoni" panose="02010803020104030203" pitchFamily="2" charset="-79"/>
                <a:ea typeface="+mj-ea"/>
                <a:cs typeface="+mn-cs"/>
              </a:rPr>
              <a:t>סוגי מכרזים- </a:t>
            </a:r>
            <a:r>
              <a:rPr lang="en-US" sz="4000" b="1" dirty="0">
                <a:solidFill>
                  <a:schemeClr val="tx2"/>
                </a:solidFill>
                <a:latin typeface="Aharoni" panose="02010803020104030203" pitchFamily="2" charset="-79"/>
                <a:ea typeface="+mj-ea"/>
                <a:cs typeface="+mn-cs"/>
              </a:rPr>
              <a:t>Public-Private Partnership</a:t>
            </a:r>
            <a:endParaRPr lang="he-IL" sz="4000" b="1" dirty="0">
              <a:solidFill>
                <a:schemeClr val="tx2"/>
              </a:solidFill>
              <a:latin typeface="Aharoni" panose="02010803020104030203" pitchFamily="2" charset="-79"/>
              <a:ea typeface="+mj-ea"/>
              <a:cs typeface="+mn-cs"/>
            </a:endParaRPr>
          </a:p>
          <a:p>
            <a:pPr algn="ctr" fontAlgn="auto">
              <a:spcAft>
                <a:spcPts val="0"/>
              </a:spcAft>
              <a:defRPr/>
            </a:pPr>
            <a:endParaRPr lang="he-IL" sz="4000" b="1" dirty="0">
              <a:solidFill>
                <a:schemeClr val="tx2"/>
              </a:solidFill>
              <a:latin typeface="Aharoni" panose="02010803020104030203" pitchFamily="2" charset="-79"/>
              <a:ea typeface="+mj-ea"/>
              <a:cs typeface="+mn-cs"/>
            </a:endParaRPr>
          </a:p>
        </p:txBody>
      </p:sp>
      <p:pic>
        <p:nvPicPr>
          <p:cNvPr id="2" name="תמונה 1"/>
          <p:cNvPicPr>
            <a:picLocks noChangeAspect="1"/>
          </p:cNvPicPr>
          <p:nvPr/>
        </p:nvPicPr>
        <p:blipFill>
          <a:blip r:embed="rId2"/>
          <a:stretch>
            <a:fillRect/>
          </a:stretch>
        </p:blipFill>
        <p:spPr>
          <a:xfrm>
            <a:off x="139918" y="29095"/>
            <a:ext cx="2670279" cy="658425"/>
          </a:xfrm>
          <a:prstGeom prst="rect">
            <a:avLst/>
          </a:prstGeom>
        </p:spPr>
      </p:pic>
    </p:spTree>
    <p:extLst>
      <p:ext uri="{BB962C8B-B14F-4D97-AF65-F5344CB8AC3E}">
        <p14:creationId xmlns:p14="http://schemas.microsoft.com/office/powerpoint/2010/main" val="2393823134"/>
      </p:ext>
    </p:extLst>
  </p:cSld>
  <p:clrMapOvr>
    <a:overrideClrMapping bg1="lt1" tx1="dk1" bg2="lt2" tx2="dk2" accent1="accent1" accent2="accent2" accent3="accent3" accent4="accent4" accent5="accent5" accent6="accent6" hlink="hlink" folHlink="folHlink"/>
  </p:clrMapOvr>
</p:sld>
</file>

<file path=ppt/slides/slide57.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39918" y="1083893"/>
            <a:ext cx="8891588" cy="5761037"/>
          </a:xfrm>
        </p:spPr>
        <p:txBody>
          <a:bodyPr>
            <a:normAutofit fontScale="92500"/>
          </a:bodyPr>
          <a:lstStyle/>
          <a:p>
            <a:pPr algn="just" fontAlgn="auto">
              <a:spcAft>
                <a:spcPts val="0"/>
              </a:spcAft>
              <a:buFont typeface="Wingdings 2"/>
              <a:buNone/>
              <a:defRPr/>
            </a:pPr>
            <a:endParaRPr lang="he-IL" sz="2800" dirty="0">
              <a:latin typeface="David" pitchFamily="2" charset="-79"/>
              <a:cs typeface="David" pitchFamily="2" charset="-79"/>
            </a:endParaRPr>
          </a:p>
          <a:p>
            <a:pPr marL="457200" indent="-457200" algn="just">
              <a:buClr>
                <a:schemeClr val="tx2"/>
              </a:buClr>
              <a:buFont typeface="Arial" panose="020B0604020202020204" pitchFamily="34" charset="0"/>
              <a:buChar char="•"/>
              <a:defRPr/>
            </a:pPr>
            <a:r>
              <a:rPr lang="he-IL" sz="2800" b="1" u="sng" dirty="0">
                <a:latin typeface="David" pitchFamily="2" charset="-79"/>
                <a:cs typeface="David" pitchFamily="2" charset="-79"/>
              </a:rPr>
              <a:t>הליך לביצוע מיזם משותף</a:t>
            </a:r>
            <a:r>
              <a:rPr lang="he-IL" sz="2800" b="1" dirty="0">
                <a:latin typeface="David" pitchFamily="2" charset="-79"/>
                <a:cs typeface="David" pitchFamily="2" charset="-79"/>
              </a:rPr>
              <a:t>– שיתוף פעולה עם יזם מהשוק הפרטי באמצעות חברה משותפת או הסכם לביצוע מיזם משותף.</a:t>
            </a:r>
          </a:p>
          <a:p>
            <a:pPr marL="457200" indent="-457200" algn="just">
              <a:buClr>
                <a:schemeClr val="tx2"/>
              </a:buClr>
              <a:buFont typeface="Arial" panose="020B0604020202020204" pitchFamily="34" charset="0"/>
              <a:buChar char="•"/>
              <a:defRPr/>
            </a:pPr>
            <a:r>
              <a:rPr lang="he-IL" sz="2800" b="1" dirty="0">
                <a:latin typeface="David" pitchFamily="2" charset="-79"/>
                <a:cs typeface="David" pitchFamily="2" charset="-79"/>
              </a:rPr>
              <a:t>ביצוע שיתוף פעולה מבוצע באמצעות יצירת שיתוף פעולה בהסכם לביצוע מיזם משותף, ללא הקמת תאגיד או באמצעות הקמת חברה משותפת המצויה בבעלות החברה העירונית והיזם הפרטי (כיום משרד הפנים מקשה מאוד על הקמת חברה משותפת עם גורם פרטי).</a:t>
            </a:r>
          </a:p>
          <a:p>
            <a:pPr marL="457200" indent="-457200" algn="just">
              <a:buClr>
                <a:schemeClr val="tx2"/>
              </a:buClr>
              <a:buFont typeface="Arial" panose="020B0604020202020204" pitchFamily="34" charset="0"/>
              <a:buChar char="•"/>
              <a:defRPr/>
            </a:pPr>
            <a:r>
              <a:rPr lang="he-IL" sz="2800" b="1" dirty="0">
                <a:latin typeface="David" pitchFamily="2" charset="-79"/>
                <a:cs typeface="David" pitchFamily="2" charset="-79"/>
              </a:rPr>
              <a:t>בשיטה זו, העירייה באמצעות החברה העירונית מעמידה את הקרקע לצורך הפרויקט ואחראית לתהליך הסטטוטורי, ואילו היזם נושא במלוא עלויות המימון כאשר ניהול הפרויקט הוא ניהול משותף.</a:t>
            </a:r>
          </a:p>
          <a:p>
            <a:pPr marL="457200" indent="-457200" algn="just">
              <a:buClr>
                <a:schemeClr val="tx2"/>
              </a:buClr>
              <a:buFont typeface="Arial" panose="020B0604020202020204" pitchFamily="34" charset="0"/>
              <a:buChar char="•"/>
              <a:defRPr/>
            </a:pPr>
            <a:r>
              <a:rPr lang="he-IL" sz="2800" b="1" dirty="0">
                <a:latin typeface="David" pitchFamily="2" charset="-79"/>
                <a:cs typeface="David" pitchFamily="2" charset="-79"/>
              </a:rPr>
              <a:t> שיתוף הפעולה זוכה לתשואות המתקבלות מהפעלת הנכס/ מתקן מצד ציבור המשתמשים בו.</a:t>
            </a:r>
          </a:p>
          <a:p>
            <a:pPr marL="457200" indent="-457200" algn="just">
              <a:buClr>
                <a:schemeClr val="tx2"/>
              </a:buClr>
              <a:buFont typeface="Arial" panose="020B0604020202020204" pitchFamily="34" charset="0"/>
              <a:buChar char="•"/>
              <a:defRPr/>
            </a:pPr>
            <a:endParaRPr lang="he-IL" sz="2800" b="1" dirty="0">
              <a:latin typeface="David" pitchFamily="2" charset="-79"/>
              <a:cs typeface="David" pitchFamily="2" charset="-79"/>
            </a:endParaRPr>
          </a:p>
          <a:p>
            <a:pPr marL="457200" indent="-457200" algn="just">
              <a:buClr>
                <a:schemeClr val="tx2"/>
              </a:buClr>
              <a:buFont typeface="Arial" panose="020B0604020202020204" pitchFamily="34" charset="0"/>
              <a:buChar char="•"/>
              <a:defRPr/>
            </a:pPr>
            <a:endParaRPr lang="he-IL" sz="2800" b="1" dirty="0">
              <a:latin typeface="David" pitchFamily="2" charset="-79"/>
              <a:cs typeface="David" pitchFamily="2" charset="-79"/>
            </a:endParaRPr>
          </a:p>
          <a:p>
            <a:pPr marL="457200" indent="-457200" algn="just">
              <a:buClr>
                <a:schemeClr val="tx2"/>
              </a:buClr>
              <a:buFont typeface="Arial" panose="020B0604020202020204" pitchFamily="34" charset="0"/>
              <a:buChar char="•"/>
              <a:defRPr/>
            </a:pPr>
            <a:endParaRPr lang="he-IL" sz="2800" b="1" dirty="0">
              <a:latin typeface="David" pitchFamily="2" charset="-79"/>
              <a:cs typeface="David" pitchFamily="2" charset="-79"/>
            </a:endParaRPr>
          </a:p>
          <a:p>
            <a:pPr algn="just">
              <a:buClr>
                <a:schemeClr val="tx2"/>
              </a:buClr>
              <a:defRPr/>
            </a:pPr>
            <a:endParaRPr lang="he-IL" sz="2800" b="1" dirty="0">
              <a:latin typeface="David" pitchFamily="2" charset="-79"/>
              <a:cs typeface="David" pitchFamily="2" charset="-79"/>
            </a:endParaRPr>
          </a:p>
          <a:p>
            <a:pPr algn="just" fontAlgn="auto">
              <a:spcAft>
                <a:spcPts val="0"/>
              </a:spcAft>
              <a:buFont typeface="Wingdings 2"/>
              <a:buNone/>
              <a:defRPr/>
            </a:pPr>
            <a:endParaRPr lang="he-IL" sz="2800" dirty="0">
              <a:latin typeface="David" pitchFamily="2" charset="-79"/>
              <a:cs typeface="David" pitchFamily="2" charset="-79"/>
            </a:endParaRPr>
          </a:p>
          <a:p>
            <a:pPr algn="just" fontAlgn="auto">
              <a:spcAft>
                <a:spcPts val="0"/>
              </a:spcAft>
              <a:buFont typeface="Wingdings 2"/>
              <a:buNone/>
              <a:defRPr/>
            </a:pPr>
            <a:endParaRPr lang="he-IL" sz="2800" dirty="0">
              <a:latin typeface="David" pitchFamily="2" charset="-79"/>
              <a:cs typeface="David" pitchFamily="2" charset="-79"/>
            </a:endParaRPr>
          </a:p>
        </p:txBody>
      </p:sp>
      <p:sp>
        <p:nvSpPr>
          <p:cNvPr id="5" name="מלבן 4"/>
          <p:cNvSpPr/>
          <p:nvPr/>
        </p:nvSpPr>
        <p:spPr>
          <a:xfrm>
            <a:off x="409248" y="729950"/>
            <a:ext cx="8352928" cy="646331"/>
          </a:xfrm>
          <a:prstGeom prst="rect">
            <a:avLst/>
          </a:prstGeom>
        </p:spPr>
        <p:txBody>
          <a:bodyPr wrap="square">
            <a:spAutoFit/>
          </a:bodyPr>
          <a:lstStyle/>
          <a:p>
            <a:pPr lvl="0" algn="ctr" fontAlgn="auto">
              <a:spcAft>
                <a:spcPts val="0"/>
              </a:spcAft>
              <a:defRPr/>
            </a:pPr>
            <a:r>
              <a:rPr lang="he-IL" sz="3600" b="1" dirty="0">
                <a:solidFill>
                  <a:srgbClr val="04617B"/>
                </a:solidFill>
                <a:latin typeface="Aharoni" panose="02010803020104030203" pitchFamily="2" charset="-79"/>
                <a:cs typeface="David"/>
              </a:rPr>
              <a:t>סוגי מכרזים – מיזם משותף</a:t>
            </a:r>
          </a:p>
        </p:txBody>
      </p:sp>
      <p:pic>
        <p:nvPicPr>
          <p:cNvPr id="2" name="תמונה 1"/>
          <p:cNvPicPr>
            <a:picLocks noChangeAspect="1"/>
          </p:cNvPicPr>
          <p:nvPr/>
        </p:nvPicPr>
        <p:blipFill>
          <a:blip r:embed="rId2"/>
          <a:stretch>
            <a:fillRect/>
          </a:stretch>
        </p:blipFill>
        <p:spPr>
          <a:xfrm>
            <a:off x="139918" y="29095"/>
            <a:ext cx="2670279" cy="658425"/>
          </a:xfrm>
          <a:prstGeom prst="rect">
            <a:avLst/>
          </a:prstGeom>
        </p:spPr>
      </p:pic>
    </p:spTree>
    <p:extLst>
      <p:ext uri="{BB962C8B-B14F-4D97-AF65-F5344CB8AC3E}">
        <p14:creationId xmlns:p14="http://schemas.microsoft.com/office/powerpoint/2010/main" val="3614748632"/>
      </p:ext>
    </p:extLst>
  </p:cSld>
  <p:clrMapOvr>
    <a:overrideClrMapping bg1="lt1" tx1="dk1" bg2="lt2" tx2="dk2" accent1="accent1" accent2="accent2" accent3="accent3" accent4="accent4" accent5="accent5" accent6="accent6" hlink="hlink" folHlink="folHlink"/>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lvl="0" algn="ctr"/>
            <a:r>
              <a:rPr lang="he-IL" sz="4000" b="1" dirty="0">
                <a:solidFill>
                  <a:srgbClr val="04617B"/>
                </a:solidFill>
                <a:latin typeface="Aharoni" panose="02010803020104030203" pitchFamily="2" charset="-79"/>
                <a:cs typeface="David"/>
              </a:rPr>
              <a:t>סוגי מכרזים – מיזם משותף</a:t>
            </a:r>
            <a:br>
              <a:rPr lang="he-IL" sz="4000" b="1" dirty="0">
                <a:solidFill>
                  <a:srgbClr val="04617B"/>
                </a:solidFill>
                <a:latin typeface="Aharoni" panose="02010803020104030203" pitchFamily="2" charset="-79"/>
                <a:cs typeface="David"/>
              </a:rPr>
            </a:br>
            <a:endParaRPr lang="he-IL" sz="4000" dirty="0">
              <a:cs typeface="+mn-cs"/>
            </a:endParaRPr>
          </a:p>
        </p:txBody>
      </p:sp>
      <p:sp>
        <p:nvSpPr>
          <p:cNvPr id="3" name="מציין מיקום תוכן 2"/>
          <p:cNvSpPr>
            <a:spLocks noGrp="1"/>
          </p:cNvSpPr>
          <p:nvPr>
            <p:ph idx="1"/>
          </p:nvPr>
        </p:nvSpPr>
        <p:spPr>
          <a:xfrm>
            <a:off x="0" y="1268760"/>
            <a:ext cx="9036496" cy="5589240"/>
          </a:xfrm>
        </p:spPr>
        <p:txBody>
          <a:bodyPr>
            <a:normAutofit fontScale="92500" lnSpcReduction="10000"/>
          </a:bodyPr>
          <a:lstStyle/>
          <a:p>
            <a:pPr marL="0" indent="0">
              <a:buNone/>
            </a:pPr>
            <a:r>
              <a:rPr lang="he-IL" b="1" u="sng" dirty="0"/>
              <a:t>האם ניתן להתקשר עם יזם מהשוק הפרטי ללא מכרז</a:t>
            </a:r>
            <a:r>
              <a:rPr lang="he-IL" b="1" dirty="0"/>
              <a:t>? </a:t>
            </a:r>
          </a:p>
          <a:p>
            <a:pPr marL="0" indent="0">
              <a:buNone/>
            </a:pPr>
            <a:endParaRPr lang="he-IL" b="1" u="sng" dirty="0"/>
          </a:p>
          <a:p>
            <a:r>
              <a:rPr lang="he-IL" dirty="0"/>
              <a:t>שאלה זו נדונה בבג"ץ 8396/96 רותם פיתוח ובנין (1990) בע"מ נ' שר הפנים ונפסק כי </a:t>
            </a:r>
            <a:r>
              <a:rPr lang="he-IL" u="sng" dirty="0"/>
              <a:t>לא חלה חובת מכרז במיזם משותף</a:t>
            </a:r>
            <a:r>
              <a:rPr lang="he-IL" dirty="0"/>
              <a:t>. </a:t>
            </a:r>
          </a:p>
          <a:p>
            <a:pPr>
              <a:lnSpc>
                <a:spcPct val="120000"/>
              </a:lnSpc>
            </a:pPr>
            <a:r>
              <a:rPr lang="he-IL" dirty="0"/>
              <a:t>בלשונו של ביהמ"ש: </a:t>
            </a:r>
            <a:r>
              <a:rPr lang="he-IL" sz="2400" b="1" dirty="0"/>
              <a:t>"הנשיא א' ברק: מקובל עלינו, כי מקום בו מוטלת על גוף ציבורי חובת מכרז, אין הוא יכול להשתחרר מחובה זו על ידי יצירת שותפות עם מבצע פוטנציאלי. </a:t>
            </a:r>
            <a:r>
              <a:rPr lang="he-IL" sz="2400" b="1" u="sng" dirty="0"/>
              <a:t>עם זאת, גוף ציבורי עליו מוטלת חובת מכרז במסגרת עבודות ההקמה או תפעול ואחזקת מפעל, אינו מפר חובה זו מקום שהוא מחליט לבצע את ההקמה, התפעול והאחזקה על ידי שותפות אמת בין אותו גוף לפלוני</a:t>
            </a:r>
            <a:r>
              <a:rPr lang="he-IL" sz="2400" b="1" dirty="0"/>
              <a:t>. </a:t>
            </a:r>
            <a:r>
              <a:rPr lang="he-IL" sz="2400" b="1" u="sng" dirty="0"/>
              <a:t>אכן, הכול עניין של נסיבות המקרה ותשובה לשאלה אם השותפות לא באה אלא לעקוף את חובת המכרז או שהיא שותפות אמת</a:t>
            </a:r>
            <a:r>
              <a:rPr lang="he-IL" sz="2400" b="1" dirty="0"/>
              <a:t>. על בסיס תפיסה נורמטיבית זו בחנו את העניין שלפנינו. נחה דעתנו כי במקרה שלפנינו, השותפות היא שותפות אמת. היא לא באה כדי לעקוף את חובת המכרז."  </a:t>
            </a:r>
          </a:p>
          <a:p>
            <a:pPr>
              <a:lnSpc>
                <a:spcPct val="120000"/>
              </a:lnSpc>
            </a:pPr>
            <a:r>
              <a:rPr lang="he-IL" sz="2400" dirty="0"/>
              <a:t>ראוי לציין כי עדיין נדרש לבצע הליך תחרותי כלשהו (למשל קול קורא). </a:t>
            </a:r>
          </a:p>
          <a:p>
            <a:pPr>
              <a:lnSpc>
                <a:spcPct val="120000"/>
              </a:lnSpc>
            </a:pPr>
            <a:endParaRPr lang="he-IL" sz="2400" b="1" dirty="0"/>
          </a:p>
          <a:p>
            <a:endParaRPr lang="he-IL" dirty="0"/>
          </a:p>
        </p:txBody>
      </p:sp>
    </p:spTree>
    <p:extLst>
      <p:ext uri="{BB962C8B-B14F-4D97-AF65-F5344CB8AC3E}">
        <p14:creationId xmlns:p14="http://schemas.microsoft.com/office/powerpoint/2010/main" val="38588509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39918" y="1083893"/>
            <a:ext cx="8891588" cy="5761037"/>
          </a:xfrm>
        </p:spPr>
        <p:txBody>
          <a:bodyPr>
            <a:normAutofit/>
          </a:bodyPr>
          <a:lstStyle/>
          <a:p>
            <a:pPr algn="just" fontAlgn="auto">
              <a:spcAft>
                <a:spcPts val="0"/>
              </a:spcAft>
              <a:buFont typeface="Wingdings 2"/>
              <a:buNone/>
              <a:defRPr/>
            </a:pPr>
            <a:endParaRPr lang="he-IL" sz="2800" dirty="0">
              <a:latin typeface="David" pitchFamily="2" charset="-79"/>
              <a:cs typeface="David" pitchFamily="2" charset="-79"/>
            </a:endParaRPr>
          </a:p>
          <a:p>
            <a:pPr algn="just">
              <a:buClr>
                <a:schemeClr val="tx2"/>
              </a:buClr>
              <a:defRPr/>
            </a:pPr>
            <a:r>
              <a:rPr lang="he-IL" sz="2800" b="1" dirty="0">
                <a:latin typeface="David" pitchFamily="2" charset="-79"/>
                <a:cs typeface="David" pitchFamily="2" charset="-79"/>
              </a:rPr>
              <a:t>סוגי המכרזים כגון </a:t>
            </a:r>
            <a:r>
              <a:rPr lang="en-US" sz="2800" b="1" dirty="0">
                <a:latin typeface="David" pitchFamily="2" charset="-79"/>
                <a:cs typeface="David" pitchFamily="2" charset="-79"/>
              </a:rPr>
              <a:t>BOT</a:t>
            </a:r>
            <a:r>
              <a:rPr lang="he-IL" sz="2800" b="1" dirty="0">
                <a:latin typeface="David" pitchFamily="2" charset="-79"/>
                <a:cs typeface="David" pitchFamily="2" charset="-79"/>
              </a:rPr>
              <a:t>, </a:t>
            </a:r>
            <a:r>
              <a:rPr lang="en-US" sz="2800" b="1" dirty="0">
                <a:latin typeface="David" pitchFamily="2" charset="-79"/>
                <a:cs typeface="David" pitchFamily="2" charset="-79"/>
              </a:rPr>
              <a:t>DBOT</a:t>
            </a:r>
            <a:r>
              <a:rPr lang="he-IL" sz="2800" b="1" dirty="0">
                <a:latin typeface="David" pitchFamily="2" charset="-79"/>
                <a:cs typeface="David" pitchFamily="2" charset="-79"/>
              </a:rPr>
              <a:t> ובעיקר הליך לביצוע מיזם משותף משמשים, בין היתר, לביצוע פרויקטים מניבים למגורים על קרקעות לצורכי ציבור (קרקעות חומות) וזאת לאור העובדה כי כיום ניתן להקים על קרקעות חומות פרויקטים למגורים כגון מעונות סטודנטים, דיור בהישג יד להשכרה ודיור מוגן.</a:t>
            </a:r>
          </a:p>
          <a:p>
            <a:pPr algn="just">
              <a:buClr>
                <a:schemeClr val="tx2"/>
              </a:buClr>
              <a:defRPr/>
            </a:pPr>
            <a:endParaRPr lang="he-IL" sz="2800" b="1" dirty="0">
              <a:latin typeface="David" pitchFamily="2" charset="-79"/>
              <a:cs typeface="David" pitchFamily="2" charset="-79"/>
            </a:endParaRPr>
          </a:p>
          <a:p>
            <a:pPr algn="just">
              <a:buClr>
                <a:schemeClr val="tx2"/>
              </a:buClr>
              <a:defRPr/>
            </a:pPr>
            <a:r>
              <a:rPr lang="he-IL" sz="2800" b="1" dirty="0">
                <a:latin typeface="David" pitchFamily="2" charset="-79"/>
                <a:cs typeface="David" pitchFamily="2" charset="-79"/>
              </a:rPr>
              <a:t>בתוך כך ולצורך הגדלת הכדאיות הכלכלית ליזמים והגדלת הכנסות לרשות המקומית ניתן לשלב גם שטחי מסחר.</a:t>
            </a:r>
          </a:p>
          <a:p>
            <a:pPr marL="457200" indent="-457200" algn="just">
              <a:buClr>
                <a:schemeClr val="tx2"/>
              </a:buClr>
              <a:buFont typeface="Arial" panose="020B0604020202020204" pitchFamily="34" charset="0"/>
              <a:buChar char="•"/>
              <a:defRPr/>
            </a:pPr>
            <a:endParaRPr lang="he-IL" sz="2800" b="1" dirty="0">
              <a:latin typeface="David" pitchFamily="2" charset="-79"/>
              <a:cs typeface="David" pitchFamily="2" charset="-79"/>
            </a:endParaRPr>
          </a:p>
          <a:p>
            <a:pPr marL="457200" indent="-457200" algn="just">
              <a:buClr>
                <a:schemeClr val="tx2"/>
              </a:buClr>
              <a:buFont typeface="Arial" panose="020B0604020202020204" pitchFamily="34" charset="0"/>
              <a:buChar char="•"/>
              <a:defRPr/>
            </a:pPr>
            <a:endParaRPr lang="he-IL" sz="2800" b="1" dirty="0">
              <a:latin typeface="David" pitchFamily="2" charset="-79"/>
              <a:cs typeface="David" pitchFamily="2" charset="-79"/>
            </a:endParaRPr>
          </a:p>
          <a:p>
            <a:pPr algn="just">
              <a:buClr>
                <a:schemeClr val="tx2"/>
              </a:buClr>
              <a:defRPr/>
            </a:pPr>
            <a:endParaRPr lang="he-IL" sz="2800" b="1" dirty="0">
              <a:latin typeface="David" pitchFamily="2" charset="-79"/>
              <a:cs typeface="David" pitchFamily="2" charset="-79"/>
            </a:endParaRPr>
          </a:p>
          <a:p>
            <a:pPr algn="just" fontAlgn="auto">
              <a:spcAft>
                <a:spcPts val="0"/>
              </a:spcAft>
              <a:buFont typeface="Wingdings 2"/>
              <a:buNone/>
              <a:defRPr/>
            </a:pPr>
            <a:endParaRPr lang="he-IL" sz="2800" dirty="0">
              <a:latin typeface="David" pitchFamily="2" charset="-79"/>
              <a:cs typeface="David" pitchFamily="2" charset="-79"/>
            </a:endParaRPr>
          </a:p>
          <a:p>
            <a:pPr algn="just" fontAlgn="auto">
              <a:spcAft>
                <a:spcPts val="0"/>
              </a:spcAft>
              <a:buFont typeface="Wingdings 2"/>
              <a:buNone/>
              <a:defRPr/>
            </a:pPr>
            <a:endParaRPr lang="he-IL" sz="2800" dirty="0">
              <a:latin typeface="David" pitchFamily="2" charset="-79"/>
              <a:cs typeface="David" pitchFamily="2" charset="-79"/>
            </a:endParaRPr>
          </a:p>
        </p:txBody>
      </p:sp>
      <p:sp>
        <p:nvSpPr>
          <p:cNvPr id="5" name="מלבן 4"/>
          <p:cNvSpPr/>
          <p:nvPr/>
        </p:nvSpPr>
        <p:spPr>
          <a:xfrm>
            <a:off x="409248" y="729950"/>
            <a:ext cx="8352928" cy="646331"/>
          </a:xfrm>
          <a:prstGeom prst="rect">
            <a:avLst/>
          </a:prstGeom>
        </p:spPr>
        <p:txBody>
          <a:bodyPr wrap="square">
            <a:spAutoFit/>
          </a:bodyPr>
          <a:lstStyle/>
          <a:p>
            <a:pPr lvl="0" algn="ctr" fontAlgn="auto">
              <a:spcAft>
                <a:spcPts val="0"/>
              </a:spcAft>
              <a:defRPr/>
            </a:pPr>
            <a:r>
              <a:rPr lang="he-IL" sz="3600" b="1" dirty="0">
                <a:solidFill>
                  <a:srgbClr val="04617B"/>
                </a:solidFill>
                <a:latin typeface="Aharoni" panose="02010803020104030203" pitchFamily="2" charset="-79"/>
                <a:cs typeface="David"/>
              </a:rPr>
              <a:t>סוגי מכרזים</a:t>
            </a:r>
          </a:p>
        </p:txBody>
      </p:sp>
      <p:pic>
        <p:nvPicPr>
          <p:cNvPr id="2" name="תמונה 1"/>
          <p:cNvPicPr>
            <a:picLocks noChangeAspect="1"/>
          </p:cNvPicPr>
          <p:nvPr/>
        </p:nvPicPr>
        <p:blipFill>
          <a:blip r:embed="rId2"/>
          <a:stretch>
            <a:fillRect/>
          </a:stretch>
        </p:blipFill>
        <p:spPr>
          <a:xfrm>
            <a:off x="139918" y="29095"/>
            <a:ext cx="2670279" cy="658425"/>
          </a:xfrm>
          <a:prstGeom prst="rect">
            <a:avLst/>
          </a:prstGeom>
        </p:spPr>
      </p:pic>
    </p:spTree>
    <p:extLst>
      <p:ext uri="{BB962C8B-B14F-4D97-AF65-F5344CB8AC3E}">
        <p14:creationId xmlns:p14="http://schemas.microsoft.com/office/powerpoint/2010/main" val="2238549298"/>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07950" y="188640"/>
            <a:ext cx="8891588" cy="5761037"/>
          </a:xfrm>
        </p:spPr>
        <p:txBody>
          <a:bodyPr>
            <a:normAutofit/>
          </a:bodyPr>
          <a:lstStyle/>
          <a:p>
            <a:pPr algn="just" fontAlgn="auto">
              <a:spcAft>
                <a:spcPts val="0"/>
              </a:spcAft>
              <a:buFont typeface="Wingdings 2"/>
              <a:buNone/>
              <a:defRPr/>
            </a:pPr>
            <a:r>
              <a:rPr lang="he-IL" sz="2400" dirty="0">
                <a:solidFill>
                  <a:schemeClr val="tx1"/>
                </a:solidFill>
                <a:latin typeface="David" pitchFamily="34" charset="-79"/>
                <a:cs typeface="David" pitchFamily="34" charset="-79"/>
              </a:rPr>
              <a:t> </a:t>
            </a:r>
            <a:endParaRPr lang="en-US" sz="2400" dirty="0">
              <a:solidFill>
                <a:schemeClr val="tx1"/>
              </a:solidFill>
              <a:latin typeface="David" pitchFamily="34" charset="-79"/>
              <a:cs typeface="David" pitchFamily="34" charset="-79"/>
            </a:endParaRPr>
          </a:p>
          <a:p>
            <a:pPr algn="just" fontAlgn="auto">
              <a:spcAft>
                <a:spcPts val="0"/>
              </a:spcAft>
              <a:buFont typeface="Wingdings 2"/>
              <a:buNone/>
              <a:defRPr/>
            </a:pPr>
            <a:endParaRPr lang="he-IL" sz="2400" dirty="0">
              <a:solidFill>
                <a:schemeClr val="tx1"/>
              </a:solidFill>
              <a:latin typeface="David" pitchFamily="34" charset="-79"/>
              <a:cs typeface="David" pitchFamily="34" charset="-79"/>
            </a:endParaRPr>
          </a:p>
          <a:p>
            <a:pPr>
              <a:lnSpc>
                <a:spcPct val="90000"/>
              </a:lnSpc>
              <a:defRPr/>
            </a:pPr>
            <a:r>
              <a:rPr lang="he-IL" sz="3200" dirty="0">
                <a:solidFill>
                  <a:schemeClr val="tx1"/>
                </a:solidFill>
                <a:latin typeface="David" pitchFamily="34" charset="-79"/>
                <a:cs typeface="David" pitchFamily="34" charset="-79"/>
              </a:rPr>
              <a:t> </a:t>
            </a:r>
            <a:endParaRPr lang="he-IL" dirty="0">
              <a:solidFill>
                <a:schemeClr val="tx1"/>
              </a:solidFill>
              <a:latin typeface="David" pitchFamily="2" charset="-79"/>
              <a:cs typeface="David" pitchFamily="2" charset="-79"/>
            </a:endParaRPr>
          </a:p>
          <a:p>
            <a:pPr algn="just" eaLnBrk="1" hangingPunct="1"/>
            <a:endParaRPr lang="he-IL" sz="2800" dirty="0">
              <a:latin typeface="David" pitchFamily="2" charset="-79"/>
              <a:cs typeface="David" pitchFamily="2" charset="-79"/>
            </a:endParaRPr>
          </a:p>
          <a:p>
            <a:pPr marL="342900" marR="0" lvl="0" indent="-342900" algn="just">
              <a:buClrTx/>
              <a:buSzTx/>
              <a:buFont typeface="Arial" pitchFamily="34" charset="0"/>
              <a:buChar char="•"/>
            </a:pPr>
            <a:r>
              <a:rPr lang="he-IL" sz="2400" dirty="0">
                <a:solidFill>
                  <a:srgbClr val="000000"/>
                </a:solidFill>
                <a:latin typeface="David" pitchFamily="34" charset="-79"/>
              </a:rPr>
              <a:t>המחוקק הכיר בכך שלא בכל התקשרות שמבצעת הרשות המקומית (או התאגיד העירוני בענייננו) קיימת חובה לערוך מכרז פומבי ועל כן מתקין תקנות העיריות (מכרזים) קבע במסגרת סעיף 3 לתקנות, רשימת מקרים בהם פטורה הרשות המקומית ממכרז פומבי.</a:t>
            </a:r>
          </a:p>
          <a:p>
            <a:pPr marL="342900" marR="0" lvl="0" indent="-342900">
              <a:buClrTx/>
              <a:buSzTx/>
              <a:buFont typeface="Arial" pitchFamily="34" charset="0"/>
              <a:buChar char="•"/>
            </a:pPr>
            <a:endParaRPr lang="he-IL" sz="2400" dirty="0">
              <a:solidFill>
                <a:srgbClr val="000000"/>
              </a:solidFill>
              <a:latin typeface="David" pitchFamily="34" charset="-79"/>
            </a:endParaRPr>
          </a:p>
          <a:p>
            <a:pPr marL="342900" marR="0" lvl="0" indent="-342900">
              <a:buClrTx/>
              <a:buSzTx/>
              <a:buFont typeface="Arial" pitchFamily="34" charset="0"/>
              <a:buChar char="•"/>
            </a:pPr>
            <a:r>
              <a:rPr lang="he-IL" sz="2400" dirty="0">
                <a:solidFill>
                  <a:srgbClr val="000000"/>
                </a:solidFill>
                <a:latin typeface="David" pitchFamily="34" charset="-79"/>
              </a:rPr>
              <a:t>נכיר את עיקרי הפטורים להלן:</a:t>
            </a:r>
          </a:p>
          <a:p>
            <a:pPr algn="just" eaLnBrk="1" hangingPunct="1"/>
            <a:endParaRPr lang="he-IL" sz="2800" dirty="0">
              <a:solidFill>
                <a:schemeClr val="tx1"/>
              </a:solidFill>
              <a:latin typeface="David" pitchFamily="2" charset="-79"/>
              <a:cs typeface="David" pitchFamily="2" charset="-79"/>
            </a:endParaRPr>
          </a:p>
          <a:p>
            <a:pPr algn="just" fontAlgn="auto">
              <a:spcAft>
                <a:spcPts val="0"/>
              </a:spcAft>
              <a:buFont typeface="Wingdings 2"/>
              <a:buNone/>
              <a:defRPr/>
            </a:pPr>
            <a:endParaRPr lang="he-IL" dirty="0">
              <a:solidFill>
                <a:schemeClr val="tx1"/>
              </a:solidFill>
              <a:latin typeface="David" pitchFamily="34" charset="-79"/>
              <a:cs typeface="David" pitchFamily="34" charset="-79"/>
            </a:endParaRPr>
          </a:p>
        </p:txBody>
      </p:sp>
      <p:sp>
        <p:nvSpPr>
          <p:cNvPr id="5" name="מלבן 4"/>
          <p:cNvSpPr/>
          <p:nvPr/>
        </p:nvSpPr>
        <p:spPr>
          <a:xfrm>
            <a:off x="251074" y="908720"/>
            <a:ext cx="8748464" cy="707886"/>
          </a:xfrm>
          <a:prstGeom prst="rect">
            <a:avLst/>
          </a:prstGeom>
        </p:spPr>
        <p:txBody>
          <a:bodyPr wrap="square">
            <a:spAutoFit/>
          </a:bodyPr>
          <a:lstStyle/>
          <a:p>
            <a:pPr algn="ctr" fontAlgn="auto">
              <a:spcAft>
                <a:spcPts val="0"/>
              </a:spcAft>
              <a:defRPr/>
            </a:pPr>
            <a:r>
              <a:rPr lang="he-IL" sz="4000" b="1" dirty="0">
                <a:solidFill>
                  <a:schemeClr val="tx2"/>
                </a:solidFill>
                <a:latin typeface="Aharoni" panose="02010803020104030203" pitchFamily="2" charset="-79"/>
                <a:ea typeface="+mj-ea"/>
                <a:cs typeface="+mn-cs"/>
              </a:rPr>
              <a:t>חובת מכרז- מתי?</a:t>
            </a:r>
          </a:p>
        </p:txBody>
      </p:sp>
      <p:pic>
        <p:nvPicPr>
          <p:cNvPr id="2" name="תמונה 1"/>
          <p:cNvPicPr>
            <a:picLocks noChangeAspect="1"/>
          </p:cNvPicPr>
          <p:nvPr/>
        </p:nvPicPr>
        <p:blipFill>
          <a:blip r:embed="rId3"/>
          <a:stretch>
            <a:fillRect/>
          </a:stretch>
        </p:blipFill>
        <p:spPr>
          <a:xfrm>
            <a:off x="86246" y="182930"/>
            <a:ext cx="2670279" cy="658425"/>
          </a:xfrm>
          <a:prstGeom prst="rect">
            <a:avLst/>
          </a:prstGeom>
        </p:spPr>
      </p:pic>
    </p:spTree>
    <p:extLst>
      <p:ext uri="{BB962C8B-B14F-4D97-AF65-F5344CB8AC3E}">
        <p14:creationId xmlns:p14="http://schemas.microsoft.com/office/powerpoint/2010/main" val="669491948"/>
      </p:ext>
    </p:extLst>
  </p:cSld>
  <p:clrMapOvr>
    <a:overrideClrMapping bg1="lt1" tx1="dk1" bg2="lt2" tx2="dk2" accent1="accent1" accent2="accent2" accent3="accent3" accent4="accent4" accent5="accent5" accent6="accent6" hlink="hlink" folHlink="folHlink"/>
  </p:clrMapOvr>
</p:sld>
</file>

<file path=ppt/slides/slide60.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39918" y="1083893"/>
            <a:ext cx="8891588" cy="5761037"/>
          </a:xfrm>
        </p:spPr>
        <p:txBody>
          <a:bodyPr>
            <a:normAutofit/>
          </a:bodyPr>
          <a:lstStyle/>
          <a:p>
            <a:pPr algn="just">
              <a:buClr>
                <a:schemeClr val="tx2"/>
              </a:buClr>
              <a:defRPr/>
            </a:pPr>
            <a:endParaRPr lang="he-IL" sz="2800" dirty="0">
              <a:latin typeface="David" pitchFamily="2" charset="-79"/>
              <a:cs typeface="David" pitchFamily="2" charset="-79"/>
            </a:endParaRPr>
          </a:p>
          <a:p>
            <a:pPr algn="just">
              <a:buClr>
                <a:schemeClr val="tx2"/>
              </a:buClr>
              <a:defRPr/>
            </a:pPr>
            <a:r>
              <a:rPr lang="he-IL" sz="2800" dirty="0">
                <a:latin typeface="David" pitchFamily="2" charset="-79"/>
                <a:cs typeface="David" pitchFamily="2" charset="-79"/>
              </a:rPr>
              <a:t>אין חובה לקיימו אך לכנס קבלנים יש חשיבות- סיור קבלנים מעניק יתרון בכך שעורך המכרז יכול לדעת מי המשתתפים הפוטנציאליים במכרז כמו כן הוא יוכל לשמוע על נקודות חיוניות אשר לא קיבלו ביטוי במכרז או על הוראות במכרז שצריך לשנות/לתקן.</a:t>
            </a:r>
          </a:p>
          <a:p>
            <a:pPr algn="just" fontAlgn="auto">
              <a:spcAft>
                <a:spcPts val="0"/>
              </a:spcAft>
              <a:buFont typeface="Wingdings 2"/>
              <a:buNone/>
              <a:defRPr/>
            </a:pPr>
            <a:endParaRPr lang="he-IL" sz="2800" dirty="0">
              <a:latin typeface="David" pitchFamily="2" charset="-79"/>
              <a:cs typeface="David" pitchFamily="2" charset="-79"/>
            </a:endParaRPr>
          </a:p>
          <a:p>
            <a:pPr algn="just" fontAlgn="auto">
              <a:spcAft>
                <a:spcPts val="0"/>
              </a:spcAft>
              <a:buFont typeface="Wingdings 2"/>
              <a:buNone/>
              <a:defRPr/>
            </a:pPr>
            <a:r>
              <a:rPr lang="he-IL" sz="2800" dirty="0">
                <a:latin typeface="David" pitchFamily="2" charset="-79"/>
                <a:cs typeface="David" pitchFamily="2" charset="-79"/>
              </a:rPr>
              <a:t>יחד עם זאת, הסיור מאפשר לקבלנים להתרשם ולקבל אינדיקציה עם מי הם מתמודדים במכרז ולהפעיל לחץ אחד על השני, דבר היוצר חשש לאפשרות יצירת קרטל או תיאום הצעות </a:t>
            </a:r>
            <a:r>
              <a:rPr lang="he-IL" sz="2800" dirty="0" err="1">
                <a:latin typeface="David" pitchFamily="2" charset="-79"/>
                <a:cs typeface="David" pitchFamily="2" charset="-79"/>
              </a:rPr>
              <a:t>וכו</a:t>
            </a:r>
            <a:r>
              <a:rPr lang="he-IL" sz="2800" dirty="0">
                <a:latin typeface="David" pitchFamily="2" charset="-79"/>
                <a:cs typeface="David" pitchFamily="2" charset="-79"/>
              </a:rPr>
              <a:t>'.</a:t>
            </a:r>
          </a:p>
        </p:txBody>
      </p:sp>
      <p:sp>
        <p:nvSpPr>
          <p:cNvPr id="5" name="מלבן 4"/>
          <p:cNvSpPr/>
          <p:nvPr/>
        </p:nvSpPr>
        <p:spPr>
          <a:xfrm>
            <a:off x="409248" y="729950"/>
            <a:ext cx="8352928" cy="707886"/>
          </a:xfrm>
          <a:prstGeom prst="rect">
            <a:avLst/>
          </a:prstGeom>
        </p:spPr>
        <p:txBody>
          <a:bodyPr wrap="square">
            <a:spAutoFit/>
          </a:bodyPr>
          <a:lstStyle/>
          <a:p>
            <a:pPr algn="ctr" fontAlgn="auto">
              <a:spcAft>
                <a:spcPts val="0"/>
              </a:spcAft>
              <a:defRPr/>
            </a:pPr>
            <a:r>
              <a:rPr lang="he-IL" sz="4000" b="1" dirty="0">
                <a:solidFill>
                  <a:schemeClr val="tx2"/>
                </a:solidFill>
                <a:latin typeface="Aharoni" panose="02010803020104030203" pitchFamily="2" charset="-79"/>
                <a:ea typeface="+mj-ea"/>
                <a:cs typeface="+mn-cs"/>
              </a:rPr>
              <a:t>כנס/ סיור קבלנים</a:t>
            </a:r>
          </a:p>
        </p:txBody>
      </p:sp>
      <p:pic>
        <p:nvPicPr>
          <p:cNvPr id="2" name="תמונה 1"/>
          <p:cNvPicPr>
            <a:picLocks noChangeAspect="1"/>
          </p:cNvPicPr>
          <p:nvPr/>
        </p:nvPicPr>
        <p:blipFill>
          <a:blip r:embed="rId2"/>
          <a:stretch>
            <a:fillRect/>
          </a:stretch>
        </p:blipFill>
        <p:spPr>
          <a:xfrm>
            <a:off x="139918" y="29095"/>
            <a:ext cx="2670279" cy="658425"/>
          </a:xfrm>
          <a:prstGeom prst="rect">
            <a:avLst/>
          </a:prstGeom>
        </p:spPr>
      </p:pic>
    </p:spTree>
    <p:extLst>
      <p:ext uri="{BB962C8B-B14F-4D97-AF65-F5344CB8AC3E}">
        <p14:creationId xmlns:p14="http://schemas.microsoft.com/office/powerpoint/2010/main" val="3511467262"/>
      </p:ext>
    </p:extLst>
  </p:cSld>
  <p:clrMapOvr>
    <a:overrideClrMapping bg1="lt1" tx1="dk1" bg2="lt2" tx2="dk2" accent1="accent1" accent2="accent2" accent3="accent3" accent4="accent4" accent5="accent5" accent6="accent6" hlink="hlink" folHlink="folHlink"/>
  </p:clrMapOvr>
</p:sld>
</file>

<file path=ppt/slides/slide61.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39918" y="1083893"/>
            <a:ext cx="8891588" cy="5761037"/>
          </a:xfrm>
        </p:spPr>
        <p:txBody>
          <a:bodyPr>
            <a:normAutofit/>
          </a:bodyPr>
          <a:lstStyle/>
          <a:p>
            <a:pPr algn="just" fontAlgn="auto">
              <a:spcAft>
                <a:spcPts val="0"/>
              </a:spcAft>
              <a:buFont typeface="Wingdings 2"/>
              <a:buNone/>
              <a:defRPr/>
            </a:pPr>
            <a:endParaRPr lang="he-IL" sz="2800" dirty="0">
              <a:latin typeface="David" pitchFamily="2" charset="-79"/>
              <a:cs typeface="David" pitchFamily="2" charset="-79"/>
            </a:endParaRPr>
          </a:p>
          <a:p>
            <a:pPr marL="457200" indent="-457200" algn="just">
              <a:buClr>
                <a:schemeClr val="tx2"/>
              </a:buClr>
              <a:buFont typeface="Arial" panose="020B0604020202020204" pitchFamily="34" charset="0"/>
              <a:buChar char="•"/>
              <a:defRPr/>
            </a:pPr>
            <a:r>
              <a:rPr lang="he-IL" sz="2800" dirty="0">
                <a:latin typeface="David" pitchFamily="2" charset="-79"/>
                <a:cs typeface="David" pitchFamily="2" charset="-79"/>
              </a:rPr>
              <a:t>במסגרת הליך ההבהרות מוזמן כל מי שיש לו עניין בכך לפנות אל מפרסם המכרז ולבקש הבהרה לדרישה או לתנאי המפורט במכרז או להשיג השגה על דרישה או תנאי במכרז- במסגרת מגבלת הזמן כתובה במכרז. </a:t>
            </a:r>
          </a:p>
          <a:p>
            <a:pPr marL="457200" indent="-457200" algn="just">
              <a:buClr>
                <a:schemeClr val="tx2"/>
              </a:buClr>
              <a:buFont typeface="Arial" panose="020B0604020202020204" pitchFamily="34" charset="0"/>
              <a:buChar char="•"/>
              <a:defRPr/>
            </a:pPr>
            <a:r>
              <a:rPr lang="he-IL" sz="2800" dirty="0">
                <a:latin typeface="David" pitchFamily="2" charset="-79"/>
                <a:cs typeface="David" pitchFamily="2" charset="-79"/>
              </a:rPr>
              <a:t>תשובת מפרסם המכרז לשאלות ההבהרה או להשגה, תישלח לפונה עצמו ותופץ בין כלל רוכשי מסמכי המכרז או משתתפי מפגש ההברות.</a:t>
            </a:r>
          </a:p>
          <a:p>
            <a:pPr marL="457200" indent="-457200" algn="just">
              <a:buClr>
                <a:schemeClr val="tx2"/>
              </a:buClr>
              <a:buFont typeface="Arial" panose="020B0604020202020204" pitchFamily="34" charset="0"/>
              <a:buChar char="•"/>
              <a:defRPr/>
            </a:pPr>
            <a:r>
              <a:rPr lang="he-IL" sz="2800" dirty="0">
                <a:latin typeface="David" pitchFamily="2" charset="-79"/>
                <a:cs typeface="David" pitchFamily="2" charset="-79"/>
              </a:rPr>
              <a:t>בהליך המכרז אסור לעורך המכרז להיות בקשר עם מציע או מציע פוטנציאלי.</a:t>
            </a:r>
          </a:p>
          <a:p>
            <a:pPr marL="457200" indent="-457200" algn="just">
              <a:buClr>
                <a:schemeClr val="tx2"/>
              </a:buClr>
              <a:buFont typeface="Arial" panose="020B0604020202020204" pitchFamily="34" charset="0"/>
              <a:buChar char="•"/>
              <a:defRPr/>
            </a:pPr>
            <a:r>
              <a:rPr lang="he-IL" sz="2800" dirty="0">
                <a:latin typeface="David" pitchFamily="2" charset="-79"/>
                <a:cs typeface="David" pitchFamily="2" charset="-79"/>
              </a:rPr>
              <a:t>במקרה בו שינה מפרסם המכרז היבט משמעותי של המכרז בעקבות הפנייה אליו, יש לפרסם את השינוי במודעה פומבית.</a:t>
            </a:r>
          </a:p>
          <a:p>
            <a:pPr algn="just" fontAlgn="auto">
              <a:spcAft>
                <a:spcPts val="0"/>
              </a:spcAft>
              <a:buFont typeface="Wingdings 2"/>
              <a:buNone/>
              <a:defRPr/>
            </a:pPr>
            <a:endParaRPr lang="he-IL" sz="2800" dirty="0">
              <a:latin typeface="David" pitchFamily="2" charset="-79"/>
              <a:cs typeface="David" pitchFamily="2" charset="-79"/>
            </a:endParaRPr>
          </a:p>
        </p:txBody>
      </p:sp>
      <p:sp>
        <p:nvSpPr>
          <p:cNvPr id="5" name="מלבן 4"/>
          <p:cNvSpPr/>
          <p:nvPr/>
        </p:nvSpPr>
        <p:spPr>
          <a:xfrm>
            <a:off x="409248" y="729950"/>
            <a:ext cx="8352928" cy="707886"/>
          </a:xfrm>
          <a:prstGeom prst="rect">
            <a:avLst/>
          </a:prstGeom>
        </p:spPr>
        <p:txBody>
          <a:bodyPr wrap="square">
            <a:spAutoFit/>
          </a:bodyPr>
          <a:lstStyle/>
          <a:p>
            <a:pPr algn="ctr" fontAlgn="auto">
              <a:spcAft>
                <a:spcPts val="0"/>
              </a:spcAft>
              <a:defRPr/>
            </a:pPr>
            <a:r>
              <a:rPr lang="he-IL" sz="4000" b="1" dirty="0">
                <a:solidFill>
                  <a:schemeClr val="tx2"/>
                </a:solidFill>
                <a:latin typeface="Aharoni" panose="02010803020104030203" pitchFamily="2" charset="-79"/>
                <a:ea typeface="+mj-ea"/>
                <a:cs typeface="+mn-cs"/>
              </a:rPr>
              <a:t>שאלות הבהרה</a:t>
            </a:r>
          </a:p>
        </p:txBody>
      </p:sp>
      <p:pic>
        <p:nvPicPr>
          <p:cNvPr id="2" name="תמונה 1"/>
          <p:cNvPicPr>
            <a:picLocks noChangeAspect="1"/>
          </p:cNvPicPr>
          <p:nvPr/>
        </p:nvPicPr>
        <p:blipFill>
          <a:blip r:embed="rId2"/>
          <a:stretch>
            <a:fillRect/>
          </a:stretch>
        </p:blipFill>
        <p:spPr>
          <a:xfrm>
            <a:off x="139918" y="29095"/>
            <a:ext cx="2670279" cy="658425"/>
          </a:xfrm>
          <a:prstGeom prst="rect">
            <a:avLst/>
          </a:prstGeom>
        </p:spPr>
      </p:pic>
    </p:spTree>
    <p:extLst>
      <p:ext uri="{BB962C8B-B14F-4D97-AF65-F5344CB8AC3E}">
        <p14:creationId xmlns:p14="http://schemas.microsoft.com/office/powerpoint/2010/main" val="2897087208"/>
      </p:ext>
    </p:extLst>
  </p:cSld>
  <p:clrMapOvr>
    <a:overrideClrMapping bg1="lt1" tx1="dk1" bg2="lt2" tx2="dk2" accent1="accent1" accent2="accent2" accent3="accent3" accent4="accent4" accent5="accent5" accent6="accent6" hlink="hlink" folHlink="folHlink"/>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404664"/>
            <a:ext cx="8229600" cy="1442424"/>
          </a:xfrm>
        </p:spPr>
        <p:txBody>
          <a:bodyPr>
            <a:noAutofit/>
          </a:bodyPr>
          <a:lstStyle/>
          <a:p>
            <a:pPr algn="ctr"/>
            <a:r>
              <a:rPr lang="he-IL" sz="4000" b="1" dirty="0">
                <a:latin typeface="Aharoni" panose="02010803020104030203" pitchFamily="2" charset="-79"/>
                <a:cs typeface="+mn-cs"/>
              </a:rPr>
              <a:t>שאלות הבהרה</a:t>
            </a:r>
            <a:br>
              <a:rPr lang="he-IL" sz="4000" b="1" dirty="0">
                <a:latin typeface="Aharoni" panose="02010803020104030203" pitchFamily="2" charset="-79"/>
                <a:cs typeface="+mn-cs"/>
              </a:rPr>
            </a:br>
            <a:endParaRPr lang="he-IL" sz="4000" dirty="0">
              <a:cs typeface="+mn-cs"/>
            </a:endParaRPr>
          </a:p>
        </p:txBody>
      </p:sp>
      <p:sp>
        <p:nvSpPr>
          <p:cNvPr id="3" name="מציין מיקום תוכן 2"/>
          <p:cNvSpPr>
            <a:spLocks noGrp="1"/>
          </p:cNvSpPr>
          <p:nvPr>
            <p:ph idx="1"/>
          </p:nvPr>
        </p:nvSpPr>
        <p:spPr>
          <a:xfrm>
            <a:off x="107504" y="1268760"/>
            <a:ext cx="8928992" cy="5055840"/>
          </a:xfrm>
        </p:spPr>
        <p:txBody>
          <a:bodyPr/>
          <a:lstStyle/>
          <a:p>
            <a:endParaRPr lang="he-IL" dirty="0"/>
          </a:p>
          <a:p>
            <a:r>
              <a:rPr lang="he-IL" dirty="0"/>
              <a:t>במסגרת שאלות ההבהרה ניתן לבקש לשנות את תנאי הסף במכרז, בנימוק שהללו לא מידתיים או פוגעים בערך השוויון. </a:t>
            </a:r>
          </a:p>
          <a:p>
            <a:pPr marL="0" indent="0">
              <a:buNone/>
            </a:pPr>
            <a:endParaRPr lang="he-IL" dirty="0"/>
          </a:p>
          <a:p>
            <a:r>
              <a:rPr lang="he-IL" dirty="0"/>
              <a:t>והיה ולא התקבלה הבקשה יש לגשת להמרצת פתיחה כשמדובר בתאגיד עירוני או עתירה מנהלית כשמדובר ברשות מקומית. </a:t>
            </a:r>
          </a:p>
          <a:p>
            <a:pPr marL="0" indent="0">
              <a:buNone/>
            </a:pPr>
            <a:endParaRPr lang="he-IL" dirty="0"/>
          </a:p>
          <a:p>
            <a:r>
              <a:rPr lang="he-IL" dirty="0"/>
              <a:t>והיה והוגשה הצעה, יותר לא ניתן לערער על תנאי הסף, הגשת ההצעה כקבלת תנאי ההצעה.  </a:t>
            </a:r>
          </a:p>
        </p:txBody>
      </p:sp>
    </p:spTree>
    <p:extLst>
      <p:ext uri="{BB962C8B-B14F-4D97-AF65-F5344CB8AC3E}">
        <p14:creationId xmlns:p14="http://schemas.microsoft.com/office/powerpoint/2010/main" val="11325311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252412" y="1268760"/>
            <a:ext cx="8891588" cy="5761037"/>
          </a:xfrm>
        </p:spPr>
        <p:txBody>
          <a:bodyPr>
            <a:normAutofit/>
          </a:bodyPr>
          <a:lstStyle/>
          <a:p>
            <a:pPr algn="just" fontAlgn="auto">
              <a:spcAft>
                <a:spcPts val="0"/>
              </a:spcAft>
              <a:buFont typeface="Wingdings 2"/>
              <a:buNone/>
              <a:defRPr/>
            </a:pPr>
            <a:endParaRPr lang="he-IL" sz="2800" dirty="0">
              <a:latin typeface="David" pitchFamily="2" charset="-79"/>
              <a:cs typeface="David" pitchFamily="2" charset="-79"/>
            </a:endParaRPr>
          </a:p>
          <a:p>
            <a:pPr marL="457200" indent="-457200" algn="just">
              <a:buClr>
                <a:schemeClr val="tx2"/>
              </a:buClr>
              <a:buFont typeface="Arial" panose="020B0604020202020204" pitchFamily="34" charset="0"/>
              <a:buChar char="•"/>
              <a:defRPr/>
            </a:pPr>
            <a:r>
              <a:rPr lang="he-IL" sz="2800" dirty="0">
                <a:latin typeface="David" pitchFamily="2" charset="-79"/>
                <a:cs typeface="David" pitchFamily="2" charset="-79"/>
              </a:rPr>
              <a:t>תקנות העיריות קובעות את נהליו הטכניים של הליך פתיחת תיבת המכרזים, כך שפתיחת התיבה תהיה פומבית וירשם פרוטוקול פתיחת ההצעות, שיכלול את מספר המעטפות, תכולתן, המחיר, האומדן </a:t>
            </a:r>
            <a:r>
              <a:rPr lang="he-IL" sz="2800" dirty="0" err="1">
                <a:latin typeface="David" pitchFamily="2" charset="-79"/>
                <a:cs typeface="David" pitchFamily="2" charset="-79"/>
              </a:rPr>
              <a:t>וכו</a:t>
            </a:r>
            <a:r>
              <a:rPr lang="he-IL" sz="2800" dirty="0">
                <a:latin typeface="David" pitchFamily="2" charset="-79"/>
                <a:cs typeface="David" pitchFamily="2" charset="-79"/>
              </a:rPr>
              <a:t>'.</a:t>
            </a:r>
          </a:p>
          <a:p>
            <a:pPr marL="457200" indent="-457200" algn="just">
              <a:buClr>
                <a:schemeClr val="tx2"/>
              </a:buClr>
              <a:buFont typeface="Arial" panose="020B0604020202020204" pitchFamily="34" charset="0"/>
              <a:buChar char="•"/>
              <a:defRPr/>
            </a:pPr>
            <a:r>
              <a:rPr lang="he-IL" sz="2800" dirty="0">
                <a:latin typeface="David" pitchFamily="2" charset="-79"/>
                <a:cs typeface="David" pitchFamily="2" charset="-79"/>
              </a:rPr>
              <a:t>הפתיחה תבוצע החל מתום המועד שנקבע להגשת הצעות ועד 14 ימים מהמועד האמור</a:t>
            </a:r>
          </a:p>
          <a:p>
            <a:pPr marL="457200" indent="-457200" algn="just">
              <a:buClr>
                <a:schemeClr val="tx2"/>
              </a:buClr>
              <a:buFont typeface="Arial" panose="020B0604020202020204" pitchFamily="34" charset="0"/>
              <a:buChar char="•"/>
              <a:defRPr/>
            </a:pPr>
            <a:r>
              <a:rPr lang="he-IL" sz="2800" dirty="0">
                <a:latin typeface="David" pitchFamily="2" charset="-79"/>
                <a:cs typeface="David" pitchFamily="2" charset="-79"/>
              </a:rPr>
              <a:t>פתיחת המעטפות היא פומבית וכל אדם המעוניין להשתתף בה רשאי לעשות כן.</a:t>
            </a:r>
          </a:p>
          <a:p>
            <a:pPr algn="just" fontAlgn="auto">
              <a:spcAft>
                <a:spcPts val="0"/>
              </a:spcAft>
              <a:buFont typeface="Wingdings 2"/>
              <a:buNone/>
              <a:defRPr/>
            </a:pPr>
            <a:endParaRPr lang="he-IL" sz="2800" dirty="0">
              <a:latin typeface="David" pitchFamily="2" charset="-79"/>
              <a:cs typeface="David" pitchFamily="2" charset="-79"/>
            </a:endParaRPr>
          </a:p>
        </p:txBody>
      </p:sp>
      <p:sp>
        <p:nvSpPr>
          <p:cNvPr id="5" name="מלבן 4"/>
          <p:cNvSpPr/>
          <p:nvPr/>
        </p:nvSpPr>
        <p:spPr>
          <a:xfrm>
            <a:off x="409248" y="729950"/>
            <a:ext cx="8352928" cy="707886"/>
          </a:xfrm>
          <a:prstGeom prst="rect">
            <a:avLst/>
          </a:prstGeom>
        </p:spPr>
        <p:txBody>
          <a:bodyPr wrap="square">
            <a:spAutoFit/>
          </a:bodyPr>
          <a:lstStyle/>
          <a:p>
            <a:pPr algn="ctr" fontAlgn="auto">
              <a:spcAft>
                <a:spcPts val="0"/>
              </a:spcAft>
              <a:defRPr/>
            </a:pPr>
            <a:r>
              <a:rPr lang="he-IL" sz="4000" b="1" dirty="0">
                <a:solidFill>
                  <a:schemeClr val="tx2"/>
                </a:solidFill>
                <a:latin typeface="Aharoni" panose="02010803020104030203" pitchFamily="2" charset="-79"/>
                <a:ea typeface="+mj-ea"/>
                <a:cs typeface="+mn-cs"/>
              </a:rPr>
              <a:t>פתיחת ובחינת ההצעות</a:t>
            </a:r>
          </a:p>
        </p:txBody>
      </p:sp>
      <p:pic>
        <p:nvPicPr>
          <p:cNvPr id="2" name="תמונה 1"/>
          <p:cNvPicPr>
            <a:picLocks noChangeAspect="1"/>
          </p:cNvPicPr>
          <p:nvPr/>
        </p:nvPicPr>
        <p:blipFill>
          <a:blip r:embed="rId2"/>
          <a:stretch>
            <a:fillRect/>
          </a:stretch>
        </p:blipFill>
        <p:spPr>
          <a:xfrm>
            <a:off x="139918" y="29095"/>
            <a:ext cx="2670279" cy="658425"/>
          </a:xfrm>
          <a:prstGeom prst="rect">
            <a:avLst/>
          </a:prstGeom>
        </p:spPr>
      </p:pic>
    </p:spTree>
    <p:extLst>
      <p:ext uri="{BB962C8B-B14F-4D97-AF65-F5344CB8AC3E}">
        <p14:creationId xmlns:p14="http://schemas.microsoft.com/office/powerpoint/2010/main" val="124637897"/>
      </p:ext>
    </p:extLst>
  </p:cSld>
  <p:clrMapOvr>
    <a:overrideClrMapping bg1="lt1" tx1="dk1" bg2="lt2" tx2="dk2" accent1="accent1" accent2="accent2" accent3="accent3" accent4="accent4" accent5="accent5" accent6="accent6" hlink="hlink" folHlink="folHlink"/>
  </p:clrMapOvr>
</p:sld>
</file>

<file path=ppt/slides/slide64.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409248" y="1083893"/>
            <a:ext cx="8622258" cy="5774107"/>
          </a:xfrm>
        </p:spPr>
        <p:txBody>
          <a:bodyPr>
            <a:normAutofit lnSpcReduction="10000"/>
          </a:bodyPr>
          <a:lstStyle/>
          <a:p>
            <a:pPr algn="just" fontAlgn="auto">
              <a:spcAft>
                <a:spcPts val="0"/>
              </a:spcAft>
              <a:buFont typeface="Wingdings 2"/>
              <a:buNone/>
              <a:defRPr/>
            </a:pPr>
            <a:endParaRPr lang="he-IL" sz="2800" dirty="0">
              <a:latin typeface="David" pitchFamily="2" charset="-79"/>
              <a:cs typeface="David" pitchFamily="2" charset="-79"/>
            </a:endParaRPr>
          </a:p>
          <a:p>
            <a:pPr marL="457200" indent="-457200" algn="just">
              <a:buClr>
                <a:schemeClr val="tx2"/>
              </a:buClr>
              <a:buFont typeface="Arial" panose="020B0604020202020204" pitchFamily="34" charset="0"/>
              <a:buChar char="•"/>
              <a:defRPr/>
            </a:pPr>
            <a:r>
              <a:rPr lang="he-IL" sz="2800" dirty="0">
                <a:latin typeface="David" pitchFamily="2" charset="-79"/>
                <a:cs typeface="David" pitchFamily="2" charset="-79"/>
              </a:rPr>
              <a:t>בפתיחת המעטפות אין חובה כי יהיו נוכחים כל חברי ועדת המכרזים אלא ניתן להסתפק בחר ועדה אחד ובגורם אשר מחזיק במפתחות התיבה.</a:t>
            </a:r>
          </a:p>
          <a:p>
            <a:pPr algn="just">
              <a:buClr>
                <a:schemeClr val="tx2"/>
              </a:buClr>
              <a:defRPr/>
            </a:pPr>
            <a:endParaRPr lang="he-IL" sz="1600" dirty="0">
              <a:latin typeface="David" pitchFamily="2" charset="-79"/>
              <a:cs typeface="David" pitchFamily="2" charset="-79"/>
            </a:endParaRPr>
          </a:p>
          <a:p>
            <a:pPr marL="457200" indent="-457200" algn="just">
              <a:buClr>
                <a:schemeClr val="tx2"/>
              </a:buClr>
              <a:buFont typeface="Arial" panose="020B0604020202020204" pitchFamily="34" charset="0"/>
              <a:buChar char="•"/>
              <a:defRPr/>
            </a:pPr>
            <a:r>
              <a:rPr lang="he-IL" sz="2800" dirty="0">
                <a:latin typeface="David" pitchFamily="2" charset="-79"/>
                <a:cs typeface="David" pitchFamily="2" charset="-79"/>
              </a:rPr>
              <a:t>במועד פתיחת המעטפות בד"כ תירשם ההצעה ותיבדק הערבות.</a:t>
            </a:r>
          </a:p>
          <a:p>
            <a:pPr algn="just">
              <a:buClr>
                <a:schemeClr val="tx2"/>
              </a:buClr>
              <a:defRPr/>
            </a:pPr>
            <a:endParaRPr lang="he-IL" sz="1600" dirty="0">
              <a:latin typeface="David" pitchFamily="2" charset="-79"/>
              <a:cs typeface="David" pitchFamily="2" charset="-79"/>
            </a:endParaRPr>
          </a:p>
          <a:p>
            <a:pPr marL="457200" indent="-457200" algn="just">
              <a:buClr>
                <a:schemeClr val="tx2"/>
              </a:buClr>
              <a:buFont typeface="Arial" panose="020B0604020202020204" pitchFamily="34" charset="0"/>
              <a:buChar char="•"/>
              <a:defRPr/>
            </a:pPr>
            <a:r>
              <a:rPr lang="he-IL" sz="2800" dirty="0">
                <a:latin typeface="David" pitchFamily="2" charset="-79"/>
                <a:cs typeface="David" pitchFamily="2" charset="-79"/>
              </a:rPr>
              <a:t>יתרת המסמכים יישלחו בדרך כלל לאחר פתיחת המעטפות לבדיקת היועצים המקצועיים והיועצים המשפטיים.</a:t>
            </a:r>
          </a:p>
          <a:p>
            <a:pPr algn="just">
              <a:buClr>
                <a:schemeClr val="tx2"/>
              </a:buClr>
              <a:defRPr/>
            </a:pPr>
            <a:endParaRPr lang="he-IL" sz="2800" dirty="0">
              <a:latin typeface="David" pitchFamily="2" charset="-79"/>
              <a:cs typeface="David" pitchFamily="2" charset="-79"/>
            </a:endParaRPr>
          </a:p>
          <a:p>
            <a:pPr marL="457200" indent="-457200" algn="just">
              <a:buClr>
                <a:schemeClr val="tx2"/>
              </a:buClr>
              <a:buFont typeface="Arial" panose="020B0604020202020204" pitchFamily="34" charset="0"/>
              <a:buChar char="•"/>
              <a:defRPr/>
            </a:pPr>
            <a:r>
              <a:rPr lang="he-IL" sz="2800" dirty="0">
                <a:latin typeface="David" pitchFamily="2" charset="-79"/>
                <a:cs typeface="David" pitchFamily="2" charset="-79"/>
              </a:rPr>
              <a:t>יצוין בתקנות חובת המכרזים לא קיימת חובה כי הפתיחה תהיה פומבית, אך כמו בתקנות העיריות, יש לערוך פרוטוקול פתיחה.</a:t>
            </a:r>
          </a:p>
          <a:p>
            <a:pPr marL="457200" indent="-457200" algn="just">
              <a:buClr>
                <a:schemeClr val="tx2"/>
              </a:buClr>
              <a:buFont typeface="Arial" panose="020B0604020202020204" pitchFamily="34" charset="0"/>
              <a:buChar char="•"/>
              <a:defRPr/>
            </a:pPr>
            <a:endParaRPr lang="he-IL" sz="2800" dirty="0">
              <a:latin typeface="David" pitchFamily="2" charset="-79"/>
              <a:cs typeface="David" pitchFamily="2" charset="-79"/>
            </a:endParaRPr>
          </a:p>
          <a:p>
            <a:pPr algn="just" fontAlgn="auto">
              <a:spcAft>
                <a:spcPts val="0"/>
              </a:spcAft>
              <a:buFont typeface="Wingdings 2"/>
              <a:buNone/>
              <a:defRPr/>
            </a:pPr>
            <a:endParaRPr lang="he-IL" sz="2800" dirty="0">
              <a:latin typeface="David" pitchFamily="2" charset="-79"/>
              <a:cs typeface="David" pitchFamily="2" charset="-79"/>
            </a:endParaRPr>
          </a:p>
        </p:txBody>
      </p:sp>
      <p:sp>
        <p:nvSpPr>
          <p:cNvPr id="5" name="מלבן 4"/>
          <p:cNvSpPr/>
          <p:nvPr/>
        </p:nvSpPr>
        <p:spPr>
          <a:xfrm>
            <a:off x="409248" y="729950"/>
            <a:ext cx="8352928" cy="707886"/>
          </a:xfrm>
          <a:prstGeom prst="rect">
            <a:avLst/>
          </a:prstGeom>
        </p:spPr>
        <p:txBody>
          <a:bodyPr wrap="square">
            <a:spAutoFit/>
          </a:bodyPr>
          <a:lstStyle/>
          <a:p>
            <a:pPr algn="ctr" fontAlgn="auto">
              <a:spcAft>
                <a:spcPts val="0"/>
              </a:spcAft>
              <a:defRPr/>
            </a:pPr>
            <a:r>
              <a:rPr lang="he-IL" sz="4000" b="1" dirty="0">
                <a:solidFill>
                  <a:schemeClr val="tx2"/>
                </a:solidFill>
                <a:latin typeface="Aharoni" panose="02010803020104030203" pitchFamily="2" charset="-79"/>
                <a:ea typeface="+mj-ea"/>
                <a:cs typeface="+mn-cs"/>
              </a:rPr>
              <a:t>פתיחת ובחינת ההצעות</a:t>
            </a:r>
          </a:p>
        </p:txBody>
      </p:sp>
      <p:pic>
        <p:nvPicPr>
          <p:cNvPr id="2" name="תמונה 1"/>
          <p:cNvPicPr>
            <a:picLocks noChangeAspect="1"/>
          </p:cNvPicPr>
          <p:nvPr/>
        </p:nvPicPr>
        <p:blipFill>
          <a:blip r:embed="rId2"/>
          <a:stretch>
            <a:fillRect/>
          </a:stretch>
        </p:blipFill>
        <p:spPr>
          <a:xfrm>
            <a:off x="139918" y="29095"/>
            <a:ext cx="2670279" cy="658425"/>
          </a:xfrm>
          <a:prstGeom prst="rect">
            <a:avLst/>
          </a:prstGeom>
        </p:spPr>
      </p:pic>
    </p:spTree>
    <p:extLst>
      <p:ext uri="{BB962C8B-B14F-4D97-AF65-F5344CB8AC3E}">
        <p14:creationId xmlns:p14="http://schemas.microsoft.com/office/powerpoint/2010/main" val="2321459304"/>
      </p:ext>
    </p:extLst>
  </p:cSld>
  <p:clrMapOvr>
    <a:overrideClrMapping bg1="lt1" tx1="dk1" bg2="lt2" tx2="dk2" accent1="accent1" accent2="accent2" accent3="accent3" accent4="accent4" accent5="accent5" accent6="accent6" hlink="hlink" folHlink="folHlink"/>
  </p:clrMapOvr>
</p:sld>
</file>

<file path=ppt/slides/slide65.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521742" y="1095703"/>
            <a:ext cx="8622258" cy="5774107"/>
          </a:xfrm>
        </p:spPr>
        <p:txBody>
          <a:bodyPr>
            <a:normAutofit lnSpcReduction="10000"/>
          </a:bodyPr>
          <a:lstStyle/>
          <a:p>
            <a:pPr algn="just" fontAlgn="auto">
              <a:spcAft>
                <a:spcPts val="0"/>
              </a:spcAft>
              <a:buFont typeface="Wingdings 2"/>
              <a:buNone/>
              <a:defRPr/>
            </a:pPr>
            <a:endParaRPr lang="he-IL" sz="2800" dirty="0">
              <a:latin typeface="David" pitchFamily="2" charset="-79"/>
              <a:cs typeface="David" pitchFamily="2" charset="-79"/>
            </a:endParaRPr>
          </a:p>
          <a:p>
            <a:pPr marL="457200" indent="-457200" algn="just">
              <a:buClr>
                <a:schemeClr val="tx2"/>
              </a:buClr>
              <a:buFont typeface="Arial" panose="020B0604020202020204" pitchFamily="34" charset="0"/>
              <a:buChar char="•"/>
              <a:defRPr/>
            </a:pPr>
            <a:r>
              <a:rPr lang="he-IL" sz="2800" dirty="0">
                <a:latin typeface="David" pitchFamily="2" charset="-79"/>
                <a:cs typeface="David" pitchFamily="2" charset="-79"/>
              </a:rPr>
              <a:t>במסגרת הליך בדיקת ההצעות, רשאית ועדת המכרזים לקיים עם המציעים הליך של השלמת מסמכים אשר לא צורפו להצעה.</a:t>
            </a:r>
          </a:p>
          <a:p>
            <a:pPr algn="just">
              <a:buClr>
                <a:schemeClr val="tx2"/>
              </a:buClr>
              <a:defRPr/>
            </a:pPr>
            <a:endParaRPr lang="he-IL" sz="1600" dirty="0">
              <a:latin typeface="David" pitchFamily="2" charset="-79"/>
              <a:cs typeface="David" pitchFamily="2" charset="-79"/>
            </a:endParaRPr>
          </a:p>
          <a:p>
            <a:pPr marL="457200" indent="-457200" algn="just">
              <a:buClr>
                <a:schemeClr val="tx2"/>
              </a:buClr>
              <a:buFont typeface="Arial" panose="020B0604020202020204" pitchFamily="34" charset="0"/>
              <a:buChar char="•"/>
              <a:defRPr/>
            </a:pPr>
            <a:r>
              <a:rPr lang="he-IL" sz="2800" dirty="0">
                <a:latin typeface="David" pitchFamily="2" charset="-79"/>
                <a:cs typeface="David" pitchFamily="2" charset="-79"/>
              </a:rPr>
              <a:t>יובהר כי המסמכים אותם רשאית ועדת המכרזים לבקש </a:t>
            </a:r>
            <a:r>
              <a:rPr lang="he-IL" sz="2800" dirty="0" err="1">
                <a:latin typeface="David" pitchFamily="2" charset="-79"/>
                <a:cs typeface="David" pitchFamily="2" charset="-79"/>
              </a:rPr>
              <a:t>מהמציעים</a:t>
            </a:r>
            <a:r>
              <a:rPr lang="he-IL" sz="2800" dirty="0">
                <a:latin typeface="David" pitchFamily="2" charset="-79"/>
                <a:cs typeface="David" pitchFamily="2" charset="-79"/>
              </a:rPr>
              <a:t> במסגרת הליך השלמת המסמכים הם מסמכים </a:t>
            </a:r>
            <a:r>
              <a:rPr lang="he-IL" sz="2800" dirty="0" err="1">
                <a:latin typeface="David" pitchFamily="2" charset="-79"/>
                <a:cs typeface="David" pitchFamily="2" charset="-79"/>
              </a:rPr>
              <a:t>דקלירטיבים</a:t>
            </a:r>
            <a:r>
              <a:rPr lang="he-IL" sz="2800" dirty="0">
                <a:latin typeface="David" pitchFamily="2" charset="-79"/>
                <a:cs typeface="David" pitchFamily="2" charset="-79"/>
              </a:rPr>
              <a:t> (הצהרתיים) </a:t>
            </a:r>
            <a:r>
              <a:rPr lang="he-IL" sz="2800" b="1" u="sng" dirty="0">
                <a:latin typeface="David" pitchFamily="2" charset="-79"/>
                <a:cs typeface="David" pitchFamily="2" charset="-79"/>
              </a:rPr>
              <a:t>בלבד</a:t>
            </a:r>
            <a:r>
              <a:rPr lang="he-IL" sz="2800" dirty="0">
                <a:latin typeface="David" pitchFamily="2" charset="-79"/>
                <a:cs typeface="David" pitchFamily="2" charset="-79"/>
              </a:rPr>
              <a:t> ולא מסמכים </a:t>
            </a:r>
            <a:r>
              <a:rPr lang="he-IL" sz="2800" dirty="0" err="1">
                <a:latin typeface="David" pitchFamily="2" charset="-79"/>
                <a:cs typeface="David" pitchFamily="2" charset="-79"/>
              </a:rPr>
              <a:t>קונסטיטוטיבים</a:t>
            </a:r>
            <a:r>
              <a:rPr lang="he-IL" sz="2800" dirty="0">
                <a:latin typeface="David" pitchFamily="2" charset="-79"/>
                <a:cs typeface="David" pitchFamily="2" charset="-79"/>
              </a:rPr>
              <a:t> (מסמכים המייצרים מציאות חדשה שלא הייתה קיימת קודם לכן).</a:t>
            </a:r>
          </a:p>
          <a:p>
            <a:pPr marL="457200" indent="-457200" algn="just">
              <a:buClr>
                <a:schemeClr val="tx2"/>
              </a:buClr>
              <a:buFont typeface="Arial" panose="020B0604020202020204" pitchFamily="34" charset="0"/>
              <a:buChar char="•"/>
              <a:defRPr/>
            </a:pPr>
            <a:endParaRPr lang="he-IL" sz="2800" dirty="0">
              <a:latin typeface="David" pitchFamily="2" charset="-79"/>
              <a:cs typeface="David" pitchFamily="2" charset="-79"/>
            </a:endParaRPr>
          </a:p>
          <a:p>
            <a:pPr marL="536575" algn="just">
              <a:buClr>
                <a:schemeClr val="tx2"/>
              </a:buClr>
              <a:defRPr/>
            </a:pPr>
            <a:r>
              <a:rPr lang="he-IL" sz="2800" dirty="0">
                <a:latin typeface="David" pitchFamily="2" charset="-79"/>
                <a:cs typeface="David" pitchFamily="2" charset="-79"/>
              </a:rPr>
              <a:t>כך למשל, ניתן לבקש השלמה של רישיון קבלני מצב בו הרישיון הונפק </a:t>
            </a:r>
            <a:r>
              <a:rPr lang="he-IL" sz="2800" b="1" dirty="0">
                <a:latin typeface="David" pitchFamily="2" charset="-79"/>
                <a:cs typeface="David" pitchFamily="2" charset="-79"/>
              </a:rPr>
              <a:t>טרם</a:t>
            </a:r>
            <a:r>
              <a:rPr lang="he-IL" sz="2800" dirty="0">
                <a:latin typeface="David" pitchFamily="2" charset="-79"/>
                <a:cs typeface="David" pitchFamily="2" charset="-79"/>
              </a:rPr>
              <a:t> המועד האחרון להגשת הצעות במכרז אך לא צורף להצעה, ומנגד, לא ניתן לעשות כן מצב בו הרישיון הונפק </a:t>
            </a:r>
            <a:r>
              <a:rPr lang="he-IL" sz="2800" b="1" u="sng" dirty="0">
                <a:latin typeface="David" pitchFamily="2" charset="-79"/>
                <a:cs typeface="David" pitchFamily="2" charset="-79"/>
              </a:rPr>
              <a:t>לאחר</a:t>
            </a:r>
            <a:r>
              <a:rPr lang="he-IL" sz="2800" dirty="0">
                <a:latin typeface="David" pitchFamily="2" charset="-79"/>
                <a:cs typeface="David" pitchFamily="2" charset="-79"/>
              </a:rPr>
              <a:t> המועד האמור.</a:t>
            </a:r>
          </a:p>
          <a:p>
            <a:pPr algn="just">
              <a:buClr>
                <a:schemeClr val="tx2"/>
              </a:buClr>
              <a:defRPr/>
            </a:pPr>
            <a:endParaRPr lang="he-IL" sz="1600" dirty="0">
              <a:latin typeface="David" pitchFamily="2" charset="-79"/>
              <a:cs typeface="David" pitchFamily="2" charset="-79"/>
            </a:endParaRPr>
          </a:p>
          <a:p>
            <a:pPr algn="just">
              <a:buClr>
                <a:schemeClr val="tx2"/>
              </a:buClr>
              <a:defRPr/>
            </a:pPr>
            <a:endParaRPr lang="he-IL" sz="2800" dirty="0">
              <a:latin typeface="David" pitchFamily="2" charset="-79"/>
              <a:cs typeface="David" pitchFamily="2" charset="-79"/>
            </a:endParaRPr>
          </a:p>
          <a:p>
            <a:pPr marL="457200" indent="-457200" algn="just">
              <a:buClr>
                <a:schemeClr val="tx2"/>
              </a:buClr>
              <a:buFont typeface="Arial" panose="020B0604020202020204" pitchFamily="34" charset="0"/>
              <a:buChar char="•"/>
              <a:defRPr/>
            </a:pPr>
            <a:endParaRPr lang="he-IL" sz="2800" dirty="0">
              <a:latin typeface="David" pitchFamily="2" charset="-79"/>
              <a:cs typeface="David" pitchFamily="2" charset="-79"/>
            </a:endParaRPr>
          </a:p>
          <a:p>
            <a:pPr algn="just" fontAlgn="auto">
              <a:spcAft>
                <a:spcPts val="0"/>
              </a:spcAft>
              <a:buFont typeface="Wingdings 2"/>
              <a:buNone/>
              <a:defRPr/>
            </a:pPr>
            <a:endParaRPr lang="he-IL" sz="2800" dirty="0">
              <a:latin typeface="David" pitchFamily="2" charset="-79"/>
              <a:cs typeface="David" pitchFamily="2" charset="-79"/>
            </a:endParaRPr>
          </a:p>
        </p:txBody>
      </p:sp>
      <p:sp>
        <p:nvSpPr>
          <p:cNvPr id="5" name="מלבן 4"/>
          <p:cNvSpPr/>
          <p:nvPr/>
        </p:nvSpPr>
        <p:spPr>
          <a:xfrm>
            <a:off x="409248" y="729950"/>
            <a:ext cx="8352928" cy="707886"/>
          </a:xfrm>
          <a:prstGeom prst="rect">
            <a:avLst/>
          </a:prstGeom>
        </p:spPr>
        <p:txBody>
          <a:bodyPr wrap="square">
            <a:spAutoFit/>
          </a:bodyPr>
          <a:lstStyle/>
          <a:p>
            <a:pPr algn="ctr" fontAlgn="auto">
              <a:spcAft>
                <a:spcPts val="0"/>
              </a:spcAft>
              <a:defRPr/>
            </a:pPr>
            <a:r>
              <a:rPr lang="he-IL" sz="4000" b="1" dirty="0">
                <a:solidFill>
                  <a:schemeClr val="tx2"/>
                </a:solidFill>
                <a:latin typeface="Aharoni" panose="02010803020104030203" pitchFamily="2" charset="-79"/>
                <a:ea typeface="+mj-ea"/>
                <a:cs typeface="+mn-cs"/>
              </a:rPr>
              <a:t>הליך השלמת מסמכים</a:t>
            </a:r>
          </a:p>
        </p:txBody>
      </p:sp>
      <p:pic>
        <p:nvPicPr>
          <p:cNvPr id="2" name="תמונה 1"/>
          <p:cNvPicPr>
            <a:picLocks noChangeAspect="1"/>
          </p:cNvPicPr>
          <p:nvPr/>
        </p:nvPicPr>
        <p:blipFill>
          <a:blip r:embed="rId2"/>
          <a:stretch>
            <a:fillRect/>
          </a:stretch>
        </p:blipFill>
        <p:spPr>
          <a:xfrm>
            <a:off x="139918" y="29095"/>
            <a:ext cx="2670279" cy="658425"/>
          </a:xfrm>
          <a:prstGeom prst="rect">
            <a:avLst/>
          </a:prstGeom>
        </p:spPr>
      </p:pic>
    </p:spTree>
    <p:extLst>
      <p:ext uri="{BB962C8B-B14F-4D97-AF65-F5344CB8AC3E}">
        <p14:creationId xmlns:p14="http://schemas.microsoft.com/office/powerpoint/2010/main" val="3550875920"/>
      </p:ext>
    </p:extLst>
  </p:cSld>
  <p:clrMapOvr>
    <a:overrideClrMapping bg1="lt1" tx1="dk1" bg2="lt2" tx2="dk2" accent1="accent1" accent2="accent2" accent3="accent3" accent4="accent4" accent5="accent5" accent6="accent6" hlink="hlink" folHlink="folHlink"/>
  </p:clrMapOvr>
</p:sld>
</file>

<file path=ppt/slides/slide66.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39918" y="1083893"/>
            <a:ext cx="8891588" cy="5761037"/>
          </a:xfrm>
        </p:spPr>
        <p:txBody>
          <a:bodyPr>
            <a:normAutofit fontScale="92500"/>
          </a:bodyPr>
          <a:lstStyle/>
          <a:p>
            <a:pPr algn="just" fontAlgn="auto">
              <a:spcAft>
                <a:spcPts val="0"/>
              </a:spcAft>
              <a:buFont typeface="Wingdings 2"/>
              <a:buNone/>
              <a:defRPr/>
            </a:pPr>
            <a:endParaRPr lang="he-IL" sz="2800" dirty="0">
              <a:latin typeface="David" pitchFamily="2" charset="-79"/>
              <a:cs typeface="David" pitchFamily="2" charset="-79"/>
            </a:endParaRPr>
          </a:p>
          <a:p>
            <a:r>
              <a:rPr lang="he-IL" dirty="0"/>
              <a:t>20.  (א)  היה </a:t>
            </a:r>
            <a:r>
              <a:rPr lang="he-IL" dirty="0" err="1"/>
              <a:t>לועדה</a:t>
            </a:r>
            <a:r>
              <a:rPr lang="he-IL" dirty="0"/>
              <a:t>, אחרי עיון במסמכי המכרז, יסוד סביר לחשוד שכוונתו של בעל מסמכי המכרז </a:t>
            </a:r>
            <a:r>
              <a:rPr lang="he-IL" dirty="0" err="1"/>
              <a:t>היתה</a:t>
            </a:r>
            <a:r>
              <a:rPr lang="he-IL" dirty="0"/>
              <a:t> להוליך את הועדה שולל, על-ידי שגיאות שנעשו במכוון, או על ידי תכסיסים בלתי הוגנים, רשאית היא - לאחר שנתנה לבעל מסמכי המכרז הזדמנות להביא טענותיו - להחליט שלא לדון עוד במסמכי המכרז שהוגשו על ידו.</a:t>
            </a:r>
          </a:p>
          <a:p>
            <a:r>
              <a:rPr lang="he-IL" dirty="0"/>
              <a:t> (ב)  נראה היה </a:t>
            </a:r>
            <a:r>
              <a:rPr lang="he-IL" dirty="0" err="1"/>
              <a:t>לועדה</a:t>
            </a:r>
            <a:r>
              <a:rPr lang="he-IL" dirty="0"/>
              <a:t> אחרי עיון במסמכי המכרז ולאחר שניתנה לבעל מסמכי מכרז הזדמנות להביא טענותיו, כי המוצע במסמכי המכרז מבוסס על הבנה מוטעית של נושא המכרז או על הנחות בלתי נכונות או שהמחירים שצוינו בהם אינם סבירים, רשאית היא להחליט שלא לדון עוד במסמכי המכרז שהוגשו על ידו.</a:t>
            </a:r>
          </a:p>
          <a:p>
            <a:r>
              <a:rPr lang="he-IL" dirty="0"/>
              <a:t> (ג)   מסמכי מכרז שהוגשו שלא בהתאם לתקנות אלה או שלא בהתאם לתנאי המכרז או שצורפה להם הסתייגות עקרונית או שינוי יסודי - פסולים.</a:t>
            </a:r>
          </a:p>
          <a:p>
            <a:r>
              <a:rPr lang="he-IL" dirty="0"/>
              <a:t> (ד)  נימוקי החלטות הועדה על פי תקנה זו יירשמו בפרוטוקול.</a:t>
            </a:r>
          </a:p>
          <a:p>
            <a:pPr algn="just">
              <a:defRPr/>
            </a:pPr>
            <a:endParaRPr lang="he-IL" sz="2800" dirty="0">
              <a:latin typeface="David" pitchFamily="2" charset="-79"/>
              <a:cs typeface="David" pitchFamily="2" charset="-79"/>
            </a:endParaRPr>
          </a:p>
          <a:p>
            <a:pPr algn="just" fontAlgn="auto">
              <a:spcAft>
                <a:spcPts val="0"/>
              </a:spcAft>
              <a:buFont typeface="Wingdings 2"/>
              <a:buNone/>
              <a:defRPr/>
            </a:pPr>
            <a:endParaRPr lang="he-IL" sz="2800" dirty="0">
              <a:latin typeface="David" pitchFamily="2" charset="-79"/>
              <a:cs typeface="David" pitchFamily="2" charset="-79"/>
            </a:endParaRPr>
          </a:p>
        </p:txBody>
      </p:sp>
      <p:sp>
        <p:nvSpPr>
          <p:cNvPr id="5" name="מלבן 4"/>
          <p:cNvSpPr/>
          <p:nvPr/>
        </p:nvSpPr>
        <p:spPr>
          <a:xfrm>
            <a:off x="409248" y="729950"/>
            <a:ext cx="8352928" cy="707886"/>
          </a:xfrm>
          <a:prstGeom prst="rect">
            <a:avLst/>
          </a:prstGeom>
        </p:spPr>
        <p:txBody>
          <a:bodyPr wrap="square">
            <a:spAutoFit/>
          </a:bodyPr>
          <a:lstStyle/>
          <a:p>
            <a:pPr algn="ctr" fontAlgn="auto">
              <a:spcAft>
                <a:spcPts val="0"/>
              </a:spcAft>
              <a:defRPr/>
            </a:pPr>
            <a:r>
              <a:rPr lang="he-IL" sz="4000" b="1" dirty="0">
                <a:solidFill>
                  <a:schemeClr val="tx2"/>
                </a:solidFill>
                <a:latin typeface="Aharoni" panose="02010803020104030203" pitchFamily="2" charset="-79"/>
                <a:ea typeface="+mj-ea"/>
                <a:cs typeface="+mn-cs"/>
              </a:rPr>
              <a:t>פסילת מסמכי המכרז</a:t>
            </a:r>
          </a:p>
        </p:txBody>
      </p:sp>
      <p:pic>
        <p:nvPicPr>
          <p:cNvPr id="2" name="תמונה 1"/>
          <p:cNvPicPr>
            <a:picLocks noChangeAspect="1"/>
          </p:cNvPicPr>
          <p:nvPr/>
        </p:nvPicPr>
        <p:blipFill>
          <a:blip r:embed="rId2"/>
          <a:stretch>
            <a:fillRect/>
          </a:stretch>
        </p:blipFill>
        <p:spPr>
          <a:xfrm>
            <a:off x="139918" y="29095"/>
            <a:ext cx="2670279" cy="658425"/>
          </a:xfrm>
          <a:prstGeom prst="rect">
            <a:avLst/>
          </a:prstGeom>
        </p:spPr>
      </p:pic>
    </p:spTree>
    <p:extLst>
      <p:ext uri="{BB962C8B-B14F-4D97-AF65-F5344CB8AC3E}">
        <p14:creationId xmlns:p14="http://schemas.microsoft.com/office/powerpoint/2010/main" val="400851972"/>
      </p:ext>
    </p:extLst>
  </p:cSld>
  <p:clrMapOvr>
    <a:overrideClrMapping bg1="lt1" tx1="dk1" bg2="lt2" tx2="dk2" accent1="accent1" accent2="accent2" accent3="accent3" accent4="accent4" accent5="accent5" accent6="accent6" hlink="hlink" folHlink="folHlink"/>
  </p:clrMapOvr>
</p:sld>
</file>

<file path=ppt/slides/slide67.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39918" y="1083893"/>
            <a:ext cx="8891588" cy="5761037"/>
          </a:xfrm>
        </p:spPr>
        <p:txBody>
          <a:bodyPr>
            <a:normAutofit lnSpcReduction="10000"/>
          </a:bodyPr>
          <a:lstStyle/>
          <a:p>
            <a:pPr algn="just" fontAlgn="auto">
              <a:spcAft>
                <a:spcPts val="0"/>
              </a:spcAft>
              <a:buFont typeface="Wingdings 2"/>
              <a:buNone/>
              <a:defRPr/>
            </a:pPr>
            <a:endParaRPr lang="he-IL" sz="2800" dirty="0">
              <a:latin typeface="David" pitchFamily="2" charset="-79"/>
              <a:cs typeface="David" pitchFamily="2" charset="-79"/>
            </a:endParaRPr>
          </a:p>
          <a:p>
            <a:pPr algn="just">
              <a:defRPr/>
            </a:pPr>
            <a:r>
              <a:rPr lang="he-IL" sz="2800" dirty="0">
                <a:latin typeface="David" pitchFamily="2" charset="-79"/>
                <a:cs typeface="David" pitchFamily="2" charset="-79"/>
              </a:rPr>
              <a:t>לאחר שוועדת המכרזים סיימה לבדוק את ההצעות  שהוגשו ולעיין בחוות דעת המומחה המקצועי והיועץ המשפטי – אם ניתנו, על ועדת המכרזים להכריע בדבר תוצאות המכרז ולהמליץ, בהתאם לאמות המידה שנקבעו במכרז, על ההצעה הטובה ביותר כזוכה במכרז.</a:t>
            </a:r>
          </a:p>
          <a:p>
            <a:pPr algn="just">
              <a:defRPr/>
            </a:pPr>
            <a:r>
              <a:rPr lang="he-IL" sz="2800" dirty="0">
                <a:latin typeface="David" pitchFamily="2" charset="-79"/>
                <a:cs typeface="David" pitchFamily="2" charset="-79"/>
              </a:rPr>
              <a:t>החליטה ועדת המכרזים שלא לבחור בהצעה הטובה ביותר- עליה לציין בפרוטוקול את הנימוקים להחלטתה.</a:t>
            </a:r>
          </a:p>
          <a:p>
            <a:pPr algn="just">
              <a:defRPr/>
            </a:pPr>
            <a:r>
              <a:rPr lang="he-IL" sz="2800" b="1" u="sng" dirty="0">
                <a:latin typeface="David" pitchFamily="2" charset="-79"/>
                <a:cs typeface="David" pitchFamily="2" charset="-79"/>
              </a:rPr>
              <a:t>הצעה יחידה</a:t>
            </a:r>
            <a:r>
              <a:rPr lang="he-IL" sz="2800" u="sng" dirty="0">
                <a:latin typeface="David" pitchFamily="2" charset="-79"/>
                <a:cs typeface="David" pitchFamily="2" charset="-79"/>
              </a:rPr>
              <a:t>- </a:t>
            </a:r>
            <a:r>
              <a:rPr lang="he-IL" sz="2800" dirty="0">
                <a:latin typeface="David" pitchFamily="2" charset="-79"/>
                <a:cs typeface="David" pitchFamily="2" charset="-79"/>
              </a:rPr>
              <a:t>בהתאם לתקנות העיריות, ועדת המכרזים לא תמליץ </a:t>
            </a:r>
            <a:r>
              <a:rPr lang="he-IL" dirty="0"/>
              <a:t>דרך כלל, על הצעה אם </a:t>
            </a:r>
            <a:r>
              <a:rPr lang="he-IL" dirty="0" err="1"/>
              <a:t>היתה</a:t>
            </a:r>
            <a:r>
              <a:rPr lang="he-IL" dirty="0"/>
              <a:t> זו ההצעה היחידה שהוגשה, או שנותרה יחידה לדיון בפני הועדה; המליצה הועדה כאמור, תרשום בפרוטוקול את הנימוקים להחלטה. </a:t>
            </a:r>
            <a:r>
              <a:rPr lang="he-IL" b="1" dirty="0"/>
              <a:t>על אף האמור בתקנה, הפסיקה קובעת כי כיום ועדת המכרזים לא תפסול הצעה בשל היותה הצעה יחידה אלא אם מדובר בהצעה החורגת ממחירי השוק או כי הסיבה להיותה הצעה יחידה היא קנוניה בין מציעים.</a:t>
            </a:r>
            <a:endParaRPr lang="he-IL" sz="2800" b="1" dirty="0">
              <a:latin typeface="David" pitchFamily="2" charset="-79"/>
              <a:cs typeface="David" pitchFamily="2" charset="-79"/>
            </a:endParaRPr>
          </a:p>
          <a:p>
            <a:pPr algn="just" fontAlgn="auto">
              <a:spcAft>
                <a:spcPts val="0"/>
              </a:spcAft>
              <a:buFont typeface="Wingdings 2"/>
              <a:buNone/>
              <a:defRPr/>
            </a:pPr>
            <a:endParaRPr lang="he-IL" sz="2800" dirty="0">
              <a:latin typeface="David" pitchFamily="2" charset="-79"/>
              <a:cs typeface="David" pitchFamily="2" charset="-79"/>
            </a:endParaRPr>
          </a:p>
        </p:txBody>
      </p:sp>
      <p:sp>
        <p:nvSpPr>
          <p:cNvPr id="5" name="מלבן 4"/>
          <p:cNvSpPr/>
          <p:nvPr/>
        </p:nvSpPr>
        <p:spPr>
          <a:xfrm>
            <a:off x="409248" y="729950"/>
            <a:ext cx="8352928" cy="707886"/>
          </a:xfrm>
          <a:prstGeom prst="rect">
            <a:avLst/>
          </a:prstGeom>
        </p:spPr>
        <p:txBody>
          <a:bodyPr wrap="square">
            <a:spAutoFit/>
          </a:bodyPr>
          <a:lstStyle/>
          <a:p>
            <a:pPr algn="ctr" fontAlgn="auto">
              <a:spcAft>
                <a:spcPts val="0"/>
              </a:spcAft>
              <a:defRPr/>
            </a:pPr>
            <a:r>
              <a:rPr lang="he-IL" sz="4000" b="1" dirty="0">
                <a:solidFill>
                  <a:schemeClr val="tx2"/>
                </a:solidFill>
                <a:latin typeface="Aharoni" panose="02010803020104030203" pitchFamily="2" charset="-79"/>
                <a:ea typeface="+mj-ea"/>
                <a:cs typeface="+mn-cs"/>
              </a:rPr>
              <a:t>המלצות הוועדה</a:t>
            </a:r>
          </a:p>
        </p:txBody>
      </p:sp>
      <p:pic>
        <p:nvPicPr>
          <p:cNvPr id="2" name="תמונה 1"/>
          <p:cNvPicPr>
            <a:picLocks noChangeAspect="1"/>
          </p:cNvPicPr>
          <p:nvPr/>
        </p:nvPicPr>
        <p:blipFill>
          <a:blip r:embed="rId2"/>
          <a:stretch>
            <a:fillRect/>
          </a:stretch>
        </p:blipFill>
        <p:spPr>
          <a:xfrm>
            <a:off x="139918" y="29095"/>
            <a:ext cx="2670279" cy="658425"/>
          </a:xfrm>
          <a:prstGeom prst="rect">
            <a:avLst/>
          </a:prstGeom>
        </p:spPr>
      </p:pic>
    </p:spTree>
    <p:extLst>
      <p:ext uri="{BB962C8B-B14F-4D97-AF65-F5344CB8AC3E}">
        <p14:creationId xmlns:p14="http://schemas.microsoft.com/office/powerpoint/2010/main" val="3332308776"/>
      </p:ext>
    </p:extLst>
  </p:cSld>
  <p:clrMapOvr>
    <a:overrideClrMapping bg1="lt1" tx1="dk1" bg2="lt2" tx2="dk2" accent1="accent1" accent2="accent2" accent3="accent3" accent4="accent4" accent5="accent5" accent6="accent6" hlink="hlink" folHlink="folHlink"/>
  </p:clrMapOvr>
</p:sld>
</file>

<file path=ppt/slides/slide68.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39918" y="1340768"/>
            <a:ext cx="8891588" cy="5761037"/>
          </a:xfrm>
        </p:spPr>
        <p:txBody>
          <a:bodyPr>
            <a:normAutofit lnSpcReduction="10000"/>
          </a:bodyPr>
          <a:lstStyle/>
          <a:p>
            <a:pPr algn="just">
              <a:defRPr/>
            </a:pPr>
            <a:endParaRPr lang="he-IL" sz="2800" dirty="0">
              <a:latin typeface="David" pitchFamily="2" charset="-79"/>
              <a:cs typeface="David" pitchFamily="2" charset="-79"/>
            </a:endParaRPr>
          </a:p>
          <a:p>
            <a:pPr algn="just">
              <a:defRPr/>
            </a:pPr>
            <a:r>
              <a:rPr lang="he-IL" sz="2800" dirty="0">
                <a:latin typeface="David" pitchFamily="2" charset="-79"/>
                <a:cs typeface="David" pitchFamily="2" charset="-79"/>
              </a:rPr>
              <a:t>על מציע המעוניין לתקוף תוצאות מכרז של תאגיד עירוני לעשות זאת בבית משפט אזרחי (ולא בבית משפט לעניינים מנהליים הדן בענייני מכרזים של רשויות מקומיות).</a:t>
            </a:r>
          </a:p>
          <a:p>
            <a:pPr algn="just">
              <a:defRPr/>
            </a:pPr>
            <a:r>
              <a:rPr lang="he-IL" sz="2800" dirty="0">
                <a:latin typeface="David" pitchFamily="2" charset="-79"/>
                <a:cs typeface="David" pitchFamily="2" charset="-79"/>
              </a:rPr>
              <a:t>הסיבה לכך הינה כי חוק בית המשפט לעניינים מנהליים יוסמך לדון במכרזי תאגיד עירוני רק לאחר כניסתן לתוקף של תקנות מכרזים לתאגידים עירוניים.</a:t>
            </a:r>
          </a:p>
          <a:p>
            <a:pPr algn="just">
              <a:defRPr/>
            </a:pPr>
            <a:r>
              <a:rPr lang="he-IL" sz="2800" dirty="0">
                <a:latin typeface="David" pitchFamily="2" charset="-79"/>
                <a:cs typeface="David" pitchFamily="2" charset="-79"/>
              </a:rPr>
              <a:t>תקנות מכרזים לתאגידים עירוניים טרם נכנסו לתוקפן ולכן, אין סמכות לבית המשפט לעניינים מנהליים לדון בעתירות נגד מכרזים של תאגידים עירוניים.</a:t>
            </a:r>
          </a:p>
          <a:p>
            <a:pPr algn="just">
              <a:defRPr/>
            </a:pPr>
            <a:r>
              <a:rPr lang="he-IL" sz="2800" dirty="0">
                <a:latin typeface="David" pitchFamily="2" charset="-79"/>
                <a:cs typeface="David" pitchFamily="2" charset="-79"/>
              </a:rPr>
              <a:t>על אף האמור יצוין כי ככל שהתאגיד העירוני נגדו מוגשת העתירה אינו מלין על חוסר הסמכות- ידון בית המשפט לעניינים מנהליים בעתירה.</a:t>
            </a:r>
          </a:p>
          <a:p>
            <a:pPr algn="just" fontAlgn="auto">
              <a:spcAft>
                <a:spcPts val="0"/>
              </a:spcAft>
              <a:buFont typeface="Wingdings 2"/>
              <a:buNone/>
              <a:defRPr/>
            </a:pPr>
            <a:endParaRPr lang="he-IL" sz="2800" dirty="0">
              <a:latin typeface="David" pitchFamily="2" charset="-79"/>
              <a:cs typeface="David" pitchFamily="2" charset="-79"/>
            </a:endParaRPr>
          </a:p>
        </p:txBody>
      </p:sp>
      <p:sp>
        <p:nvSpPr>
          <p:cNvPr id="5" name="מלבן 4"/>
          <p:cNvSpPr/>
          <p:nvPr/>
        </p:nvSpPr>
        <p:spPr>
          <a:xfrm>
            <a:off x="409248" y="729950"/>
            <a:ext cx="8352928" cy="707886"/>
          </a:xfrm>
          <a:prstGeom prst="rect">
            <a:avLst/>
          </a:prstGeom>
        </p:spPr>
        <p:txBody>
          <a:bodyPr wrap="square">
            <a:spAutoFit/>
          </a:bodyPr>
          <a:lstStyle/>
          <a:p>
            <a:pPr algn="ctr" fontAlgn="auto">
              <a:spcAft>
                <a:spcPts val="0"/>
              </a:spcAft>
              <a:defRPr/>
            </a:pPr>
            <a:r>
              <a:rPr lang="he-IL" sz="4000" b="1" dirty="0">
                <a:solidFill>
                  <a:schemeClr val="tx2"/>
                </a:solidFill>
                <a:latin typeface="Aharoni" panose="02010803020104030203" pitchFamily="2" charset="-79"/>
                <a:ea typeface="+mj-ea"/>
                <a:cs typeface="+mn-cs"/>
              </a:rPr>
              <a:t>סמכות לדון במכרז תאגיד עירוני</a:t>
            </a:r>
          </a:p>
        </p:txBody>
      </p:sp>
      <p:pic>
        <p:nvPicPr>
          <p:cNvPr id="2" name="תמונה 1"/>
          <p:cNvPicPr>
            <a:picLocks noChangeAspect="1"/>
          </p:cNvPicPr>
          <p:nvPr/>
        </p:nvPicPr>
        <p:blipFill>
          <a:blip r:embed="rId2"/>
          <a:stretch>
            <a:fillRect/>
          </a:stretch>
        </p:blipFill>
        <p:spPr>
          <a:xfrm>
            <a:off x="139918" y="29095"/>
            <a:ext cx="2670279" cy="658425"/>
          </a:xfrm>
          <a:prstGeom prst="rect">
            <a:avLst/>
          </a:prstGeom>
        </p:spPr>
      </p:pic>
    </p:spTree>
    <p:extLst>
      <p:ext uri="{BB962C8B-B14F-4D97-AF65-F5344CB8AC3E}">
        <p14:creationId xmlns:p14="http://schemas.microsoft.com/office/powerpoint/2010/main" val="3862693800"/>
      </p:ext>
    </p:extLst>
  </p:cSld>
  <p:clrMapOvr>
    <a:overrideClrMapping bg1="lt1" tx1="dk1" bg2="lt2" tx2="dk2" accent1="accent1" accent2="accent2" accent3="accent3" accent4="accent4" accent5="accent5" accent6="accent6" hlink="hlink" folHlink="folHlink"/>
  </p:clrMapOvr>
</p:sld>
</file>

<file path=ppt/slides/slide6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tx1"/>
            </a:gs>
            <a:gs pos="20000">
              <a:schemeClr val="tx1"/>
            </a:gs>
            <a:gs pos="100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3" name="כותרת 1"/>
          <p:cNvSpPr txBox="1">
            <a:spLocks/>
          </p:cNvSpPr>
          <p:nvPr/>
        </p:nvSpPr>
        <p:spPr>
          <a:xfrm>
            <a:off x="827956" y="2848669"/>
            <a:ext cx="7467600" cy="868363"/>
          </a:xfrm>
          <a:prstGeom prst="rect">
            <a:avLst/>
          </a:prstGeom>
          <a:ln>
            <a:noFill/>
          </a:ln>
        </p:spPr>
        <p:txBody>
          <a:bodyPr vert="horz" lIns="0" tIns="0" rIns="18288" bIns="0" anchor="b">
            <a:noAutofit/>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algn="ctr" fontAlgn="auto">
              <a:spcAft>
                <a:spcPts val="0"/>
              </a:spcAft>
              <a:defRPr/>
            </a:pPr>
            <a:r>
              <a:rPr lang="he-IL" sz="8000" dirty="0">
                <a:ln w="22225">
                  <a:solidFill>
                    <a:schemeClr val="tx2">
                      <a:lumMod val="25000"/>
                    </a:schemeClr>
                  </a:solidFill>
                  <a:prstDash val="solid"/>
                </a:ln>
                <a:solidFill>
                  <a:schemeClr val="tx2">
                    <a:lumMod val="25000"/>
                  </a:schemeClr>
                </a:solidFill>
                <a:effectLst/>
                <a:cs typeface="David" pitchFamily="2" charset="-79"/>
              </a:rPr>
              <a:t>תודה על ההקשבה!</a:t>
            </a:r>
          </a:p>
        </p:txBody>
      </p:sp>
      <p:sp>
        <p:nvSpPr>
          <p:cNvPr id="4" name="Rounded Rectangle 10"/>
          <p:cNvSpPr/>
          <p:nvPr/>
        </p:nvSpPr>
        <p:spPr>
          <a:xfrm>
            <a:off x="1403648" y="1022953"/>
            <a:ext cx="6228008" cy="864096"/>
          </a:xfrm>
          <a:prstGeom prst="roundRect">
            <a:avLst/>
          </a:prstGeom>
          <a:ln>
            <a:solidFill>
              <a:schemeClr val="accent1"/>
            </a:solidFill>
          </a:ln>
          <a:effectLst>
            <a:glow rad="139700">
              <a:schemeClr val="accent1">
                <a:satMod val="175000"/>
                <a:alpha val="40000"/>
              </a:schemeClr>
            </a:glow>
            <a:softEdge rad="635000"/>
          </a:effectLst>
        </p:spPr>
        <p:style>
          <a:lnRef idx="2">
            <a:schemeClr val="accent6"/>
          </a:lnRef>
          <a:fillRef idx="1">
            <a:schemeClr val="lt1"/>
          </a:fillRef>
          <a:effectRef idx="0">
            <a:schemeClr val="accent6"/>
          </a:effectRef>
          <a:fontRef idx="minor">
            <a:schemeClr val="dk1"/>
          </a:fontRef>
        </p:style>
        <p:txBody>
          <a:bodyPr rtlCol="1" anchor="ctr">
            <a:scene3d>
              <a:camera prst="perspectiveRelaxedModerately"/>
              <a:lightRig rig="threePt" dir="t"/>
            </a:scene3d>
            <a:sp3d extrusionH="57150">
              <a:bevelT w="82550" h="38100" prst="coolSlant"/>
            </a:sp3d>
          </a:bodyPr>
          <a:lstStyle/>
          <a:p>
            <a:pPr algn="ctr">
              <a:defRPr/>
            </a:pPr>
            <a:endParaRPr lang="he-IL"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endParaRPr>
          </a:p>
        </p:txBody>
      </p:sp>
      <p:sp>
        <p:nvSpPr>
          <p:cNvPr id="5" name="Title 7"/>
          <p:cNvSpPr txBox="1">
            <a:spLocks/>
          </p:cNvSpPr>
          <p:nvPr/>
        </p:nvSpPr>
        <p:spPr>
          <a:xfrm>
            <a:off x="457200" y="2833025"/>
            <a:ext cx="8229600" cy="1143000"/>
          </a:xfrm>
          <a:prstGeom prst="rect">
            <a:avLst/>
          </a:prstGeom>
        </p:spPr>
        <p:txBody>
          <a:bodyPr vert="horz" lIns="91440" tIns="45720" rIns="91440" bIns="45720" rtlCol="0" anchor="b">
            <a:normAutofit fontScale="97500"/>
          </a:bodyPr>
          <a:lstStyle>
            <a:lvl1pPr algn="ctr" defTabSz="914400" rtl="1"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fontAlgn="auto">
              <a:spcAft>
                <a:spcPts val="0"/>
              </a:spcAft>
              <a:defRPr/>
            </a:pPr>
            <a:endParaRPr lang="he-IL" dirty="0"/>
          </a:p>
        </p:txBody>
      </p:sp>
      <p:sp>
        <p:nvSpPr>
          <p:cNvPr id="6" name="Subtitle 2"/>
          <p:cNvSpPr txBox="1">
            <a:spLocks/>
          </p:cNvSpPr>
          <p:nvPr/>
        </p:nvSpPr>
        <p:spPr>
          <a:xfrm>
            <a:off x="1619250" y="4264628"/>
            <a:ext cx="6172200" cy="1366837"/>
          </a:xfrm>
          <a:prstGeom prst="rect">
            <a:avLst/>
          </a:prstGeom>
        </p:spPr>
        <p:txBody>
          <a:bodyPr>
            <a:normAutofit/>
          </a:bodyPr>
          <a:lstStyle/>
          <a:p>
            <a:pPr marL="365760" indent="-256032" algn="ctr" fontAlgn="auto">
              <a:lnSpc>
                <a:spcPct val="90000"/>
              </a:lnSpc>
              <a:spcBef>
                <a:spcPts val="400"/>
              </a:spcBef>
              <a:spcAft>
                <a:spcPts val="0"/>
              </a:spcAft>
              <a:buClr>
                <a:schemeClr val="accent1"/>
              </a:buClr>
              <a:buSzPct val="68000"/>
              <a:buFont typeface="Wingdings" pitchFamily="2" charset="2"/>
              <a:buNone/>
              <a:defRPr/>
            </a:pPr>
            <a:r>
              <a:rPr lang="he-IL" sz="2700" b="1" dirty="0">
                <a:solidFill>
                  <a:schemeClr val="tx2">
                    <a:lumMod val="25000"/>
                  </a:schemeClr>
                </a:solidFill>
                <a:latin typeface="+mn-lt"/>
                <a:cs typeface="David" pitchFamily="2" charset="-79"/>
              </a:rPr>
              <a:t>עו"ד מיכל רוזנבוים</a:t>
            </a:r>
          </a:p>
          <a:p>
            <a:pPr marL="365760" indent="-256032" algn="ctr" fontAlgn="auto">
              <a:lnSpc>
                <a:spcPct val="90000"/>
              </a:lnSpc>
              <a:spcBef>
                <a:spcPts val="400"/>
              </a:spcBef>
              <a:spcAft>
                <a:spcPts val="0"/>
              </a:spcAft>
              <a:buClr>
                <a:schemeClr val="accent1"/>
              </a:buClr>
              <a:buSzPct val="68000"/>
              <a:buFont typeface="Wingdings" pitchFamily="2" charset="2"/>
              <a:buNone/>
              <a:defRPr/>
            </a:pPr>
            <a:r>
              <a:rPr lang="en-US" sz="2700" b="1" dirty="0">
                <a:solidFill>
                  <a:schemeClr val="tx2">
                    <a:lumMod val="25000"/>
                  </a:schemeClr>
                </a:solidFill>
                <a:latin typeface="+mn-lt"/>
                <a:cs typeface="David" pitchFamily="2" charset="-79"/>
              </a:rPr>
              <a:t>michal@rozlaw.co.il</a:t>
            </a:r>
          </a:p>
          <a:p>
            <a:pPr marL="365760" indent="-256032" algn="ctr" fontAlgn="auto">
              <a:lnSpc>
                <a:spcPct val="90000"/>
              </a:lnSpc>
              <a:spcBef>
                <a:spcPts val="400"/>
              </a:spcBef>
              <a:spcAft>
                <a:spcPts val="0"/>
              </a:spcAft>
              <a:buClr>
                <a:schemeClr val="accent1"/>
              </a:buClr>
              <a:buSzPct val="68000"/>
              <a:buFont typeface="Wingdings" pitchFamily="2" charset="2"/>
              <a:buNone/>
              <a:defRPr/>
            </a:pPr>
            <a:r>
              <a:rPr lang="he-IL" sz="2700" dirty="0">
                <a:latin typeface="+mn-lt"/>
                <a:cs typeface="David" pitchFamily="2" charset="-79"/>
              </a:rPr>
              <a:t>טל: 03-6006566</a:t>
            </a:r>
            <a:r>
              <a:rPr lang="en-US" sz="2700" dirty="0">
                <a:latin typeface="+mn-lt"/>
                <a:cs typeface="David" pitchFamily="2" charset="-79"/>
              </a:rPr>
              <a:t>;</a:t>
            </a:r>
            <a:r>
              <a:rPr lang="he-IL" sz="2700" dirty="0">
                <a:latin typeface="+mn-lt"/>
                <a:cs typeface="David" pitchFamily="2" charset="-79"/>
              </a:rPr>
              <a:t> נייד: 050-9009264</a:t>
            </a:r>
          </a:p>
        </p:txBody>
      </p:sp>
      <p:pic>
        <p:nvPicPr>
          <p:cNvPr id="7" name="תמונה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89122" y="692696"/>
            <a:ext cx="6156176" cy="1524610"/>
          </a:xfrm>
          <a:prstGeom prst="rect">
            <a:avLst/>
          </a:prstGeom>
        </p:spPr>
      </p:pic>
    </p:spTree>
    <p:extLst>
      <p:ext uri="{BB962C8B-B14F-4D97-AF65-F5344CB8AC3E}">
        <p14:creationId xmlns:p14="http://schemas.microsoft.com/office/powerpoint/2010/main" val="4279804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07950" y="188640"/>
            <a:ext cx="8891588" cy="5761037"/>
          </a:xfrm>
        </p:spPr>
        <p:txBody>
          <a:bodyPr>
            <a:normAutofit/>
          </a:bodyPr>
          <a:lstStyle/>
          <a:p>
            <a:pPr algn="just" fontAlgn="auto">
              <a:spcAft>
                <a:spcPts val="0"/>
              </a:spcAft>
              <a:buFont typeface="Wingdings 2"/>
              <a:buNone/>
              <a:defRPr/>
            </a:pPr>
            <a:r>
              <a:rPr lang="he-IL" sz="2400" dirty="0">
                <a:solidFill>
                  <a:schemeClr val="tx1"/>
                </a:solidFill>
                <a:latin typeface="David" pitchFamily="34" charset="-79"/>
                <a:cs typeface="David" pitchFamily="34" charset="-79"/>
              </a:rPr>
              <a:t> </a:t>
            </a:r>
            <a:endParaRPr lang="en-US" sz="2400" dirty="0">
              <a:solidFill>
                <a:schemeClr val="tx1"/>
              </a:solidFill>
              <a:latin typeface="David" pitchFamily="34" charset="-79"/>
              <a:cs typeface="David" pitchFamily="34" charset="-79"/>
            </a:endParaRPr>
          </a:p>
          <a:p>
            <a:pPr algn="just" fontAlgn="auto">
              <a:spcAft>
                <a:spcPts val="0"/>
              </a:spcAft>
              <a:buFont typeface="Wingdings 2"/>
              <a:buNone/>
              <a:defRPr/>
            </a:pPr>
            <a:endParaRPr lang="he-IL" sz="2400" dirty="0">
              <a:solidFill>
                <a:schemeClr val="tx1"/>
              </a:solidFill>
              <a:latin typeface="David" pitchFamily="34" charset="-79"/>
              <a:cs typeface="David" pitchFamily="34" charset="-79"/>
            </a:endParaRPr>
          </a:p>
          <a:p>
            <a:pPr>
              <a:lnSpc>
                <a:spcPct val="90000"/>
              </a:lnSpc>
              <a:defRPr/>
            </a:pPr>
            <a:r>
              <a:rPr lang="he-IL" sz="3200" dirty="0">
                <a:solidFill>
                  <a:schemeClr val="tx1"/>
                </a:solidFill>
                <a:latin typeface="David" pitchFamily="34" charset="-79"/>
                <a:cs typeface="David" pitchFamily="34" charset="-79"/>
              </a:rPr>
              <a:t> </a:t>
            </a:r>
          </a:p>
          <a:p>
            <a:pPr>
              <a:lnSpc>
                <a:spcPct val="90000"/>
              </a:lnSpc>
              <a:defRPr/>
            </a:pPr>
            <a:endParaRPr lang="he-IL" dirty="0">
              <a:solidFill>
                <a:schemeClr val="tx1"/>
              </a:solidFill>
              <a:latin typeface="David" pitchFamily="2" charset="-79"/>
              <a:cs typeface="David" pitchFamily="2" charset="-79"/>
            </a:endParaRPr>
          </a:p>
          <a:p>
            <a:pPr marL="457200" indent="-457200" algn="just" eaLnBrk="1" hangingPunct="1">
              <a:buClr>
                <a:schemeClr val="tx2"/>
              </a:buClr>
              <a:buFont typeface="Arial" panose="020B0604020202020204" pitchFamily="34" charset="0"/>
              <a:buChar char="•"/>
            </a:pPr>
            <a:r>
              <a:rPr lang="he-IL" sz="2800" dirty="0">
                <a:latin typeface="David" pitchFamily="2" charset="-79"/>
                <a:cs typeface="David" pitchFamily="2" charset="-79"/>
              </a:rPr>
              <a:t>פטור בהתאם לשווי העבודה/שירות/טובין- התקשרות שאינה עולה על סכום של 141,200 ₪.</a:t>
            </a:r>
          </a:p>
          <a:p>
            <a:pPr marL="457200" indent="-457200" algn="just">
              <a:buClr>
                <a:schemeClr val="tx2"/>
              </a:buClr>
              <a:buFont typeface="Arial" panose="020B0604020202020204" pitchFamily="34" charset="0"/>
              <a:buChar char="•"/>
            </a:pPr>
            <a:r>
              <a:rPr lang="he-IL" sz="2800" dirty="0">
                <a:latin typeface="David" pitchFamily="2" charset="-79"/>
                <a:cs typeface="David" pitchFamily="2" charset="-79"/>
              </a:rPr>
              <a:t>חוזה להעברת מקרקעין לרשות התאגיד (מקרים בהם התאגיד רוכש או מקבל נכסים).</a:t>
            </a:r>
          </a:p>
          <a:p>
            <a:pPr marL="457200" indent="-457200" algn="just">
              <a:buClr>
                <a:schemeClr val="tx2"/>
              </a:buClr>
              <a:buFont typeface="Arial" panose="020B0604020202020204" pitchFamily="34" charset="0"/>
              <a:buChar char="•"/>
            </a:pPr>
            <a:r>
              <a:rPr lang="he-IL" sz="2800" dirty="0">
                <a:latin typeface="David" pitchFamily="2" charset="-79"/>
                <a:cs typeface="David" pitchFamily="2" charset="-79"/>
              </a:rPr>
              <a:t>חוזה להעברת מקרקעין של התאגיד למוסדות מסוימים המפורטים בסעיף 3 (ב) לתקנות (כגון סוכנות, חברת חשמל ומוסדות ציבור אחרים למיניהם).</a:t>
            </a:r>
          </a:p>
          <a:p>
            <a:pPr marL="457200" indent="-457200" algn="just" eaLnBrk="1" hangingPunct="1">
              <a:buClr>
                <a:schemeClr val="tx2"/>
              </a:buClr>
              <a:buFont typeface="Arial" panose="020B0604020202020204" pitchFamily="34" charset="0"/>
              <a:buChar char="•"/>
            </a:pPr>
            <a:endParaRPr lang="he-IL" sz="2800" dirty="0">
              <a:latin typeface="David" pitchFamily="2" charset="-79"/>
              <a:cs typeface="David" pitchFamily="2" charset="-79"/>
            </a:endParaRPr>
          </a:p>
          <a:p>
            <a:pPr marL="457200" indent="-457200" algn="just" eaLnBrk="1" hangingPunct="1">
              <a:buClr>
                <a:schemeClr val="tx2"/>
              </a:buClr>
              <a:buFont typeface="Arial" panose="020B0604020202020204" pitchFamily="34" charset="0"/>
              <a:buChar char="•"/>
            </a:pPr>
            <a:endParaRPr lang="he-IL" sz="2800" dirty="0">
              <a:latin typeface="David" pitchFamily="2" charset="-79"/>
              <a:cs typeface="David" pitchFamily="2" charset="-79"/>
            </a:endParaRPr>
          </a:p>
          <a:p>
            <a:pPr algn="just" eaLnBrk="1" hangingPunct="1"/>
            <a:endParaRPr lang="he-IL" sz="2800" dirty="0">
              <a:solidFill>
                <a:schemeClr val="tx1"/>
              </a:solidFill>
              <a:latin typeface="David" pitchFamily="2" charset="-79"/>
              <a:cs typeface="David" pitchFamily="2" charset="-79"/>
            </a:endParaRPr>
          </a:p>
          <a:p>
            <a:pPr algn="just" fontAlgn="auto">
              <a:spcAft>
                <a:spcPts val="0"/>
              </a:spcAft>
              <a:buFont typeface="Wingdings 2"/>
              <a:buNone/>
              <a:defRPr/>
            </a:pPr>
            <a:endParaRPr lang="he-IL" dirty="0">
              <a:solidFill>
                <a:schemeClr val="tx1"/>
              </a:solidFill>
              <a:latin typeface="David" pitchFamily="34" charset="-79"/>
              <a:cs typeface="David" pitchFamily="34" charset="-79"/>
            </a:endParaRPr>
          </a:p>
        </p:txBody>
      </p:sp>
      <p:sp>
        <p:nvSpPr>
          <p:cNvPr id="5" name="מלבן 4"/>
          <p:cNvSpPr/>
          <p:nvPr/>
        </p:nvSpPr>
        <p:spPr>
          <a:xfrm>
            <a:off x="251074" y="908720"/>
            <a:ext cx="8748464" cy="707886"/>
          </a:xfrm>
          <a:prstGeom prst="rect">
            <a:avLst/>
          </a:prstGeom>
        </p:spPr>
        <p:txBody>
          <a:bodyPr wrap="square">
            <a:spAutoFit/>
          </a:bodyPr>
          <a:lstStyle/>
          <a:p>
            <a:pPr algn="ctr" fontAlgn="auto">
              <a:spcAft>
                <a:spcPts val="0"/>
              </a:spcAft>
              <a:defRPr/>
            </a:pPr>
            <a:r>
              <a:rPr lang="he-IL" sz="4000" b="1" dirty="0">
                <a:solidFill>
                  <a:schemeClr val="tx2"/>
                </a:solidFill>
                <a:latin typeface="Aharoni" panose="02010803020104030203" pitchFamily="2" charset="-79"/>
                <a:ea typeface="+mj-ea"/>
                <a:cs typeface="+mn-cs"/>
              </a:rPr>
              <a:t>סעיפי פטור- התקשרויות בחוזה ללא מכרז</a:t>
            </a:r>
          </a:p>
        </p:txBody>
      </p:sp>
      <p:pic>
        <p:nvPicPr>
          <p:cNvPr id="2" name="תמונה 1"/>
          <p:cNvPicPr>
            <a:picLocks noChangeAspect="1"/>
          </p:cNvPicPr>
          <p:nvPr/>
        </p:nvPicPr>
        <p:blipFill>
          <a:blip r:embed="rId3"/>
          <a:stretch>
            <a:fillRect/>
          </a:stretch>
        </p:blipFill>
        <p:spPr>
          <a:xfrm>
            <a:off x="86246" y="182930"/>
            <a:ext cx="2670279" cy="658425"/>
          </a:xfrm>
          <a:prstGeom prst="rect">
            <a:avLst/>
          </a:prstGeom>
        </p:spPr>
      </p:pic>
    </p:spTree>
    <p:extLst>
      <p:ext uri="{BB962C8B-B14F-4D97-AF65-F5344CB8AC3E}">
        <p14:creationId xmlns:p14="http://schemas.microsoft.com/office/powerpoint/2010/main" val="3126462367"/>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251074" y="188640"/>
            <a:ext cx="8748464" cy="6408712"/>
          </a:xfrm>
        </p:spPr>
        <p:txBody>
          <a:bodyPr>
            <a:normAutofit/>
          </a:bodyPr>
          <a:lstStyle/>
          <a:p>
            <a:pPr algn="just" fontAlgn="auto">
              <a:spcAft>
                <a:spcPts val="0"/>
              </a:spcAft>
              <a:buFont typeface="Wingdings 2"/>
              <a:buNone/>
              <a:defRPr/>
            </a:pPr>
            <a:r>
              <a:rPr lang="he-IL" sz="2400" dirty="0">
                <a:solidFill>
                  <a:schemeClr val="tx1"/>
                </a:solidFill>
                <a:latin typeface="David" pitchFamily="34" charset="-79"/>
                <a:cs typeface="David" pitchFamily="34" charset="-79"/>
              </a:rPr>
              <a:t> </a:t>
            </a:r>
            <a:endParaRPr lang="en-US" sz="2400" dirty="0">
              <a:solidFill>
                <a:schemeClr val="tx1"/>
              </a:solidFill>
              <a:latin typeface="David" pitchFamily="34" charset="-79"/>
              <a:cs typeface="David" pitchFamily="34" charset="-79"/>
            </a:endParaRPr>
          </a:p>
          <a:p>
            <a:pPr algn="just" fontAlgn="auto">
              <a:spcAft>
                <a:spcPts val="0"/>
              </a:spcAft>
              <a:buFont typeface="Wingdings 2"/>
              <a:buNone/>
              <a:defRPr/>
            </a:pPr>
            <a:endParaRPr lang="he-IL" sz="2400" dirty="0">
              <a:solidFill>
                <a:schemeClr val="tx1"/>
              </a:solidFill>
              <a:latin typeface="David" pitchFamily="34" charset="-79"/>
              <a:cs typeface="David" pitchFamily="34" charset="-79"/>
            </a:endParaRPr>
          </a:p>
          <a:p>
            <a:pPr>
              <a:lnSpc>
                <a:spcPct val="90000"/>
              </a:lnSpc>
              <a:defRPr/>
            </a:pPr>
            <a:r>
              <a:rPr lang="he-IL" sz="3200" dirty="0">
                <a:solidFill>
                  <a:schemeClr val="tx1"/>
                </a:solidFill>
                <a:latin typeface="David" pitchFamily="34" charset="-79"/>
                <a:cs typeface="David" pitchFamily="34" charset="-79"/>
              </a:rPr>
              <a:t> </a:t>
            </a:r>
            <a:endParaRPr lang="he-IL" dirty="0">
              <a:solidFill>
                <a:schemeClr val="tx1"/>
              </a:solidFill>
              <a:latin typeface="David" pitchFamily="2" charset="-79"/>
              <a:cs typeface="David" pitchFamily="2" charset="-79"/>
            </a:endParaRPr>
          </a:p>
          <a:p>
            <a:pPr marL="457200" indent="-457200" algn="just">
              <a:buClr>
                <a:schemeClr val="tx2"/>
              </a:buClr>
              <a:buFont typeface="Arial" panose="020B0604020202020204" pitchFamily="34" charset="0"/>
              <a:buChar char="•"/>
            </a:pPr>
            <a:r>
              <a:rPr lang="he-IL" sz="2800" dirty="0">
                <a:latin typeface="David" pitchFamily="2" charset="-79"/>
                <a:cs typeface="David" pitchFamily="2" charset="-79"/>
              </a:rPr>
              <a:t>חוזה להזמנת טובין או לביצוע עבודה הנערך עם הספק היחידי בארץ לאותם טובין או עם המומחה היחיד בארץ לביצוע אותה העבודה, אם מומחה שהוועדה מינתה לעניין זה קבע בכתב באישור הוועדה כי אכן אותו ספק או מומחה הם היחידים בארץ (כגון פיתוח טכנולוגי ייחודי וכד').</a:t>
            </a:r>
          </a:p>
          <a:p>
            <a:pPr marL="457200" indent="-457200" algn="just">
              <a:buClr>
                <a:schemeClr val="tx2"/>
              </a:buClr>
              <a:buFont typeface="Arial" panose="020B0604020202020204" pitchFamily="34" charset="0"/>
              <a:buChar char="•"/>
            </a:pPr>
            <a:r>
              <a:rPr lang="he-IL" sz="2800" dirty="0">
                <a:latin typeface="David" pitchFamily="2" charset="-79"/>
                <a:cs typeface="David" pitchFamily="2" charset="-79"/>
              </a:rPr>
              <a:t>חוזה לביצוע עבודה מדעית, אמנותית או ספרותית (כגון אומנים ליום העצמאות, רכישת מיצגים למוזיאון עירוני וכד').</a:t>
            </a:r>
          </a:p>
          <a:p>
            <a:pPr marL="457200" indent="-457200" algn="just">
              <a:buClr>
                <a:schemeClr val="tx2"/>
              </a:buClr>
              <a:buFont typeface="Arial" panose="020B0604020202020204" pitchFamily="34" charset="0"/>
              <a:buChar char="•"/>
            </a:pPr>
            <a:r>
              <a:rPr lang="he-IL" sz="2800" dirty="0">
                <a:latin typeface="David" pitchFamily="2" charset="-79"/>
                <a:cs typeface="David" pitchFamily="2" charset="-79"/>
              </a:rPr>
              <a:t>חוזה להזמנה דחופה של טובין או לביצוע עבודה דחופה שהתאגיד מתקשרת בו להצלת נפש או רכוש (כגון במקרה של קריסת מבנה או הצפה עקב פיצוץ ביוב).</a:t>
            </a:r>
          </a:p>
          <a:p>
            <a:pPr marL="457200" indent="-457200" algn="just">
              <a:buClr>
                <a:schemeClr val="tx2"/>
              </a:buClr>
              <a:buFont typeface="Arial" panose="020B0604020202020204" pitchFamily="34" charset="0"/>
              <a:buChar char="•"/>
            </a:pPr>
            <a:endParaRPr lang="he-IL" sz="2800" dirty="0">
              <a:latin typeface="David" pitchFamily="2" charset="-79"/>
              <a:cs typeface="David" pitchFamily="2" charset="-79"/>
            </a:endParaRPr>
          </a:p>
          <a:p>
            <a:pPr marL="457200" indent="-457200" algn="just" eaLnBrk="1" hangingPunct="1">
              <a:buClr>
                <a:schemeClr val="tx2"/>
              </a:buClr>
              <a:buFont typeface="Arial" panose="020B0604020202020204" pitchFamily="34" charset="0"/>
              <a:buChar char="•"/>
            </a:pPr>
            <a:endParaRPr lang="he-IL" sz="2800" dirty="0">
              <a:latin typeface="David" pitchFamily="2" charset="-79"/>
              <a:cs typeface="David" pitchFamily="2" charset="-79"/>
            </a:endParaRPr>
          </a:p>
          <a:p>
            <a:pPr marL="457200" indent="-457200" algn="just" eaLnBrk="1" hangingPunct="1">
              <a:buClr>
                <a:schemeClr val="tx2"/>
              </a:buClr>
              <a:buFont typeface="Arial" panose="020B0604020202020204" pitchFamily="34" charset="0"/>
              <a:buChar char="•"/>
            </a:pPr>
            <a:endParaRPr lang="he-IL" sz="2800" dirty="0">
              <a:latin typeface="David" pitchFamily="2" charset="-79"/>
              <a:cs typeface="David" pitchFamily="2" charset="-79"/>
            </a:endParaRPr>
          </a:p>
          <a:p>
            <a:pPr algn="just" eaLnBrk="1" hangingPunct="1"/>
            <a:endParaRPr lang="he-IL" sz="2800" dirty="0">
              <a:solidFill>
                <a:schemeClr val="tx1"/>
              </a:solidFill>
              <a:latin typeface="David" pitchFamily="2" charset="-79"/>
              <a:cs typeface="David" pitchFamily="2" charset="-79"/>
            </a:endParaRPr>
          </a:p>
          <a:p>
            <a:pPr algn="just" fontAlgn="auto">
              <a:spcAft>
                <a:spcPts val="0"/>
              </a:spcAft>
              <a:buFont typeface="Wingdings 2"/>
              <a:buNone/>
              <a:defRPr/>
            </a:pPr>
            <a:endParaRPr lang="he-IL" dirty="0">
              <a:solidFill>
                <a:schemeClr val="tx1"/>
              </a:solidFill>
              <a:latin typeface="David" pitchFamily="34" charset="-79"/>
              <a:cs typeface="David" pitchFamily="34" charset="-79"/>
            </a:endParaRPr>
          </a:p>
        </p:txBody>
      </p:sp>
      <p:sp>
        <p:nvSpPr>
          <p:cNvPr id="5" name="מלבן 4"/>
          <p:cNvSpPr/>
          <p:nvPr/>
        </p:nvSpPr>
        <p:spPr>
          <a:xfrm>
            <a:off x="251074" y="908720"/>
            <a:ext cx="8748464" cy="707886"/>
          </a:xfrm>
          <a:prstGeom prst="rect">
            <a:avLst/>
          </a:prstGeom>
        </p:spPr>
        <p:txBody>
          <a:bodyPr wrap="square">
            <a:spAutoFit/>
          </a:bodyPr>
          <a:lstStyle/>
          <a:p>
            <a:pPr lvl="0" algn="ctr" fontAlgn="auto">
              <a:spcAft>
                <a:spcPts val="0"/>
              </a:spcAft>
              <a:defRPr/>
            </a:pPr>
            <a:r>
              <a:rPr lang="he-IL" sz="4000" b="1" dirty="0">
                <a:solidFill>
                  <a:srgbClr val="04617B"/>
                </a:solidFill>
                <a:latin typeface="Aharoni" panose="02010803020104030203" pitchFamily="2" charset="-79"/>
                <a:cs typeface="David"/>
              </a:rPr>
              <a:t>סעיפי פטור- התקשרויות בחוזה ללא מכרז</a:t>
            </a:r>
          </a:p>
        </p:txBody>
      </p:sp>
      <p:pic>
        <p:nvPicPr>
          <p:cNvPr id="2" name="תמונה 1"/>
          <p:cNvPicPr>
            <a:picLocks noChangeAspect="1"/>
          </p:cNvPicPr>
          <p:nvPr/>
        </p:nvPicPr>
        <p:blipFill>
          <a:blip r:embed="rId3"/>
          <a:stretch>
            <a:fillRect/>
          </a:stretch>
        </p:blipFill>
        <p:spPr>
          <a:xfrm>
            <a:off x="86246" y="182930"/>
            <a:ext cx="2670279" cy="658425"/>
          </a:xfrm>
          <a:prstGeom prst="rect">
            <a:avLst/>
          </a:prstGeom>
        </p:spPr>
      </p:pic>
    </p:spTree>
    <p:extLst>
      <p:ext uri="{BB962C8B-B14F-4D97-AF65-F5344CB8AC3E}">
        <p14:creationId xmlns:p14="http://schemas.microsoft.com/office/powerpoint/2010/main" val="1977480547"/>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755576" y="188640"/>
            <a:ext cx="8243962" cy="6408712"/>
          </a:xfrm>
        </p:spPr>
        <p:txBody>
          <a:bodyPr>
            <a:normAutofit/>
          </a:bodyPr>
          <a:lstStyle/>
          <a:p>
            <a:pPr algn="just" fontAlgn="auto">
              <a:spcAft>
                <a:spcPts val="0"/>
              </a:spcAft>
              <a:buFont typeface="Wingdings 2"/>
              <a:buNone/>
              <a:defRPr/>
            </a:pPr>
            <a:r>
              <a:rPr lang="he-IL" sz="2400" dirty="0">
                <a:solidFill>
                  <a:schemeClr val="tx1"/>
                </a:solidFill>
                <a:latin typeface="David" pitchFamily="34" charset="-79"/>
                <a:cs typeface="David" pitchFamily="34" charset="-79"/>
              </a:rPr>
              <a:t> </a:t>
            </a:r>
            <a:endParaRPr lang="en-US" sz="2400" dirty="0">
              <a:solidFill>
                <a:schemeClr val="tx1"/>
              </a:solidFill>
              <a:latin typeface="David" pitchFamily="34" charset="-79"/>
              <a:cs typeface="David" pitchFamily="34" charset="-79"/>
            </a:endParaRPr>
          </a:p>
          <a:p>
            <a:pPr algn="just" fontAlgn="auto">
              <a:spcAft>
                <a:spcPts val="0"/>
              </a:spcAft>
              <a:buFont typeface="Wingdings 2"/>
              <a:buNone/>
              <a:defRPr/>
            </a:pPr>
            <a:endParaRPr lang="he-IL" sz="2400" dirty="0">
              <a:solidFill>
                <a:schemeClr val="tx1"/>
              </a:solidFill>
              <a:latin typeface="David" pitchFamily="34" charset="-79"/>
              <a:cs typeface="David" pitchFamily="34" charset="-79"/>
            </a:endParaRPr>
          </a:p>
          <a:p>
            <a:pPr>
              <a:lnSpc>
                <a:spcPct val="90000"/>
              </a:lnSpc>
              <a:defRPr/>
            </a:pPr>
            <a:r>
              <a:rPr lang="he-IL" sz="3200" dirty="0">
                <a:solidFill>
                  <a:schemeClr val="tx1"/>
                </a:solidFill>
                <a:latin typeface="David" pitchFamily="34" charset="-79"/>
                <a:cs typeface="David" pitchFamily="34" charset="-79"/>
              </a:rPr>
              <a:t> </a:t>
            </a:r>
          </a:p>
          <a:p>
            <a:pPr>
              <a:lnSpc>
                <a:spcPct val="90000"/>
              </a:lnSpc>
              <a:defRPr/>
            </a:pPr>
            <a:endParaRPr lang="he-IL" dirty="0">
              <a:solidFill>
                <a:schemeClr val="tx1"/>
              </a:solidFill>
              <a:latin typeface="David" pitchFamily="2" charset="-79"/>
              <a:cs typeface="David" pitchFamily="2" charset="-79"/>
            </a:endParaRPr>
          </a:p>
          <a:p>
            <a:pPr marL="457200" indent="-457200" algn="just">
              <a:buClr>
                <a:schemeClr val="tx2"/>
              </a:buClr>
              <a:buFont typeface="Arial" panose="020B0604020202020204" pitchFamily="34" charset="0"/>
              <a:buChar char="•"/>
            </a:pPr>
            <a:r>
              <a:rPr lang="he-IL" sz="2800" dirty="0">
                <a:latin typeface="David" pitchFamily="2" charset="-79"/>
                <a:cs typeface="David" pitchFamily="2" charset="-79"/>
              </a:rPr>
              <a:t>חוזה הבא להגדיל את הוצאות התאגיד בפרט מפרטי חוזה קיים, ובלבד ששיעור הגדלת ההוצאות לא יעלה על 50% מההוצאות לגבי אותו פרט על פי החוזה הקיים.</a:t>
            </a:r>
          </a:p>
          <a:p>
            <a:pPr algn="just">
              <a:buClr>
                <a:schemeClr val="tx2"/>
              </a:buClr>
            </a:pPr>
            <a:endParaRPr lang="he-IL" sz="2800" dirty="0">
              <a:latin typeface="David" pitchFamily="2" charset="-79"/>
              <a:cs typeface="David" pitchFamily="2" charset="-79"/>
            </a:endParaRPr>
          </a:p>
          <a:p>
            <a:pPr marL="457200" indent="-457200" algn="just">
              <a:buClr>
                <a:schemeClr val="tx2"/>
              </a:buClr>
              <a:buFont typeface="Arial" panose="020B0604020202020204" pitchFamily="34" charset="0"/>
              <a:buChar char="•"/>
            </a:pPr>
            <a:r>
              <a:rPr lang="he-IL" sz="2800" dirty="0">
                <a:latin typeface="David" pitchFamily="2" charset="-79"/>
                <a:cs typeface="David" pitchFamily="2" charset="-79"/>
              </a:rPr>
              <a:t>חוזה הבא להגדיל את הוצאות התאגיד על ידי הוספת פרטים לחוזה קיים; ובלבד ששיעור הגדלת ההוצאות בשל הוספה זו לא יעלה על 25% מכלל הוצאות התאגיד על פי החוזה הקיים, או על 50% אם הדירקטוריון או ועדת המכרזים קבעו שעריכת המכרז לא תביא תועלת.</a:t>
            </a:r>
          </a:p>
          <a:p>
            <a:pPr marL="457200" indent="-457200" algn="just">
              <a:buClr>
                <a:schemeClr val="tx2"/>
              </a:buClr>
              <a:buFont typeface="Arial" panose="020B0604020202020204" pitchFamily="34" charset="0"/>
              <a:buChar char="•"/>
            </a:pPr>
            <a:endParaRPr lang="he-IL" sz="2800" dirty="0">
              <a:latin typeface="David" pitchFamily="2" charset="-79"/>
              <a:cs typeface="David" pitchFamily="2" charset="-79"/>
            </a:endParaRPr>
          </a:p>
          <a:p>
            <a:pPr marL="457200" indent="-457200" algn="just" eaLnBrk="1" hangingPunct="1">
              <a:buClr>
                <a:schemeClr val="tx2"/>
              </a:buClr>
              <a:buFont typeface="Arial" panose="020B0604020202020204" pitchFamily="34" charset="0"/>
              <a:buChar char="•"/>
            </a:pPr>
            <a:endParaRPr lang="he-IL" sz="2800" dirty="0">
              <a:latin typeface="David" pitchFamily="2" charset="-79"/>
              <a:cs typeface="David" pitchFamily="2" charset="-79"/>
            </a:endParaRPr>
          </a:p>
          <a:p>
            <a:pPr marL="457200" indent="-457200" algn="just" eaLnBrk="1" hangingPunct="1">
              <a:buClr>
                <a:schemeClr val="tx2"/>
              </a:buClr>
              <a:buFont typeface="Arial" panose="020B0604020202020204" pitchFamily="34" charset="0"/>
              <a:buChar char="•"/>
            </a:pPr>
            <a:endParaRPr lang="he-IL" sz="2800" dirty="0">
              <a:latin typeface="David" pitchFamily="2" charset="-79"/>
              <a:cs typeface="David" pitchFamily="2" charset="-79"/>
            </a:endParaRPr>
          </a:p>
          <a:p>
            <a:pPr algn="just" eaLnBrk="1" hangingPunct="1"/>
            <a:endParaRPr lang="he-IL" sz="2800" dirty="0">
              <a:solidFill>
                <a:schemeClr val="tx1"/>
              </a:solidFill>
              <a:latin typeface="David" pitchFamily="2" charset="-79"/>
              <a:cs typeface="David" pitchFamily="2" charset="-79"/>
            </a:endParaRPr>
          </a:p>
          <a:p>
            <a:pPr algn="just" fontAlgn="auto">
              <a:spcAft>
                <a:spcPts val="0"/>
              </a:spcAft>
              <a:buFont typeface="Wingdings 2"/>
              <a:buNone/>
              <a:defRPr/>
            </a:pPr>
            <a:endParaRPr lang="he-IL" dirty="0">
              <a:solidFill>
                <a:schemeClr val="tx1"/>
              </a:solidFill>
              <a:latin typeface="David" pitchFamily="34" charset="-79"/>
              <a:cs typeface="David" pitchFamily="34" charset="-79"/>
            </a:endParaRPr>
          </a:p>
        </p:txBody>
      </p:sp>
      <p:sp>
        <p:nvSpPr>
          <p:cNvPr id="5" name="מלבן 4"/>
          <p:cNvSpPr/>
          <p:nvPr/>
        </p:nvSpPr>
        <p:spPr>
          <a:xfrm>
            <a:off x="251074" y="908720"/>
            <a:ext cx="8748464" cy="707886"/>
          </a:xfrm>
          <a:prstGeom prst="rect">
            <a:avLst/>
          </a:prstGeom>
        </p:spPr>
        <p:txBody>
          <a:bodyPr wrap="square">
            <a:spAutoFit/>
          </a:bodyPr>
          <a:lstStyle/>
          <a:p>
            <a:pPr lvl="0" algn="ctr" fontAlgn="auto">
              <a:spcAft>
                <a:spcPts val="0"/>
              </a:spcAft>
              <a:defRPr/>
            </a:pPr>
            <a:r>
              <a:rPr lang="he-IL" sz="4000" b="1" dirty="0">
                <a:solidFill>
                  <a:srgbClr val="04617B"/>
                </a:solidFill>
                <a:latin typeface="Aharoni" panose="02010803020104030203" pitchFamily="2" charset="-79"/>
                <a:cs typeface="David"/>
              </a:rPr>
              <a:t>סעיפי פטור- התקשרויות בחוזה ללא מכרז</a:t>
            </a:r>
          </a:p>
        </p:txBody>
      </p:sp>
      <p:pic>
        <p:nvPicPr>
          <p:cNvPr id="2" name="תמונה 1"/>
          <p:cNvPicPr>
            <a:picLocks noChangeAspect="1"/>
          </p:cNvPicPr>
          <p:nvPr/>
        </p:nvPicPr>
        <p:blipFill>
          <a:blip r:embed="rId3"/>
          <a:stretch>
            <a:fillRect/>
          </a:stretch>
        </p:blipFill>
        <p:spPr>
          <a:xfrm>
            <a:off x="86246" y="182930"/>
            <a:ext cx="2670279" cy="658425"/>
          </a:xfrm>
          <a:prstGeom prst="rect">
            <a:avLst/>
          </a:prstGeom>
        </p:spPr>
      </p:pic>
    </p:spTree>
    <p:extLst>
      <p:ext uri="{BB962C8B-B14F-4D97-AF65-F5344CB8AC3E}">
        <p14:creationId xmlns:p14="http://schemas.microsoft.com/office/powerpoint/2010/main" val="3281998857"/>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זרימה">
  <a:themeElements>
    <a:clrScheme name="זרימה">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זרימה">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זרימה">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זרימה">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10.xml><?xml version="1.0" encoding="utf-8"?>
<a:themeOverride xmlns:a="http://schemas.openxmlformats.org/drawingml/2006/main">
  <a:clrScheme name="זרימה">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11.xml><?xml version="1.0" encoding="utf-8"?>
<a:themeOverride xmlns:a="http://schemas.openxmlformats.org/drawingml/2006/main">
  <a:clrScheme name="זרימה">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12.xml><?xml version="1.0" encoding="utf-8"?>
<a:themeOverride xmlns:a="http://schemas.openxmlformats.org/drawingml/2006/main">
  <a:clrScheme name="זרימה">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13.xml><?xml version="1.0" encoding="utf-8"?>
<a:themeOverride xmlns:a="http://schemas.openxmlformats.org/drawingml/2006/main">
  <a:clrScheme name="זרימה">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14.xml><?xml version="1.0" encoding="utf-8"?>
<a:themeOverride xmlns:a="http://schemas.openxmlformats.org/drawingml/2006/main">
  <a:clrScheme name="זרימה">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15.xml><?xml version="1.0" encoding="utf-8"?>
<a:themeOverride xmlns:a="http://schemas.openxmlformats.org/drawingml/2006/main">
  <a:clrScheme name="זרימה">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16.xml><?xml version="1.0" encoding="utf-8"?>
<a:themeOverride xmlns:a="http://schemas.openxmlformats.org/drawingml/2006/main">
  <a:clrScheme name="זרימה">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17.xml><?xml version="1.0" encoding="utf-8"?>
<a:themeOverride xmlns:a="http://schemas.openxmlformats.org/drawingml/2006/main">
  <a:clrScheme name="זרימה">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18.xml><?xml version="1.0" encoding="utf-8"?>
<a:themeOverride xmlns:a="http://schemas.openxmlformats.org/drawingml/2006/main">
  <a:clrScheme name="זרימה">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19.xml><?xml version="1.0" encoding="utf-8"?>
<a:themeOverride xmlns:a="http://schemas.openxmlformats.org/drawingml/2006/main">
  <a:clrScheme name="זרימה">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זרימה">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0.xml><?xml version="1.0" encoding="utf-8"?>
<a:themeOverride xmlns:a="http://schemas.openxmlformats.org/drawingml/2006/main">
  <a:clrScheme name="זרימה">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1.xml><?xml version="1.0" encoding="utf-8"?>
<a:themeOverride xmlns:a="http://schemas.openxmlformats.org/drawingml/2006/main">
  <a:clrScheme name="זרימה">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2.xml><?xml version="1.0" encoding="utf-8"?>
<a:themeOverride xmlns:a="http://schemas.openxmlformats.org/drawingml/2006/main">
  <a:clrScheme name="זרימה">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3.xml><?xml version="1.0" encoding="utf-8"?>
<a:themeOverride xmlns:a="http://schemas.openxmlformats.org/drawingml/2006/main">
  <a:clrScheme name="זרימה">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4.xml><?xml version="1.0" encoding="utf-8"?>
<a:themeOverride xmlns:a="http://schemas.openxmlformats.org/drawingml/2006/main">
  <a:clrScheme name="זרימה">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5.xml><?xml version="1.0" encoding="utf-8"?>
<a:themeOverride xmlns:a="http://schemas.openxmlformats.org/drawingml/2006/main">
  <a:clrScheme name="זרימה">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3.xml><?xml version="1.0" encoding="utf-8"?>
<a:themeOverride xmlns:a="http://schemas.openxmlformats.org/drawingml/2006/main">
  <a:clrScheme name="זרימה">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4.xml><?xml version="1.0" encoding="utf-8"?>
<a:themeOverride xmlns:a="http://schemas.openxmlformats.org/drawingml/2006/main">
  <a:clrScheme name="זרימה">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5.xml><?xml version="1.0" encoding="utf-8"?>
<a:themeOverride xmlns:a="http://schemas.openxmlformats.org/drawingml/2006/main">
  <a:clrScheme name="זרימה">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6.xml><?xml version="1.0" encoding="utf-8"?>
<a:themeOverride xmlns:a="http://schemas.openxmlformats.org/drawingml/2006/main">
  <a:clrScheme name="זרימה">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7.xml><?xml version="1.0" encoding="utf-8"?>
<a:themeOverride xmlns:a="http://schemas.openxmlformats.org/drawingml/2006/main">
  <a:clrScheme name="זרימה">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8.xml><?xml version="1.0" encoding="utf-8"?>
<a:themeOverride xmlns:a="http://schemas.openxmlformats.org/drawingml/2006/main">
  <a:clrScheme name="זרימה">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9.xml><?xml version="1.0" encoding="utf-8"?>
<a:themeOverride xmlns:a="http://schemas.openxmlformats.org/drawingml/2006/main">
  <a:clrScheme name="זרימה">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20839</TotalTime>
  <Words>3504</Words>
  <Application>Microsoft Office PowerPoint</Application>
  <PresentationFormat>‫הצגה על המסך (4:3)</PresentationFormat>
  <Paragraphs>543</Paragraphs>
  <Slides>69</Slides>
  <Notes>0</Notes>
  <HiddenSlides>0</HiddenSlides>
  <MMClips>0</MMClips>
  <ScaleCrop>false</ScaleCrop>
  <HeadingPairs>
    <vt:vector size="6" baseType="variant">
      <vt:variant>
        <vt:lpstr>גופנים בשימוש</vt:lpstr>
      </vt:variant>
      <vt:variant>
        <vt:i4>8</vt:i4>
      </vt:variant>
      <vt:variant>
        <vt:lpstr>ערכת נושא</vt:lpstr>
      </vt:variant>
      <vt:variant>
        <vt:i4>1</vt:i4>
      </vt:variant>
      <vt:variant>
        <vt:lpstr>כותרות שקופיות</vt:lpstr>
      </vt:variant>
      <vt:variant>
        <vt:i4>69</vt:i4>
      </vt:variant>
    </vt:vector>
  </HeadingPairs>
  <TitlesOfParts>
    <vt:vector size="78" baseType="lpstr">
      <vt:lpstr>Aharoni</vt:lpstr>
      <vt:lpstr>Arial</vt:lpstr>
      <vt:lpstr>Calibri</vt:lpstr>
      <vt:lpstr>Constantia</vt:lpstr>
      <vt:lpstr>David</vt:lpstr>
      <vt:lpstr>FrankRuehl</vt:lpstr>
      <vt:lpstr>Wingdings</vt:lpstr>
      <vt:lpstr>Wingdings 2</vt:lpstr>
      <vt:lpstr>זרימה</vt:lpstr>
      <vt:lpstr>מצגת של PowerPoint‏</vt:lpstr>
      <vt:lpstr>מכרזים ברשויות מקומיות</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סעיפי פטור- התקשרויות בחוזה ללא מכרז</vt:lpstr>
      <vt:lpstr>סעיפי פטור- התקשרויות בחוזה ללא מכרז</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פיצול חוזים</vt:lpstr>
      <vt:lpstr>מצגת של PowerPoint‏</vt:lpstr>
      <vt:lpstr>מצגת של PowerPoint‏</vt:lpstr>
      <vt:lpstr>מצגת של PowerPoint‏</vt:lpstr>
      <vt:lpstr>שלב הכנת המכרז - חוזה ההתקשרות </vt:lpstr>
      <vt:lpstr>שלב הכנת המכרז - חוזה ההתקשרות </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סוגי מכרזים – מיזם משותף </vt:lpstr>
      <vt:lpstr>מצגת של PowerPoint‏</vt:lpstr>
      <vt:lpstr>מצגת של PowerPoint‏</vt:lpstr>
      <vt:lpstr>מצגת של PowerPoint‏</vt:lpstr>
      <vt:lpstr>שאלות הבהרה </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shani</dc:creator>
  <cp:lastModifiedBy>Ran</cp:lastModifiedBy>
  <cp:revision>662</cp:revision>
  <cp:lastPrinted>2019-04-02T20:04:55Z</cp:lastPrinted>
  <dcterms:created xsi:type="dcterms:W3CDTF">2011-12-08T08:30:12Z</dcterms:created>
  <dcterms:modified xsi:type="dcterms:W3CDTF">2019-04-07T14:06:09Z</dcterms:modified>
</cp:coreProperties>
</file>